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26"/>
  </p:notesMasterIdLst>
  <p:handoutMasterIdLst>
    <p:handoutMasterId r:id="rId27"/>
  </p:handoutMasterIdLst>
  <p:sldIdLst>
    <p:sldId id="256" r:id="rId5"/>
    <p:sldId id="286" r:id="rId6"/>
    <p:sldId id="332" r:id="rId7"/>
    <p:sldId id="334" r:id="rId8"/>
    <p:sldId id="335" r:id="rId9"/>
    <p:sldId id="336" r:id="rId10"/>
    <p:sldId id="338" r:id="rId11"/>
    <p:sldId id="348" r:id="rId12"/>
    <p:sldId id="347" r:id="rId13"/>
    <p:sldId id="339" r:id="rId14"/>
    <p:sldId id="342" r:id="rId15"/>
    <p:sldId id="340" r:id="rId16"/>
    <p:sldId id="344" r:id="rId17"/>
    <p:sldId id="345" r:id="rId18"/>
    <p:sldId id="349" r:id="rId19"/>
    <p:sldId id="351" r:id="rId20"/>
    <p:sldId id="352" r:id="rId21"/>
    <p:sldId id="346" r:id="rId22"/>
    <p:sldId id="350" r:id="rId23"/>
    <p:sldId id="328"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2E75B6"/>
    <a:srgbClr val="2F5597"/>
    <a:srgbClr val="1F4E79"/>
    <a:srgbClr val="ED7D31"/>
    <a:srgbClr val="20A472"/>
    <a:srgbClr val="FFC000"/>
    <a:srgbClr val="5B9BD5"/>
    <a:srgbClr val="3D3696"/>
    <a:srgbClr val="58A6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82" autoAdjust="0"/>
  </p:normalViewPr>
  <p:slideViewPr>
    <p:cSldViewPr snapToGrid="0">
      <p:cViewPr varScale="1">
        <p:scale>
          <a:sx n="80" d="100"/>
          <a:sy n="80" d="100"/>
        </p:scale>
        <p:origin x="754"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2FA2A2-C054-3188-623B-F246A31A3C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9FA9E4-B9BB-90E0-582F-F17FBDFFAA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7B37B2-13E7-49ED-91B3-0F88CBDDE4B6}" type="datetimeFigureOut">
              <a:rPr lang="en-US" smtClean="0"/>
              <a:t>10/3/2023</a:t>
            </a:fld>
            <a:endParaRPr lang="en-US"/>
          </a:p>
        </p:txBody>
      </p:sp>
      <p:sp>
        <p:nvSpPr>
          <p:cNvPr id="4" name="Footer Placeholder 3">
            <a:extLst>
              <a:ext uri="{FF2B5EF4-FFF2-40B4-BE49-F238E27FC236}">
                <a16:creationId xmlns:a16="http://schemas.microsoft.com/office/drawing/2014/main" id="{2F004C25-D4C7-3FCF-7DCA-480D2ADCF9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EB702E8-71F0-3284-182C-89DFEA9A44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E0B05-18B6-41B1-A137-F96EEF75A4D7}" type="slidenum">
              <a:rPr lang="en-US" smtClean="0"/>
              <a:t>‹#›</a:t>
            </a:fld>
            <a:endParaRPr lang="en-US"/>
          </a:p>
        </p:txBody>
      </p:sp>
    </p:spTree>
    <p:extLst>
      <p:ext uri="{BB962C8B-B14F-4D97-AF65-F5344CB8AC3E}">
        <p14:creationId xmlns:p14="http://schemas.microsoft.com/office/powerpoint/2010/main" val="29311339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213A3-4609-473E-B008-12B1F607225C}"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36CC4-82F8-4D19-A2A5-54050F9122AF}" type="slidenum">
              <a:rPr lang="en-US" smtClean="0"/>
              <a:t>‹#›</a:t>
            </a:fld>
            <a:endParaRPr lang="en-US"/>
          </a:p>
        </p:txBody>
      </p:sp>
    </p:spTree>
    <p:extLst>
      <p:ext uri="{BB962C8B-B14F-4D97-AF65-F5344CB8AC3E}">
        <p14:creationId xmlns:p14="http://schemas.microsoft.com/office/powerpoint/2010/main" val="22235701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Trong tam </a:t>
            </a:r>
            <a:r>
              <a:rPr lang="en-US" dirty="0" err="1"/>
              <a:t>thuc</a:t>
            </a:r>
            <a:r>
              <a:rPr lang="en-US" dirty="0"/>
              <a:t> </a:t>
            </a:r>
            <a:r>
              <a:rPr lang="en-US" dirty="0" err="1"/>
              <a:t>hien</a:t>
            </a:r>
            <a:r>
              <a:rPr lang="en-US" dirty="0"/>
              <a:t> == (</a:t>
            </a:r>
            <a:r>
              <a:rPr lang="en-US" dirty="0" err="1"/>
              <a:t>ung</a:t>
            </a:r>
            <a:r>
              <a:rPr lang="en-US" dirty="0"/>
              <a:t> dung) PP xu </a:t>
            </a:r>
            <a:r>
              <a:rPr lang="en-US" dirty="0" err="1"/>
              <a:t>ly</a:t>
            </a:r>
            <a:r>
              <a:rPr lang="en-US" dirty="0"/>
              <a:t> </a:t>
            </a:r>
            <a:r>
              <a:rPr lang="en-US" dirty="0" err="1"/>
              <a:t>anh</a:t>
            </a:r>
            <a:r>
              <a:rPr lang="en-US" dirty="0"/>
              <a:t> (</a:t>
            </a:r>
            <a:r>
              <a:rPr lang="en-US" dirty="0" err="1"/>
              <a:t>trong</a:t>
            </a:r>
            <a:r>
              <a:rPr lang="en-US" dirty="0"/>
              <a:t> x/d </a:t>
            </a:r>
            <a:r>
              <a:rPr lang="en-US" dirty="0" err="1"/>
              <a:t>ti</a:t>
            </a:r>
            <a:r>
              <a:rPr lang="en-US" dirty="0"/>
              <a:t> so </a:t>
            </a:r>
            <a:r>
              <a:rPr lang="en-US" dirty="0" err="1"/>
              <a:t>truyen</a:t>
            </a:r>
            <a:r>
              <a:rPr lang="en-US" dirty="0"/>
              <a:t> </a:t>
            </a:r>
            <a:r>
              <a:rPr lang="en-US" dirty="0" err="1"/>
              <a:t>hinh</a:t>
            </a:r>
            <a:r>
              <a:rPr lang="en-US" dirty="0"/>
              <a:t> hoc)</a:t>
            </a:r>
          </a:p>
          <a:p>
            <a:r>
              <a:rPr lang="en-US" dirty="0" err="1"/>
              <a:t>Nghien</a:t>
            </a:r>
            <a:r>
              <a:rPr lang="en-US" dirty="0"/>
              <a:t> </a:t>
            </a:r>
            <a:r>
              <a:rPr lang="en-US" dirty="0" err="1"/>
              <a:t>cuu</a:t>
            </a:r>
            <a:r>
              <a:rPr lang="en-US" dirty="0"/>
              <a:t> </a:t>
            </a:r>
            <a:r>
              <a:rPr lang="en-US" dirty="0">
                <a:sym typeface="Wingdings" panose="05000000000000000000" pitchFamily="2" charset="2"/>
              </a:rPr>
              <a:t> </a:t>
            </a:r>
            <a:r>
              <a:rPr lang="en-US" dirty="0" err="1">
                <a:sym typeface="Wingdings" panose="05000000000000000000" pitchFamily="2" charset="2"/>
              </a:rPr>
              <a:t>Đoi</a:t>
            </a:r>
            <a:r>
              <a:rPr lang="en-US" dirty="0">
                <a:sym typeface="Wingdings" panose="05000000000000000000" pitchFamily="2" charset="2"/>
              </a:rPr>
              <a:t> </a:t>
            </a:r>
            <a:r>
              <a:rPr lang="en-US" dirty="0" err="1">
                <a:sym typeface="Wingdings" panose="05000000000000000000" pitchFamily="2" charset="2"/>
              </a:rPr>
              <a:t>sanh</a:t>
            </a:r>
            <a:endParaRPr lang="en-US" dirty="0">
              <a:sym typeface="Wingdings" panose="05000000000000000000" pitchFamily="2" charset="2"/>
            </a:endParaRPr>
          </a:p>
          <a:p>
            <a:endParaRPr lang="en-US" dirty="0">
              <a:sym typeface="Wingdings" panose="05000000000000000000" pitchFamily="2" charset="2"/>
            </a:endParaRPr>
          </a:p>
          <a:p>
            <a:r>
              <a:rPr lang="en-US" dirty="0" err="1">
                <a:sym typeface="Wingdings" panose="05000000000000000000" pitchFamily="2" charset="2"/>
              </a:rPr>
              <a:t>Gioi</a:t>
            </a:r>
            <a:r>
              <a:rPr lang="en-US" dirty="0">
                <a:sym typeface="Wingdings" panose="05000000000000000000" pitchFamily="2" charset="2"/>
              </a:rPr>
              <a:t> </a:t>
            </a:r>
            <a:r>
              <a:rPr lang="en-US" dirty="0" err="1">
                <a:sym typeface="Wingdings" panose="05000000000000000000" pitchFamily="2" charset="2"/>
              </a:rPr>
              <a:t>thieu</a:t>
            </a:r>
            <a:r>
              <a:rPr lang="en-US" dirty="0">
                <a:sym typeface="Wingdings" panose="05000000000000000000" pitchFamily="2" charset="2"/>
              </a:rPr>
              <a:t>:</a:t>
            </a:r>
          </a:p>
          <a:p>
            <a:r>
              <a:rPr lang="en-US" dirty="0">
                <a:sym typeface="Wingdings" panose="05000000000000000000" pitchFamily="2" charset="2"/>
              </a:rPr>
              <a:t>+. (why) Dat van de? == Vi </a:t>
            </a:r>
            <a:r>
              <a:rPr lang="en-US" dirty="0" err="1">
                <a:sym typeface="Wingdings" panose="05000000000000000000" pitchFamily="2" charset="2"/>
              </a:rPr>
              <a:t>sao</a:t>
            </a:r>
            <a:r>
              <a:rPr lang="en-US" dirty="0">
                <a:sym typeface="Wingdings" panose="05000000000000000000" pitchFamily="2" charset="2"/>
              </a:rPr>
              <a:t> </a:t>
            </a:r>
            <a:r>
              <a:rPr lang="en-US" dirty="0" err="1">
                <a:sym typeface="Wingdings" panose="05000000000000000000" pitchFamily="2" charset="2"/>
              </a:rPr>
              <a:t>phai</a:t>
            </a:r>
            <a:r>
              <a:rPr lang="en-US" dirty="0">
                <a:sym typeface="Wingdings" panose="05000000000000000000" pitchFamily="2" charset="2"/>
              </a:rPr>
              <a:t> dung </a:t>
            </a:r>
            <a:r>
              <a:rPr lang="en-US" dirty="0" err="1">
                <a:sym typeface="Wingdings" panose="05000000000000000000" pitchFamily="2" charset="2"/>
              </a:rPr>
              <a:t>cong</a:t>
            </a:r>
            <a:r>
              <a:rPr lang="en-US" dirty="0">
                <a:sym typeface="Wingdings" panose="05000000000000000000" pitchFamily="2" charset="2"/>
              </a:rPr>
              <a:t> cu xu </a:t>
            </a:r>
            <a:r>
              <a:rPr lang="en-US" dirty="0" err="1">
                <a:sym typeface="Wingdings" panose="05000000000000000000" pitchFamily="2" charset="2"/>
              </a:rPr>
              <a:t>ly</a:t>
            </a:r>
            <a:r>
              <a:rPr lang="en-US" dirty="0">
                <a:sym typeface="Wingdings" panose="05000000000000000000" pitchFamily="2" charset="2"/>
              </a:rPr>
              <a:t> </a:t>
            </a:r>
            <a:r>
              <a:rPr lang="en-US" dirty="0" err="1">
                <a:sym typeface="Wingdings" panose="05000000000000000000" pitchFamily="2" charset="2"/>
              </a:rPr>
              <a:t>anh</a:t>
            </a:r>
            <a:r>
              <a:rPr lang="en-US" dirty="0">
                <a:sym typeface="Wingdings" panose="05000000000000000000" pitchFamily="2" charset="2"/>
              </a:rPr>
              <a:t> </a:t>
            </a:r>
            <a:r>
              <a:rPr lang="en-US" dirty="0" err="1">
                <a:sym typeface="Wingdings" panose="05000000000000000000" pitchFamily="2" charset="2"/>
              </a:rPr>
              <a:t>cho</a:t>
            </a:r>
            <a:r>
              <a:rPr lang="en-US" dirty="0">
                <a:sym typeface="Wingdings" panose="05000000000000000000" pitchFamily="2" charset="2"/>
              </a:rPr>
              <a:t> bai </a:t>
            </a:r>
            <a:r>
              <a:rPr lang="en-US" dirty="0" err="1">
                <a:sym typeface="Wingdings" panose="05000000000000000000" pitchFamily="2" charset="2"/>
              </a:rPr>
              <a:t>toan</a:t>
            </a:r>
            <a:r>
              <a:rPr lang="en-US" dirty="0">
                <a:sym typeface="Wingdings" panose="05000000000000000000" pitchFamily="2" charset="2"/>
              </a:rPr>
              <a:t> x/d </a:t>
            </a:r>
            <a:r>
              <a:rPr lang="en-US" dirty="0" err="1">
                <a:sym typeface="Wingdings" panose="05000000000000000000" pitchFamily="2" charset="2"/>
              </a:rPr>
              <a:t>ti</a:t>
            </a:r>
            <a:r>
              <a:rPr lang="en-US" dirty="0">
                <a:sym typeface="Wingdings" panose="05000000000000000000" pitchFamily="2" charset="2"/>
              </a:rPr>
              <a:t> so </a:t>
            </a:r>
            <a:r>
              <a:rPr lang="en-US" dirty="0" err="1">
                <a:sym typeface="Wingdings" panose="05000000000000000000" pitchFamily="2" charset="2"/>
              </a:rPr>
              <a:t>truyen</a:t>
            </a:r>
            <a:r>
              <a:rPr lang="en-US" dirty="0">
                <a:sym typeface="Wingdings" panose="05000000000000000000" pitchFamily="2" charset="2"/>
              </a:rPr>
              <a:t> </a:t>
            </a:r>
            <a:r>
              <a:rPr lang="en-US" dirty="0" err="1">
                <a:sym typeface="Wingdings" panose="05000000000000000000" pitchFamily="2" charset="2"/>
              </a:rPr>
              <a:t>hinh</a:t>
            </a:r>
            <a:r>
              <a:rPr lang="en-US" dirty="0">
                <a:sym typeface="Wingdings" panose="05000000000000000000" pitchFamily="2" charset="2"/>
              </a:rPr>
              <a:t> hoc? Da co ai </a:t>
            </a:r>
            <a:r>
              <a:rPr lang="en-US" dirty="0" err="1">
                <a:sym typeface="Wingdings" panose="05000000000000000000" pitchFamily="2" charset="2"/>
              </a:rPr>
              <a:t>giai</a:t>
            </a:r>
            <a:r>
              <a:rPr lang="en-US" dirty="0">
                <a:sym typeface="Wingdings" panose="05000000000000000000" pitchFamily="2" charset="2"/>
              </a:rPr>
              <a:t> </a:t>
            </a:r>
            <a:r>
              <a:rPr lang="en-US" dirty="0" err="1">
                <a:sym typeface="Wingdings" panose="05000000000000000000" pitchFamily="2" charset="2"/>
              </a:rPr>
              <a:t>quyet</a:t>
            </a:r>
            <a:r>
              <a:rPr lang="en-US" dirty="0">
                <a:sym typeface="Wingdings" panose="05000000000000000000" pitchFamily="2" charset="2"/>
              </a:rPr>
              <a:t> bai </a:t>
            </a:r>
            <a:r>
              <a:rPr lang="en-US" dirty="0" err="1">
                <a:sym typeface="Wingdings" panose="05000000000000000000" pitchFamily="2" charset="2"/>
              </a:rPr>
              <a:t>toan</a:t>
            </a:r>
            <a:r>
              <a:rPr lang="en-US" dirty="0">
                <a:sym typeface="Wingdings" panose="05000000000000000000" pitchFamily="2" charset="2"/>
              </a:rPr>
              <a:t> nay hay </a:t>
            </a:r>
            <a:r>
              <a:rPr lang="en-US" dirty="0" err="1">
                <a:sym typeface="Wingdings" panose="05000000000000000000" pitchFamily="2" charset="2"/>
              </a:rPr>
              <a:t>chua</a:t>
            </a:r>
            <a:r>
              <a:rPr lang="en-US" dirty="0">
                <a:sym typeface="Wingdings" panose="05000000000000000000" pitchFamily="2" charset="2"/>
              </a:rPr>
              <a:t>, bang pp hay </a:t>
            </a:r>
            <a:r>
              <a:rPr lang="en-US" dirty="0" err="1">
                <a:sym typeface="Wingdings" panose="05000000000000000000" pitchFamily="2" charset="2"/>
              </a:rPr>
              <a:t>cong</a:t>
            </a:r>
            <a:r>
              <a:rPr lang="en-US" dirty="0">
                <a:sym typeface="Wingdings" panose="05000000000000000000" pitchFamily="2" charset="2"/>
              </a:rPr>
              <a:t> cu </a:t>
            </a:r>
            <a:r>
              <a:rPr lang="en-US" dirty="0" err="1">
                <a:sym typeface="Wingdings" panose="05000000000000000000" pitchFamily="2" charset="2"/>
              </a:rPr>
              <a:t>gi</a:t>
            </a:r>
            <a:r>
              <a:rPr lang="en-US" dirty="0">
                <a:sym typeface="Wingdings" panose="05000000000000000000" pitchFamily="2" charset="2"/>
              </a:rPr>
              <a:t>, </a:t>
            </a:r>
            <a:r>
              <a:rPr lang="en-US" dirty="0" err="1">
                <a:sym typeface="Wingdings" panose="05000000000000000000" pitchFamily="2" charset="2"/>
              </a:rPr>
              <a:t>dat</a:t>
            </a:r>
            <a:r>
              <a:rPr lang="en-US" dirty="0">
                <a:sym typeface="Wingdings" panose="05000000000000000000" pitchFamily="2" charset="2"/>
              </a:rPr>
              <a:t> </a:t>
            </a:r>
            <a:r>
              <a:rPr lang="en-US" dirty="0" err="1">
                <a:sym typeface="Wingdings" panose="05000000000000000000" pitchFamily="2" charset="2"/>
              </a:rPr>
              <a:t>ket</a:t>
            </a:r>
            <a:r>
              <a:rPr lang="en-US" dirty="0">
                <a:sym typeface="Wingdings" panose="05000000000000000000" pitchFamily="2" charset="2"/>
              </a:rPr>
              <a:t> qua the </a:t>
            </a:r>
            <a:r>
              <a:rPr lang="en-US" dirty="0" err="1">
                <a:sym typeface="Wingdings" panose="05000000000000000000" pitchFamily="2" charset="2"/>
              </a:rPr>
              <a:t>nao</a:t>
            </a:r>
            <a:r>
              <a:rPr lang="en-US" dirty="0">
                <a:sym typeface="Wingdings" panose="05000000000000000000" pitchFamily="2" charset="2"/>
              </a:rPr>
              <a:t>?</a:t>
            </a:r>
          </a:p>
          <a:p>
            <a:r>
              <a:rPr lang="en-US" dirty="0">
                <a:sym typeface="Wingdings" panose="05000000000000000000" pitchFamily="2" charset="2"/>
              </a:rPr>
              <a:t>+. (what for) Y </a:t>
            </a:r>
            <a:r>
              <a:rPr lang="en-US" dirty="0" err="1">
                <a:sym typeface="Wingdings" panose="05000000000000000000" pitchFamily="2" charset="2"/>
              </a:rPr>
              <a:t>nghia</a:t>
            </a:r>
            <a:r>
              <a:rPr lang="en-US" dirty="0">
                <a:sym typeface="Wingdings" panose="05000000000000000000" pitchFamily="2" charset="2"/>
              </a:rPr>
              <a:t> </a:t>
            </a:r>
            <a:r>
              <a:rPr lang="en-US" dirty="0" err="1">
                <a:sym typeface="Wingdings" panose="05000000000000000000" pitchFamily="2" charset="2"/>
              </a:rPr>
              <a:t>cua</a:t>
            </a:r>
            <a:r>
              <a:rPr lang="en-US" dirty="0">
                <a:sym typeface="Wingdings" panose="05000000000000000000" pitchFamily="2" charset="2"/>
              </a:rPr>
              <a:t> </a:t>
            </a:r>
            <a:r>
              <a:rPr lang="en-US" dirty="0" err="1">
                <a:sym typeface="Wingdings" panose="05000000000000000000" pitchFamily="2" charset="2"/>
              </a:rPr>
              <a:t>nghien</a:t>
            </a:r>
            <a:r>
              <a:rPr lang="en-US" dirty="0">
                <a:sym typeface="Wingdings" panose="05000000000000000000" pitchFamily="2" charset="2"/>
              </a:rPr>
              <a:t> </a:t>
            </a:r>
            <a:r>
              <a:rPr lang="en-US" dirty="0" err="1">
                <a:sym typeface="Wingdings" panose="05000000000000000000" pitchFamily="2" charset="2"/>
              </a:rPr>
              <a:t>cuu</a:t>
            </a:r>
            <a:r>
              <a:rPr lang="en-US" dirty="0">
                <a:sym typeface="Wingdings" panose="05000000000000000000" pitchFamily="2" charset="2"/>
              </a:rPr>
              <a:t>?</a:t>
            </a:r>
          </a:p>
          <a:p>
            <a:r>
              <a:rPr lang="en-US" dirty="0">
                <a:sym typeface="Wingdings" panose="05000000000000000000" pitchFamily="2" charset="2"/>
              </a:rPr>
              <a:t> Co can </a:t>
            </a:r>
            <a:r>
              <a:rPr lang="en-US" dirty="0" err="1">
                <a:sym typeface="Wingdings" panose="05000000000000000000" pitchFamily="2" charset="2"/>
              </a:rPr>
              <a:t>phai</a:t>
            </a:r>
            <a:r>
              <a:rPr lang="en-US" dirty="0">
                <a:sym typeface="Wingdings" panose="05000000000000000000" pitchFamily="2" charset="2"/>
              </a:rPr>
              <a:t> </a:t>
            </a:r>
            <a:r>
              <a:rPr lang="en-US" dirty="0" err="1">
                <a:sym typeface="Wingdings" panose="05000000000000000000" pitchFamily="2" charset="2"/>
              </a:rPr>
              <a:t>thuc</a:t>
            </a:r>
            <a:r>
              <a:rPr lang="en-US" dirty="0">
                <a:sym typeface="Wingdings" panose="05000000000000000000" pitchFamily="2" charset="2"/>
              </a:rPr>
              <a:t> </a:t>
            </a:r>
            <a:r>
              <a:rPr lang="en-US" dirty="0" err="1">
                <a:sym typeface="Wingdings" panose="05000000000000000000" pitchFamily="2" charset="2"/>
              </a:rPr>
              <a:t>hien</a:t>
            </a:r>
            <a:r>
              <a:rPr lang="en-US" dirty="0">
                <a:sym typeface="Wingdings" panose="05000000000000000000" pitchFamily="2" charset="2"/>
              </a:rPr>
              <a:t> </a:t>
            </a:r>
            <a:r>
              <a:rPr lang="en-US" dirty="0" err="1">
                <a:sym typeface="Wingdings" panose="05000000000000000000" pitchFamily="2" charset="2"/>
              </a:rPr>
              <a:t>nghien</a:t>
            </a:r>
            <a:r>
              <a:rPr lang="en-US" dirty="0">
                <a:sym typeface="Wingdings" panose="05000000000000000000" pitchFamily="2" charset="2"/>
              </a:rPr>
              <a:t> </a:t>
            </a:r>
            <a:r>
              <a:rPr lang="en-US" dirty="0" err="1">
                <a:sym typeface="Wingdings" panose="05000000000000000000" pitchFamily="2" charset="2"/>
              </a:rPr>
              <a:t>cuu</a:t>
            </a:r>
            <a:r>
              <a:rPr lang="en-US" dirty="0">
                <a:sym typeface="Wingdings" panose="05000000000000000000" pitchFamily="2" charset="2"/>
              </a:rPr>
              <a:t> nay </a:t>
            </a:r>
            <a:r>
              <a:rPr lang="en-US" dirty="0" err="1">
                <a:sym typeface="Wingdings" panose="05000000000000000000" pitchFamily="2" charset="2"/>
              </a:rPr>
              <a:t>khong</a:t>
            </a:r>
            <a:r>
              <a:rPr lang="en-US" dirty="0">
                <a:sym typeface="Wingdings" panose="05000000000000000000" pitchFamily="2" charset="2"/>
              </a:rPr>
              <a:t>? (</a:t>
            </a:r>
            <a:r>
              <a:rPr lang="en-US" dirty="0" err="1">
                <a:sym typeface="Wingdings" panose="05000000000000000000" pitchFamily="2" charset="2"/>
              </a:rPr>
              <a:t>ly</a:t>
            </a:r>
            <a:r>
              <a:rPr lang="en-US" dirty="0">
                <a:sym typeface="Wingdings" panose="05000000000000000000" pitchFamily="2" charset="2"/>
              </a:rPr>
              <a:t> do </a:t>
            </a:r>
            <a:r>
              <a:rPr lang="en-US" dirty="0" err="1">
                <a:sym typeface="Wingdings" panose="05000000000000000000" pitchFamily="2" charset="2"/>
              </a:rPr>
              <a:t>thuc</a:t>
            </a:r>
            <a:r>
              <a:rPr lang="en-US" dirty="0">
                <a:sym typeface="Wingdings" panose="05000000000000000000" pitchFamily="2" charset="2"/>
              </a:rPr>
              <a:t> </a:t>
            </a:r>
            <a:r>
              <a:rPr lang="en-US" dirty="0" err="1">
                <a:sym typeface="Wingdings" panose="05000000000000000000" pitchFamily="2" charset="2"/>
              </a:rPr>
              <a:t>hien</a:t>
            </a:r>
            <a:r>
              <a:rPr lang="en-US" dirty="0">
                <a:sym typeface="Wingdings" panose="05000000000000000000" pitchFamily="2" charset="2"/>
              </a:rPr>
              <a:t> de tai)</a:t>
            </a:r>
          </a:p>
          <a:p>
            <a:r>
              <a:rPr lang="en-US" dirty="0">
                <a:sym typeface="Wingdings" panose="05000000000000000000" pitchFamily="2" charset="2"/>
              </a:rPr>
              <a:t>+. (what) </a:t>
            </a:r>
            <a:r>
              <a:rPr lang="en-US" dirty="0" err="1">
                <a:sym typeface="Wingdings" panose="05000000000000000000" pitchFamily="2" charset="2"/>
              </a:rPr>
              <a:t>Muc</a:t>
            </a:r>
            <a:r>
              <a:rPr lang="en-US" dirty="0">
                <a:sym typeface="Wingdings" panose="05000000000000000000" pitchFamily="2" charset="2"/>
              </a:rPr>
              <a:t> </a:t>
            </a:r>
            <a:r>
              <a:rPr lang="en-US" dirty="0" err="1">
                <a:sym typeface="Wingdings" panose="05000000000000000000" pitchFamily="2" charset="2"/>
              </a:rPr>
              <a:t>tieu</a:t>
            </a:r>
            <a:r>
              <a:rPr lang="en-US" dirty="0">
                <a:sym typeface="Wingdings" panose="05000000000000000000" pitchFamily="2" charset="2"/>
              </a:rPr>
              <a:t> </a:t>
            </a:r>
            <a:r>
              <a:rPr lang="en-US" dirty="0" err="1">
                <a:sym typeface="Wingdings" panose="05000000000000000000" pitchFamily="2" charset="2"/>
              </a:rPr>
              <a:t>nghien</a:t>
            </a:r>
            <a:r>
              <a:rPr lang="en-US" dirty="0">
                <a:sym typeface="Wingdings" panose="05000000000000000000" pitchFamily="2" charset="2"/>
              </a:rPr>
              <a:t> </a:t>
            </a:r>
            <a:r>
              <a:rPr lang="en-US" dirty="0" err="1">
                <a:sym typeface="Wingdings" panose="05000000000000000000" pitchFamily="2" charset="2"/>
              </a:rPr>
              <a:t>cuu</a:t>
            </a:r>
            <a:r>
              <a:rPr lang="en-US" dirty="0">
                <a:sym typeface="Wingdings" panose="05000000000000000000" pitchFamily="2" charset="2"/>
              </a:rPr>
              <a:t>? == Gia </a:t>
            </a:r>
            <a:r>
              <a:rPr lang="en-US" dirty="0" err="1">
                <a:sym typeface="Wingdings" panose="05000000000000000000" pitchFamily="2" charset="2"/>
              </a:rPr>
              <a:t>thuyet</a:t>
            </a:r>
            <a:r>
              <a:rPr lang="en-US" dirty="0">
                <a:sym typeface="Wingdings" panose="05000000000000000000" pitchFamily="2" charset="2"/>
              </a:rPr>
              <a:t> </a:t>
            </a:r>
            <a:r>
              <a:rPr lang="en-US" dirty="0" err="1">
                <a:sym typeface="Wingdings" panose="05000000000000000000" pitchFamily="2" charset="2"/>
              </a:rPr>
              <a:t>nghien</a:t>
            </a:r>
            <a:r>
              <a:rPr lang="en-US" dirty="0">
                <a:sym typeface="Wingdings" panose="05000000000000000000" pitchFamily="2" charset="2"/>
              </a:rPr>
              <a:t> </a:t>
            </a:r>
            <a:r>
              <a:rPr lang="en-US" dirty="0" err="1">
                <a:sym typeface="Wingdings" panose="05000000000000000000" pitchFamily="2" charset="2"/>
              </a:rPr>
              <a:t>cuu</a:t>
            </a:r>
            <a:r>
              <a:rPr lang="en-US" dirty="0">
                <a:sym typeface="Wingdings" panose="05000000000000000000" pitchFamily="2" charset="2"/>
              </a:rPr>
              <a:t> la </a:t>
            </a:r>
            <a:r>
              <a:rPr lang="en-US" dirty="0" err="1">
                <a:sym typeface="Wingdings" panose="05000000000000000000" pitchFamily="2" charset="2"/>
              </a:rPr>
              <a:t>gi</a:t>
            </a:r>
            <a:r>
              <a:rPr lang="en-US" dirty="0">
                <a:sym typeface="Wingdings" panose="05000000000000000000" pitchFamily="2" charset="2"/>
              </a:rPr>
              <a:t>? =&gt; </a:t>
            </a:r>
            <a:r>
              <a:rPr lang="en-US" dirty="0" err="1">
                <a:sym typeface="Wingdings" panose="05000000000000000000" pitchFamily="2" charset="2"/>
              </a:rPr>
              <a:t>Nghien</a:t>
            </a:r>
            <a:r>
              <a:rPr lang="en-US" dirty="0">
                <a:sym typeface="Wingdings" panose="05000000000000000000" pitchFamily="2" charset="2"/>
              </a:rPr>
              <a:t> </a:t>
            </a:r>
            <a:r>
              <a:rPr lang="en-US" dirty="0" err="1">
                <a:sym typeface="Wingdings" panose="05000000000000000000" pitchFamily="2" charset="2"/>
              </a:rPr>
              <a:t>cuu</a:t>
            </a:r>
            <a:r>
              <a:rPr lang="en-US" dirty="0">
                <a:sym typeface="Wingdings" panose="05000000000000000000" pitchFamily="2" charset="2"/>
              </a:rPr>
              <a:t> == Chung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gia</a:t>
            </a:r>
            <a:r>
              <a:rPr lang="en-US" dirty="0">
                <a:sym typeface="Wingdings" panose="05000000000000000000" pitchFamily="2" charset="2"/>
              </a:rPr>
              <a:t> </a:t>
            </a:r>
            <a:r>
              <a:rPr lang="en-US" dirty="0" err="1">
                <a:sym typeface="Wingdings" panose="05000000000000000000" pitchFamily="2" charset="2"/>
              </a:rPr>
              <a:t>thuyet</a:t>
            </a:r>
            <a:r>
              <a:rPr lang="en-US" dirty="0">
                <a:sym typeface="Wingdings" panose="05000000000000000000" pitchFamily="2" charset="2"/>
              </a:rPr>
              <a:t> la dung hay </a:t>
            </a:r>
            <a:r>
              <a:rPr lang="en-US" dirty="0" err="1">
                <a:sym typeface="Wingdings" panose="05000000000000000000" pitchFamily="2" charset="2"/>
              </a:rPr>
              <a:t>sai</a:t>
            </a:r>
            <a:r>
              <a:rPr lang="en-US" dirty="0">
                <a:sym typeface="Wingdings" panose="05000000000000000000" pitchFamily="2" charset="2"/>
              </a:rPr>
              <a:t>? Ly do?</a:t>
            </a:r>
          </a:p>
          <a:p>
            <a:r>
              <a:rPr lang="en-US" dirty="0">
                <a:sym typeface="Wingdings" panose="05000000000000000000" pitchFamily="2" charset="2"/>
              </a:rPr>
              <a:t>+. (how) </a:t>
            </a:r>
            <a:r>
              <a:rPr lang="en-US" dirty="0" err="1">
                <a:sym typeface="Wingdings" panose="05000000000000000000" pitchFamily="2" charset="2"/>
              </a:rPr>
              <a:t>Cac</a:t>
            </a:r>
            <a:r>
              <a:rPr lang="en-US" dirty="0">
                <a:sym typeface="Wingdings" panose="05000000000000000000" pitchFamily="2" charset="2"/>
              </a:rPr>
              <a:t> </a:t>
            </a:r>
            <a:r>
              <a:rPr lang="en-US" dirty="0" err="1">
                <a:sym typeface="Wingdings" panose="05000000000000000000" pitchFamily="2" charset="2"/>
              </a:rPr>
              <a:t>cong</a:t>
            </a:r>
            <a:r>
              <a:rPr lang="en-US" dirty="0">
                <a:sym typeface="Wingdings" panose="05000000000000000000" pitchFamily="2" charset="2"/>
              </a:rPr>
              <a:t> </a:t>
            </a:r>
            <a:r>
              <a:rPr lang="en-US" dirty="0" err="1">
                <a:sym typeface="Wingdings" panose="05000000000000000000" pitchFamily="2" charset="2"/>
              </a:rPr>
              <a:t>viec</a:t>
            </a:r>
            <a:r>
              <a:rPr lang="en-US" dirty="0">
                <a:sym typeface="Wingdings" panose="05000000000000000000" pitchFamily="2" charset="2"/>
              </a:rPr>
              <a:t> </a:t>
            </a:r>
            <a:r>
              <a:rPr lang="en-US" dirty="0" err="1">
                <a:sym typeface="Wingdings" panose="05000000000000000000" pitchFamily="2" charset="2"/>
              </a:rPr>
              <a:t>thuc</a:t>
            </a:r>
            <a:r>
              <a:rPr lang="en-US" dirty="0">
                <a:sym typeface="Wingdings" panose="05000000000000000000" pitchFamily="2" charset="2"/>
              </a:rPr>
              <a:t> </a:t>
            </a:r>
            <a:r>
              <a:rPr lang="en-US" dirty="0" err="1">
                <a:sym typeface="Wingdings" panose="05000000000000000000" pitchFamily="2" charset="2"/>
              </a:rPr>
              <a:t>hien</a:t>
            </a:r>
            <a:r>
              <a:rPr lang="en-US" dirty="0">
                <a:sym typeface="Wingdings" panose="05000000000000000000" pitchFamily="2" charset="2"/>
              </a:rPr>
              <a:t> =&gt; (Quan </a:t>
            </a:r>
            <a:r>
              <a:rPr lang="en-US" dirty="0" err="1">
                <a:sym typeface="Wingdings" panose="05000000000000000000" pitchFamily="2" charset="2"/>
              </a:rPr>
              <a:t>ly</a:t>
            </a:r>
            <a:r>
              <a:rPr lang="en-US" dirty="0">
                <a:sym typeface="Wingdings" panose="05000000000000000000" pitchFamily="2" charset="2"/>
              </a:rPr>
              <a:t> du an) Ke </a:t>
            </a:r>
            <a:r>
              <a:rPr lang="en-US" dirty="0" err="1">
                <a:sym typeface="Wingdings" panose="05000000000000000000" pitchFamily="2" charset="2"/>
              </a:rPr>
              <a:t>hoach</a:t>
            </a:r>
            <a:r>
              <a:rPr lang="en-US" dirty="0">
                <a:sym typeface="Wingdings" panose="05000000000000000000" pitchFamily="2" charset="2"/>
              </a:rPr>
              <a:t> </a:t>
            </a:r>
            <a:r>
              <a:rPr lang="en-US" dirty="0" err="1">
                <a:sym typeface="Wingdings" panose="05000000000000000000" pitchFamily="2" charset="2"/>
              </a:rPr>
              <a:t>thuc</a:t>
            </a:r>
            <a:r>
              <a:rPr lang="en-US" dirty="0">
                <a:sym typeface="Wingdings" panose="05000000000000000000" pitchFamily="2" charset="2"/>
              </a:rPr>
              <a:t> </a:t>
            </a:r>
            <a:r>
              <a:rPr lang="en-US" dirty="0" err="1">
                <a:sym typeface="Wingdings" panose="05000000000000000000" pitchFamily="2" charset="2"/>
              </a:rPr>
              <a:t>hien</a:t>
            </a:r>
            <a:r>
              <a:rPr lang="en-US" dirty="0">
                <a:sym typeface="Wingdings" panose="05000000000000000000" pitchFamily="2" charset="2"/>
              </a:rPr>
              <a:t> </a:t>
            </a:r>
            <a:r>
              <a:rPr lang="en-US" dirty="0" err="1">
                <a:sym typeface="Wingdings" panose="05000000000000000000" pitchFamily="2" charset="2"/>
              </a:rPr>
              <a:t>chinh</a:t>
            </a:r>
            <a:r>
              <a:rPr lang="en-US" dirty="0">
                <a:sym typeface="Wingdings" panose="05000000000000000000" pitchFamily="2" charset="2"/>
              </a:rPr>
              <a:t> =&gt; Phan </a:t>
            </a:r>
            <a:r>
              <a:rPr lang="en-US" dirty="0" err="1">
                <a:sym typeface="Wingdings" panose="05000000000000000000" pitchFamily="2" charset="2"/>
              </a:rPr>
              <a:t>tich</a:t>
            </a:r>
            <a:r>
              <a:rPr lang="en-US" dirty="0">
                <a:sym typeface="Wingdings" panose="05000000000000000000" pitchFamily="2" charset="2"/>
              </a:rPr>
              <a:t> SWOT =&gt; Ke </a:t>
            </a:r>
            <a:r>
              <a:rPr lang="en-US" dirty="0" err="1">
                <a:sym typeface="Wingdings" panose="05000000000000000000" pitchFamily="2" charset="2"/>
              </a:rPr>
              <a:t>hoach</a:t>
            </a:r>
            <a:r>
              <a:rPr lang="en-US" dirty="0">
                <a:sym typeface="Wingdings" panose="05000000000000000000" pitchFamily="2" charset="2"/>
              </a:rPr>
              <a:t> </a:t>
            </a:r>
            <a:r>
              <a:rPr lang="en-US" dirty="0" err="1">
                <a:sym typeface="Wingdings" panose="05000000000000000000" pitchFamily="2" charset="2"/>
              </a:rPr>
              <a:t>thuc</a:t>
            </a:r>
            <a:r>
              <a:rPr lang="en-US" dirty="0">
                <a:sym typeface="Wingdings" panose="05000000000000000000" pitchFamily="2" charset="2"/>
              </a:rPr>
              <a:t> </a:t>
            </a:r>
            <a:r>
              <a:rPr lang="en-US" dirty="0" err="1">
                <a:sym typeface="Wingdings" panose="05000000000000000000" pitchFamily="2" charset="2"/>
              </a:rPr>
              <a:t>hien</a:t>
            </a:r>
            <a:r>
              <a:rPr lang="en-US" dirty="0">
                <a:sym typeface="Wingdings" panose="05000000000000000000" pitchFamily="2" charset="2"/>
              </a:rPr>
              <a:t> chi </a:t>
            </a:r>
            <a:r>
              <a:rPr lang="en-US" dirty="0" err="1">
                <a:sym typeface="Wingdings" panose="05000000000000000000" pitchFamily="2" charset="2"/>
              </a:rPr>
              <a:t>tiet</a:t>
            </a:r>
            <a:r>
              <a:rPr lang="en-US" dirty="0">
                <a:sym typeface="Wingdings" panose="05000000000000000000" pitchFamily="2" charset="2"/>
              </a:rPr>
              <a:t>  Kha </a:t>
            </a:r>
            <a:r>
              <a:rPr lang="en-US" dirty="0" err="1">
                <a:sym typeface="Wingdings" panose="05000000000000000000" pitchFamily="2" charset="2"/>
              </a:rPr>
              <a:t>thi</a:t>
            </a:r>
            <a:r>
              <a:rPr lang="en-US" dirty="0">
                <a:sym typeface="Wingdings" panose="05000000000000000000" pitchFamily="2" charset="2"/>
              </a:rPr>
              <a:t> hay </a:t>
            </a:r>
            <a:r>
              <a:rPr lang="en-US" dirty="0" err="1">
                <a:sym typeface="Wingdings" panose="05000000000000000000" pitchFamily="2" charset="2"/>
              </a:rPr>
              <a:t>khong</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Co so </a:t>
            </a:r>
            <a:r>
              <a:rPr lang="en-US" dirty="0" err="1">
                <a:sym typeface="Wingdings" panose="05000000000000000000" pitchFamily="2" charset="2"/>
              </a:rPr>
              <a:t>ly</a:t>
            </a:r>
            <a:r>
              <a:rPr lang="en-US" dirty="0">
                <a:sym typeface="Wingdings" panose="05000000000000000000" pitchFamily="2" charset="2"/>
              </a:rPr>
              <a:t> </a:t>
            </a:r>
            <a:r>
              <a:rPr lang="en-US" dirty="0" err="1">
                <a:sym typeface="Wingdings" panose="05000000000000000000" pitchFamily="2" charset="2"/>
              </a:rPr>
              <a:t>thuyet</a:t>
            </a:r>
            <a:r>
              <a:rPr lang="en-US" dirty="0">
                <a:sym typeface="Wingdings" panose="05000000000000000000" pitchFamily="2" charset="2"/>
              </a:rPr>
              <a:t>: </a:t>
            </a:r>
            <a:r>
              <a:rPr lang="en-US" dirty="0" err="1">
                <a:sym typeface="Wingdings" panose="05000000000000000000" pitchFamily="2" charset="2"/>
              </a:rPr>
              <a:t>ti</a:t>
            </a:r>
            <a:r>
              <a:rPr lang="en-US" dirty="0">
                <a:sym typeface="Wingdings" panose="05000000000000000000" pitchFamily="2" charset="2"/>
              </a:rPr>
              <a:t> so </a:t>
            </a:r>
            <a:r>
              <a:rPr lang="en-US" dirty="0" err="1">
                <a:sym typeface="Wingdings" panose="05000000000000000000" pitchFamily="2" charset="2"/>
              </a:rPr>
              <a:t>truyen</a:t>
            </a:r>
            <a:r>
              <a:rPr lang="en-US" dirty="0">
                <a:sym typeface="Wingdings" panose="05000000000000000000" pitchFamily="2" charset="2"/>
              </a:rPr>
              <a:t> </a:t>
            </a:r>
            <a:r>
              <a:rPr lang="en-US" dirty="0" err="1">
                <a:sym typeface="Wingdings" panose="05000000000000000000" pitchFamily="2" charset="2"/>
              </a:rPr>
              <a:t>hinh</a:t>
            </a:r>
            <a:r>
              <a:rPr lang="en-US" dirty="0">
                <a:sym typeface="Wingdings" panose="05000000000000000000" pitchFamily="2" charset="2"/>
              </a:rPr>
              <a:t> hoc CVT + </a:t>
            </a:r>
            <a:r>
              <a:rPr lang="en-US" dirty="0" err="1">
                <a:sym typeface="Wingdings" panose="05000000000000000000" pitchFamily="2" charset="2"/>
              </a:rPr>
              <a:t>giai</a:t>
            </a:r>
            <a:r>
              <a:rPr lang="en-US" dirty="0">
                <a:sym typeface="Wingdings" panose="05000000000000000000" pitchFamily="2" charset="2"/>
              </a:rPr>
              <a:t> </a:t>
            </a:r>
            <a:r>
              <a:rPr lang="en-US" dirty="0" err="1">
                <a:sym typeface="Wingdings" panose="05000000000000000000" pitchFamily="2" charset="2"/>
              </a:rPr>
              <a:t>thuat</a:t>
            </a:r>
            <a:r>
              <a:rPr lang="en-US" dirty="0">
                <a:sym typeface="Wingdings" panose="05000000000000000000" pitchFamily="2" charset="2"/>
              </a:rPr>
              <a:t> xu </a:t>
            </a:r>
            <a:r>
              <a:rPr lang="en-US" dirty="0" err="1">
                <a:sym typeface="Wingdings" panose="05000000000000000000" pitchFamily="2" charset="2"/>
              </a:rPr>
              <a:t>ly</a:t>
            </a:r>
            <a:r>
              <a:rPr lang="en-US" dirty="0">
                <a:sym typeface="Wingdings" panose="05000000000000000000" pitchFamily="2" charset="2"/>
              </a:rPr>
              <a:t> </a:t>
            </a:r>
            <a:r>
              <a:rPr lang="en-US" dirty="0" err="1">
                <a:sym typeface="Wingdings" panose="05000000000000000000" pitchFamily="2" charset="2"/>
              </a:rPr>
              <a:t>anh</a:t>
            </a:r>
            <a:endParaRPr lang="en-US" dirty="0">
              <a:sym typeface="Wingdings" panose="05000000000000000000" pitchFamily="2" charset="2"/>
            </a:endParaRPr>
          </a:p>
          <a:p>
            <a:r>
              <a:rPr lang="en-US" dirty="0">
                <a:sym typeface="Wingdings" panose="05000000000000000000" pitchFamily="2" charset="2"/>
              </a:rPr>
              <a:t>Thuc </a:t>
            </a:r>
            <a:r>
              <a:rPr lang="en-US" dirty="0" err="1">
                <a:sym typeface="Wingdings" panose="05000000000000000000" pitchFamily="2" charset="2"/>
              </a:rPr>
              <a:t>nghiem</a:t>
            </a:r>
            <a:r>
              <a:rPr lang="en-US" dirty="0">
                <a:sym typeface="Wingdings" panose="05000000000000000000" pitchFamily="2" charset="2"/>
              </a:rPr>
              <a:t> </a:t>
            </a:r>
            <a:r>
              <a:rPr lang="en-US" dirty="0" err="1">
                <a:sym typeface="Wingdings" panose="05000000000000000000" pitchFamily="2" charset="2"/>
              </a:rPr>
              <a:t>kiem</a:t>
            </a:r>
            <a:r>
              <a:rPr lang="en-US" dirty="0">
                <a:sym typeface="Wingdings" panose="05000000000000000000" pitchFamily="2" charset="2"/>
              </a:rPr>
              <a:t> </a:t>
            </a:r>
            <a:r>
              <a:rPr lang="en-US" dirty="0" err="1">
                <a:sym typeface="Wingdings" panose="05000000000000000000" pitchFamily="2" charset="2"/>
              </a:rPr>
              <a:t>chung</a:t>
            </a:r>
            <a:r>
              <a:rPr lang="en-US" dirty="0">
                <a:sym typeface="Wingdings" panose="05000000000000000000" pitchFamily="2" charset="2"/>
              </a:rPr>
              <a:t> == Mo ta he thong </a:t>
            </a:r>
            <a:r>
              <a:rPr lang="en-US" dirty="0" err="1">
                <a:sym typeface="Wingdings" panose="05000000000000000000" pitchFamily="2" charset="2"/>
              </a:rPr>
              <a:t>thuc</a:t>
            </a:r>
            <a:r>
              <a:rPr lang="en-US" dirty="0">
                <a:sym typeface="Wingdings" panose="05000000000000000000" pitchFamily="2" charset="2"/>
              </a:rPr>
              <a:t> </a:t>
            </a:r>
            <a:r>
              <a:rPr lang="en-US" dirty="0" err="1">
                <a:sym typeface="Wingdings" panose="05000000000000000000" pitchFamily="2" charset="2"/>
              </a:rPr>
              <a:t>nghiem</a:t>
            </a:r>
            <a:r>
              <a:rPr lang="en-US" dirty="0">
                <a:sym typeface="Wingdings" panose="05000000000000000000" pitchFamily="2" charset="2"/>
              </a:rPr>
              <a:t> + Dieu </a:t>
            </a:r>
            <a:r>
              <a:rPr lang="en-US" dirty="0" err="1">
                <a:sym typeface="Wingdings" panose="05000000000000000000" pitchFamily="2" charset="2"/>
              </a:rPr>
              <a:t>kien</a:t>
            </a:r>
            <a:r>
              <a:rPr lang="en-US" dirty="0">
                <a:sym typeface="Wingdings" panose="05000000000000000000" pitchFamily="2" charset="2"/>
              </a:rPr>
              <a:t> &amp; Qui </a:t>
            </a:r>
            <a:r>
              <a:rPr lang="en-US" dirty="0" err="1">
                <a:sym typeface="Wingdings" panose="05000000000000000000" pitchFamily="2" charset="2"/>
              </a:rPr>
              <a:t>trinh</a:t>
            </a:r>
            <a:r>
              <a:rPr lang="en-US" dirty="0">
                <a:sym typeface="Wingdings" panose="05000000000000000000" pitchFamily="2" charset="2"/>
              </a:rPr>
              <a:t> </a:t>
            </a:r>
            <a:r>
              <a:rPr lang="en-US" dirty="0" err="1">
                <a:sym typeface="Wingdings" panose="05000000000000000000" pitchFamily="2" charset="2"/>
              </a:rPr>
              <a:t>thuc</a:t>
            </a:r>
            <a:r>
              <a:rPr lang="en-US" dirty="0">
                <a:sym typeface="Wingdings" panose="05000000000000000000" pitchFamily="2" charset="2"/>
              </a:rPr>
              <a:t> </a:t>
            </a:r>
            <a:r>
              <a:rPr lang="en-US" dirty="0" err="1">
                <a:sym typeface="Wingdings" panose="05000000000000000000" pitchFamily="2" charset="2"/>
              </a:rPr>
              <a:t>nghiem</a:t>
            </a:r>
            <a:r>
              <a:rPr lang="en-US" dirty="0">
                <a:sym typeface="Wingdings" panose="05000000000000000000" pitchFamily="2" charset="2"/>
              </a:rPr>
              <a:t> + PP xu </a:t>
            </a:r>
            <a:r>
              <a:rPr lang="en-US" dirty="0" err="1">
                <a:sym typeface="Wingdings" panose="05000000000000000000" pitchFamily="2" charset="2"/>
              </a:rPr>
              <a:t>ly</a:t>
            </a:r>
            <a:r>
              <a:rPr lang="en-US" dirty="0">
                <a:sym typeface="Wingdings" panose="05000000000000000000" pitchFamily="2" charset="2"/>
              </a:rPr>
              <a:t> </a:t>
            </a:r>
            <a:r>
              <a:rPr lang="en-US" dirty="0" err="1">
                <a:sym typeface="Wingdings" panose="05000000000000000000" pitchFamily="2" charset="2"/>
              </a:rPr>
              <a:t>va</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gia</a:t>
            </a:r>
            <a:r>
              <a:rPr lang="en-US" dirty="0">
                <a:sym typeface="Wingdings" panose="05000000000000000000" pitchFamily="2" charset="2"/>
              </a:rPr>
              <a:t> </a:t>
            </a:r>
            <a:r>
              <a:rPr lang="en-US" dirty="0" err="1">
                <a:sym typeface="Wingdings" panose="05000000000000000000" pitchFamily="2" charset="2"/>
              </a:rPr>
              <a:t>ket</a:t>
            </a:r>
            <a:r>
              <a:rPr lang="en-US" dirty="0">
                <a:sym typeface="Wingdings" panose="05000000000000000000" pitchFamily="2" charset="2"/>
              </a:rPr>
              <a:t> qua</a:t>
            </a:r>
          </a:p>
          <a:p>
            <a:r>
              <a:rPr lang="en-US" dirty="0">
                <a:sym typeface="Wingdings" panose="05000000000000000000" pitchFamily="2" charset="2"/>
              </a:rPr>
              <a:t>Ket qua &amp; ban </a:t>
            </a:r>
            <a:r>
              <a:rPr lang="en-US" dirty="0" err="1">
                <a:sym typeface="Wingdings" panose="05000000000000000000" pitchFamily="2" charset="2"/>
              </a:rPr>
              <a:t>luan</a:t>
            </a:r>
            <a:endParaRPr lang="en-US" dirty="0">
              <a:sym typeface="Wingdings" panose="05000000000000000000" pitchFamily="2" charset="2"/>
            </a:endParaRPr>
          </a:p>
          <a:p>
            <a:r>
              <a:rPr lang="en-US" dirty="0">
                <a:sym typeface="Wingdings" panose="05000000000000000000" pitchFamily="2" charset="2"/>
              </a:rPr>
              <a:t>Ket </a:t>
            </a:r>
            <a:r>
              <a:rPr lang="en-US" dirty="0" err="1">
                <a:sym typeface="Wingdings" panose="05000000000000000000" pitchFamily="2" charset="2"/>
              </a:rPr>
              <a:t>luan</a:t>
            </a:r>
            <a:r>
              <a:rPr lang="en-US" dirty="0">
                <a:sym typeface="Wingdings" panose="05000000000000000000" pitchFamily="2" charset="2"/>
              </a:rPr>
              <a:t> &amp; Huong phat </a:t>
            </a:r>
            <a:r>
              <a:rPr lang="en-US" dirty="0" err="1">
                <a:sym typeface="Wingdings" panose="05000000000000000000" pitchFamily="2" charset="2"/>
              </a:rPr>
              <a:t>trien</a:t>
            </a: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E84D40-CE91-4B08-AE5E-849305B5DB75}"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5696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dirty="0" err="1"/>
              <a:t>Giảm</a:t>
            </a:r>
            <a:r>
              <a:rPr lang="en-US" dirty="0"/>
              <a:t> </a:t>
            </a:r>
            <a:r>
              <a:rPr lang="en-US" dirty="0" err="1"/>
              <a:t>kích</a:t>
            </a:r>
            <a:r>
              <a:rPr lang="en-US" dirty="0"/>
              <a:t> </a:t>
            </a:r>
            <a:r>
              <a:rPr lang="en-US" dirty="0" err="1"/>
              <a:t>thước</a:t>
            </a:r>
            <a:r>
              <a:rPr lang="en-US" dirty="0"/>
              <a:t> </a:t>
            </a:r>
            <a:r>
              <a:rPr lang="en-US" dirty="0" err="1"/>
              <a:t>dư</a:t>
            </a:r>
            <a:r>
              <a:rPr lang="en-US" dirty="0"/>
              <a:t>̃ </a:t>
            </a:r>
            <a:r>
              <a:rPr lang="en-US" dirty="0" err="1"/>
              <a:t>liệu</a:t>
            </a:r>
            <a:endParaRPr lang="en-US" dirty="0"/>
          </a:p>
          <a:p>
            <a:pPr algn="l">
              <a:buFont typeface="+mj-lt"/>
              <a:buNone/>
            </a:pPr>
            <a:r>
              <a:rPr lang="en-US" dirty="0" err="1"/>
              <a:t>Đơn</a:t>
            </a:r>
            <a:r>
              <a:rPr lang="en-US" dirty="0"/>
              <a:t> </a:t>
            </a:r>
            <a:r>
              <a:rPr lang="en-US" dirty="0" err="1"/>
              <a:t>giản</a:t>
            </a:r>
            <a:r>
              <a:rPr lang="en-US" dirty="0"/>
              <a:t> </a:t>
            </a:r>
            <a:r>
              <a:rPr lang="en-US" dirty="0" err="1"/>
              <a:t>hóa</a:t>
            </a:r>
            <a:r>
              <a:rPr lang="en-US" dirty="0"/>
              <a:t> </a:t>
            </a:r>
            <a:r>
              <a:rPr lang="en-US" dirty="0" err="1"/>
              <a:t>xư</a:t>
            </a:r>
            <a:r>
              <a:rPr lang="en-US" dirty="0"/>
              <a:t>̉ </a:t>
            </a:r>
            <a:r>
              <a:rPr lang="en-US" dirty="0" err="1"/>
              <a:t>ly</a:t>
            </a:r>
            <a:r>
              <a:rPr lang="en-US" dirty="0"/>
              <a:t>́ vì ở </a:t>
            </a:r>
            <a:r>
              <a:rPr lang="en-US" dirty="0" err="1"/>
              <a:t>đây</a:t>
            </a:r>
            <a:r>
              <a:rPr lang="en-US" dirty="0"/>
              <a:t> chỉ </a:t>
            </a:r>
            <a:r>
              <a:rPr lang="en-US" dirty="0" err="1"/>
              <a:t>quan</a:t>
            </a:r>
            <a:r>
              <a:rPr lang="en-US" dirty="0"/>
              <a:t> </a:t>
            </a:r>
            <a:r>
              <a:rPr lang="en-US" dirty="0" err="1"/>
              <a:t>tâm</a:t>
            </a:r>
            <a:r>
              <a:rPr lang="en-US" dirty="0"/>
              <a:t> </a:t>
            </a:r>
            <a:r>
              <a:rPr lang="en-US" dirty="0" err="1"/>
              <a:t>tới</a:t>
            </a:r>
            <a:r>
              <a:rPr lang="en-US" dirty="0"/>
              <a:t> </a:t>
            </a:r>
            <a:r>
              <a:rPr lang="en-US" dirty="0" err="1"/>
              <a:t>đô</a:t>
            </a:r>
            <a:r>
              <a:rPr lang="en-US" dirty="0"/>
              <a:t>̣ </a:t>
            </a:r>
            <a:r>
              <a:rPr lang="en-US" dirty="0" err="1"/>
              <a:t>sáng</a:t>
            </a:r>
            <a:r>
              <a:rPr lang="en-US" dirty="0"/>
              <a:t> </a:t>
            </a:r>
            <a:r>
              <a:rPr lang="en-US" dirty="0" err="1"/>
              <a:t>của</a:t>
            </a:r>
            <a:r>
              <a:rPr lang="en-US" dirty="0"/>
              <a:t> pixel</a:t>
            </a:r>
          </a:p>
          <a:p>
            <a:pPr algn="l">
              <a:buFont typeface="+mj-lt"/>
              <a:buNone/>
            </a:pPr>
            <a:r>
              <a:rPr lang="en-US" dirty="0" err="1"/>
              <a:t>Giảm</a:t>
            </a:r>
            <a:r>
              <a:rPr lang="en-US" dirty="0"/>
              <a:t> </a:t>
            </a:r>
            <a:r>
              <a:rPr lang="en-US" dirty="0" err="1"/>
              <a:t>ảnh</a:t>
            </a:r>
            <a:r>
              <a:rPr lang="en-US" dirty="0"/>
              <a:t> </a:t>
            </a:r>
            <a:r>
              <a:rPr lang="en-US" dirty="0" err="1"/>
              <a:t>hưởng</a:t>
            </a:r>
            <a:r>
              <a:rPr lang="en-US" dirty="0"/>
              <a:t> </a:t>
            </a:r>
            <a:r>
              <a:rPr lang="en-US" dirty="0" err="1"/>
              <a:t>của</a:t>
            </a:r>
            <a:r>
              <a:rPr lang="en-US" dirty="0"/>
              <a:t> </a:t>
            </a:r>
            <a:r>
              <a:rPr lang="en-US" dirty="0" err="1"/>
              <a:t>màu</a:t>
            </a:r>
            <a:r>
              <a:rPr lang="en-US" dirty="0"/>
              <a:t> </a:t>
            </a:r>
            <a:r>
              <a:rPr lang="en-US" dirty="0" err="1"/>
              <a:t>sắc</a:t>
            </a:r>
            <a:r>
              <a:rPr lang="en-US" dirty="0"/>
              <a:t> ko </a:t>
            </a:r>
            <a:r>
              <a:rPr lang="en-US" dirty="0" err="1"/>
              <a:t>đồng</a:t>
            </a:r>
            <a:r>
              <a:rPr lang="en-US" dirty="0"/>
              <a:t> </a:t>
            </a:r>
            <a:r>
              <a:rPr lang="en-US" dirty="0" err="1"/>
              <a:t>nhất</a:t>
            </a:r>
            <a:endParaRPr lang="vi-VN" dirty="0"/>
          </a:p>
          <a:p>
            <a:pPr algn="l">
              <a:buFont typeface="+mj-lt"/>
              <a:buNone/>
            </a:pPr>
            <a:r>
              <a:rPr lang="vi-VN" dirty="0"/>
              <a:t>Biểu đò cho thấy dữ liệu ảnh màu gấp 3 lần ảnh xám</a:t>
            </a:r>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10</a:t>
            </a:fld>
            <a:endParaRPr lang="en-US"/>
          </a:p>
        </p:txBody>
      </p:sp>
    </p:spTree>
    <p:extLst>
      <p:ext uri="{BB962C8B-B14F-4D97-AF65-F5344CB8AC3E}">
        <p14:creationId xmlns:p14="http://schemas.microsoft.com/office/powerpoint/2010/main" val="515795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374151"/>
                </a:solidFill>
                <a:effectLst/>
                <a:latin typeface="Söhne"/>
              </a:rPr>
              <a:t>Sau </a:t>
            </a:r>
            <a:r>
              <a:rPr lang="en-US" b="0" i="0" dirty="0" err="1">
                <a:solidFill>
                  <a:srgbClr val="374151"/>
                </a:solidFill>
                <a:effectLst/>
                <a:latin typeface="Söhne"/>
              </a:rPr>
              <a:t>khi</a:t>
            </a:r>
            <a:r>
              <a:rPr lang="en-US" b="0" i="0" dirty="0">
                <a:solidFill>
                  <a:srgbClr val="374151"/>
                </a:solidFill>
                <a:effectLst/>
                <a:latin typeface="Söhne"/>
              </a:rPr>
              <a:t> </a:t>
            </a:r>
            <a:r>
              <a:rPr lang="en-US" b="0" i="0" dirty="0" err="1">
                <a:solidFill>
                  <a:srgbClr val="374151"/>
                </a:solidFill>
                <a:effectLst/>
                <a:latin typeface="Söhne"/>
              </a:rPr>
              <a:t>áp</a:t>
            </a:r>
            <a:r>
              <a:rPr lang="en-US" b="0" i="0" dirty="0">
                <a:solidFill>
                  <a:srgbClr val="374151"/>
                </a:solidFill>
                <a:effectLst/>
                <a:latin typeface="Söhne"/>
              </a:rPr>
              <a:t> </a:t>
            </a:r>
            <a:r>
              <a:rPr lang="en-US" b="0" i="0" dirty="0" err="1">
                <a:solidFill>
                  <a:srgbClr val="374151"/>
                </a:solidFill>
                <a:effectLst/>
                <a:latin typeface="Söhne"/>
              </a:rPr>
              <a:t>dụng</a:t>
            </a:r>
            <a:r>
              <a:rPr lang="en-US" b="0" i="0" dirty="0">
                <a:solidFill>
                  <a:srgbClr val="374151"/>
                </a:solidFill>
                <a:effectLst/>
                <a:latin typeface="Söhne"/>
              </a:rPr>
              <a:t> </a:t>
            </a:r>
            <a:r>
              <a:rPr lang="en-US" b="0" i="0" dirty="0" err="1">
                <a:solidFill>
                  <a:srgbClr val="374151"/>
                </a:solidFill>
                <a:effectLst/>
                <a:latin typeface="Söhne"/>
              </a:rPr>
              <a:t>cân</a:t>
            </a:r>
            <a:r>
              <a:rPr lang="en-US" b="0" i="0" dirty="0">
                <a:solidFill>
                  <a:srgbClr val="374151"/>
                </a:solidFill>
                <a:effectLst/>
                <a:latin typeface="Söhne"/>
              </a:rPr>
              <a:t> </a:t>
            </a:r>
            <a:r>
              <a:rPr lang="en-US" b="0" i="0" dirty="0" err="1">
                <a:solidFill>
                  <a:srgbClr val="374151"/>
                </a:solidFill>
                <a:effectLst/>
                <a:latin typeface="Söhne"/>
              </a:rPr>
              <a:t>bằng</a:t>
            </a:r>
            <a:r>
              <a:rPr lang="en-US" b="0" i="0" dirty="0">
                <a:solidFill>
                  <a:srgbClr val="374151"/>
                </a:solidFill>
                <a:effectLst/>
                <a:latin typeface="Söhne"/>
              </a:rPr>
              <a:t> histogram </a:t>
            </a:r>
            <a:r>
              <a:rPr lang="en-US" b="0" i="0" dirty="0" err="1">
                <a:solidFill>
                  <a:srgbClr val="374151"/>
                </a:solidFill>
                <a:effectLst/>
                <a:latin typeface="Söhne"/>
              </a:rPr>
              <a:t>thi</a:t>
            </a:r>
            <a:r>
              <a:rPr lang="en-US" b="0" i="0" dirty="0">
                <a:solidFill>
                  <a:srgbClr val="374151"/>
                </a:solidFill>
                <a:effectLst/>
                <a:latin typeface="Söhne"/>
              </a:rPr>
              <a:t>̀ </a:t>
            </a:r>
            <a:r>
              <a:rPr lang="en-US" b="0" i="0" dirty="0" err="1">
                <a:solidFill>
                  <a:srgbClr val="374151"/>
                </a:solidFill>
                <a:effectLst/>
                <a:latin typeface="Söhne"/>
              </a:rPr>
              <a:t>ảnh</a:t>
            </a:r>
            <a:r>
              <a:rPr lang="en-US" b="0" i="0" dirty="0">
                <a:solidFill>
                  <a:srgbClr val="374151"/>
                </a:solidFill>
                <a:effectLst/>
                <a:latin typeface="Söhne"/>
              </a:rPr>
              <a:t> </a:t>
            </a:r>
            <a:r>
              <a:rPr lang="en-US" b="0" i="0" dirty="0" err="1">
                <a:solidFill>
                  <a:srgbClr val="374151"/>
                </a:solidFill>
                <a:effectLst/>
                <a:latin typeface="Söhne"/>
              </a:rPr>
              <a:t>được</a:t>
            </a:r>
            <a:r>
              <a:rPr lang="en-US" b="0" i="0" dirty="0">
                <a:solidFill>
                  <a:srgbClr val="374151"/>
                </a:solidFill>
                <a:effectLst/>
                <a:latin typeface="Söhne"/>
              </a:rPr>
              <a:t> </a:t>
            </a:r>
            <a:r>
              <a:rPr lang="en-US" b="0" i="0" dirty="0" err="1">
                <a:solidFill>
                  <a:srgbClr val="374151"/>
                </a:solidFill>
                <a:effectLst/>
                <a:latin typeface="Söhne"/>
              </a:rPr>
              <a:t>cải</a:t>
            </a:r>
            <a:r>
              <a:rPr lang="en-US" b="0" i="0" dirty="0">
                <a:solidFill>
                  <a:srgbClr val="374151"/>
                </a:solidFill>
                <a:effectLst/>
                <a:latin typeface="Söhne"/>
              </a:rPr>
              <a:t> </a:t>
            </a:r>
            <a:r>
              <a:rPr lang="en-US" b="0" i="0" dirty="0" err="1">
                <a:solidFill>
                  <a:srgbClr val="374151"/>
                </a:solidFill>
                <a:effectLst/>
                <a:latin typeface="Söhne"/>
              </a:rPr>
              <a:t>thiện</a:t>
            </a:r>
            <a:r>
              <a:rPr lang="en-US" b="0" i="0" dirty="0">
                <a:solidFill>
                  <a:srgbClr val="374151"/>
                </a:solidFill>
                <a:effectLst/>
                <a:latin typeface="Söhne"/>
              </a:rPr>
              <a:t> </a:t>
            </a:r>
            <a:r>
              <a:rPr lang="en-US" b="0" i="0" dirty="0" err="1">
                <a:solidFill>
                  <a:srgbClr val="374151"/>
                </a:solidFill>
                <a:effectLst/>
                <a:latin typeface="Söhne"/>
              </a:rPr>
              <a:t>ro</a:t>
            </a:r>
            <a:r>
              <a:rPr lang="en-US" b="0" i="0" dirty="0">
                <a:solidFill>
                  <a:srgbClr val="374151"/>
                </a:solidFill>
                <a:effectLst/>
                <a:latin typeface="Söhne"/>
              </a:rPr>
              <a:t>̃ </a:t>
            </a:r>
            <a:r>
              <a:rPr lang="en-US" b="0" i="0" dirty="0" err="1">
                <a:solidFill>
                  <a:srgbClr val="374151"/>
                </a:solidFill>
                <a:effectLst/>
                <a:latin typeface="Söhne"/>
              </a:rPr>
              <a:t>ràng</a:t>
            </a:r>
            <a:r>
              <a:rPr lang="en-US" b="0" i="0" dirty="0">
                <a:solidFill>
                  <a:srgbClr val="374151"/>
                </a:solidFill>
                <a:effectLst/>
                <a:latin typeface="Söhne"/>
              </a:rPr>
              <a:t> </a:t>
            </a:r>
            <a:r>
              <a:rPr lang="en-US" b="0" i="0" dirty="0" err="1">
                <a:solidFill>
                  <a:srgbClr val="374151"/>
                </a:solidFill>
                <a:effectLst/>
                <a:latin typeface="Söhne"/>
              </a:rPr>
              <a:t>bằng</a:t>
            </a:r>
            <a:r>
              <a:rPr lang="en-US" b="0" i="0" dirty="0">
                <a:solidFill>
                  <a:srgbClr val="374151"/>
                </a:solidFill>
                <a:effectLst/>
                <a:latin typeface="Söhne"/>
              </a:rPr>
              <a:t> </a:t>
            </a:r>
            <a:r>
              <a:rPr lang="en-US" b="0" i="0" dirty="0" err="1">
                <a:solidFill>
                  <a:srgbClr val="374151"/>
                </a:solidFill>
                <a:effectLst/>
                <a:latin typeface="Söhne"/>
              </a:rPr>
              <a:t>mắt</a:t>
            </a:r>
            <a:r>
              <a:rPr lang="en-US" b="0" i="0" dirty="0">
                <a:solidFill>
                  <a:srgbClr val="374151"/>
                </a:solidFill>
                <a:effectLst/>
                <a:latin typeface="Söhne"/>
              </a:rPr>
              <a:t> </a:t>
            </a:r>
            <a:r>
              <a:rPr lang="en-US" b="0" i="0" dirty="0" err="1">
                <a:solidFill>
                  <a:srgbClr val="374151"/>
                </a:solidFill>
                <a:effectLst/>
                <a:latin typeface="Söhne"/>
              </a:rPr>
              <a:t>thường</a:t>
            </a:r>
            <a:r>
              <a:rPr lang="en-US" b="0" i="0" dirty="0">
                <a:solidFill>
                  <a:srgbClr val="374151"/>
                </a:solidFill>
                <a:effectLst/>
                <a:latin typeface="Söhne"/>
              </a:rPr>
              <a:t>, </a:t>
            </a:r>
            <a:r>
              <a:rPr lang="en-US" b="0" i="0" dirty="0" err="1">
                <a:solidFill>
                  <a:srgbClr val="374151"/>
                </a:solidFill>
                <a:effectLst/>
                <a:latin typeface="Söhne"/>
              </a:rPr>
              <a:t>tính</a:t>
            </a:r>
            <a:r>
              <a:rPr lang="en-US" b="0" i="0" dirty="0">
                <a:solidFill>
                  <a:srgbClr val="374151"/>
                </a:solidFill>
                <a:effectLst/>
                <a:latin typeface="Söhne"/>
              </a:rPr>
              <a:t> </a:t>
            </a:r>
            <a:r>
              <a:rPr lang="en-US" b="0" i="0" dirty="0" err="1">
                <a:solidFill>
                  <a:srgbClr val="374151"/>
                </a:solidFill>
                <a:effectLst/>
                <a:latin typeface="Söhne"/>
              </a:rPr>
              <a:t>liên</a:t>
            </a:r>
            <a:r>
              <a:rPr lang="en-US" b="0" i="0" dirty="0">
                <a:solidFill>
                  <a:srgbClr val="374151"/>
                </a:solidFill>
                <a:effectLst/>
                <a:latin typeface="Söhne"/>
              </a:rPr>
              <a:t> </a:t>
            </a:r>
            <a:r>
              <a:rPr lang="en-US" b="0" i="0" dirty="0" err="1">
                <a:solidFill>
                  <a:srgbClr val="374151"/>
                </a:solidFill>
                <a:effectLst/>
                <a:latin typeface="Söhne"/>
              </a:rPr>
              <a:t>tục</a:t>
            </a:r>
            <a:r>
              <a:rPr lang="en-US" b="0" i="0" dirty="0">
                <a:solidFill>
                  <a:srgbClr val="374151"/>
                </a:solidFill>
                <a:effectLst/>
                <a:latin typeface="Söhne"/>
              </a:rPr>
              <a:t> </a:t>
            </a:r>
            <a:r>
              <a:rPr lang="en-US" b="0" i="0" dirty="0" err="1">
                <a:solidFill>
                  <a:srgbClr val="374151"/>
                </a:solidFill>
                <a:effectLst/>
                <a:latin typeface="Söhne"/>
              </a:rPr>
              <a:t>của</a:t>
            </a:r>
            <a:r>
              <a:rPr lang="en-US" b="0" i="0" dirty="0">
                <a:solidFill>
                  <a:srgbClr val="374151"/>
                </a:solidFill>
                <a:effectLst/>
                <a:latin typeface="Söhne"/>
              </a:rPr>
              <a:t> </a:t>
            </a:r>
            <a:r>
              <a:rPr lang="en-US" b="0" i="0" dirty="0" err="1">
                <a:solidFill>
                  <a:srgbClr val="374151"/>
                </a:solidFill>
                <a:effectLst/>
                <a:latin typeface="Söhne"/>
              </a:rPr>
              <a:t>cạnh</a:t>
            </a:r>
            <a:r>
              <a:rPr lang="en-US" b="0" i="0" dirty="0">
                <a:solidFill>
                  <a:srgbClr val="374151"/>
                </a:solidFill>
                <a:effectLst/>
                <a:latin typeface="Söhne"/>
              </a:rPr>
              <a:t> tang 24%</a:t>
            </a:r>
          </a:p>
          <a:p>
            <a:pPr algn="l">
              <a:buFont typeface="+mj-lt"/>
              <a:buAutoNum type="arabicPeriod"/>
            </a:pPr>
            <a:r>
              <a:rPr lang="vi-VN" sz="1800" b="0" i="1" dirty="0">
                <a:solidFill>
                  <a:srgbClr val="000000"/>
                </a:solidFill>
                <a:effectLst/>
                <a:latin typeface="TimesNewRomanPS-ItalicMT"/>
              </a:rPr>
              <a:t>Hình 4.6 &amp; 4.7 </a:t>
            </a:r>
            <a:r>
              <a:rPr lang="vi-VN" sz="1800" b="0" i="0" dirty="0">
                <a:solidFill>
                  <a:srgbClr val="000000"/>
                </a:solidFill>
                <a:effectLst/>
                <a:latin typeface="TimesNewRomanPSMT"/>
              </a:rPr>
              <a:t>thể hiện sự đồng nhất hóa màu sắc: Khi áp dụng cân bằng </a:t>
            </a:r>
            <a:r>
              <a:rPr lang="vi-VN" sz="1800" b="0" i="0" dirty="0" err="1">
                <a:solidFill>
                  <a:srgbClr val="000000"/>
                </a:solidFill>
                <a:effectLst/>
                <a:latin typeface="TimesNewRomanPSMT"/>
              </a:rPr>
              <a:t>histogram</a:t>
            </a:r>
            <a:r>
              <a:rPr lang="vi-VN" sz="1800" b="0" i="0" dirty="0">
                <a:solidFill>
                  <a:srgbClr val="000000"/>
                </a:solidFill>
                <a:effectLst/>
                <a:latin typeface="TimesNewRomanPSMT"/>
              </a:rPr>
              <a:t> cho ảnh màu, phân phối mức sáng của các kênh màu sẽ được cân bằng, làm cho màu sắc trong ảnh trở nên cân đối hơn.</a:t>
            </a:r>
            <a:r>
              <a:rPr lang="vi-VN" dirty="0"/>
              <a:t> </a:t>
            </a:r>
            <a:br>
              <a:rPr lang="vi-VN" dirty="0"/>
            </a:br>
            <a:endParaRPr lang="vi-VN"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 </a:t>
            </a:r>
            <a:r>
              <a:rPr lang="vi-VN" b="0" i="0" dirty="0">
                <a:solidFill>
                  <a:srgbClr val="374151"/>
                </a:solidFill>
                <a:effectLst/>
                <a:latin typeface="Söhne"/>
              </a:rPr>
              <a:t>Xác định </a:t>
            </a:r>
            <a:r>
              <a:rPr lang="vi-VN" b="0" i="0" dirty="0" err="1">
                <a:solidFill>
                  <a:srgbClr val="374151"/>
                </a:solidFill>
                <a:effectLst/>
                <a:latin typeface="Söhne"/>
              </a:rPr>
              <a:t>histogram</a:t>
            </a:r>
            <a:r>
              <a:rPr lang="vi-VN" b="0" i="0" dirty="0">
                <a:solidFill>
                  <a:srgbClr val="374151"/>
                </a:solidFill>
                <a:effectLst/>
                <a:latin typeface="Söhne"/>
              </a:rPr>
              <a:t> của ảnh đầu vào:</a:t>
            </a:r>
          </a:p>
          <a:p>
            <a:pPr marL="742950" lvl="1" indent="-285750" algn="l">
              <a:buFont typeface="+mj-lt"/>
              <a:buAutoNum type="arabicPeriod"/>
            </a:pPr>
            <a:r>
              <a:rPr lang="vi-VN" b="0" i="0" dirty="0">
                <a:solidFill>
                  <a:srgbClr val="374151"/>
                </a:solidFill>
                <a:effectLst/>
                <a:latin typeface="Söhne"/>
              </a:rPr>
              <a:t>Tính toán số lượng </a:t>
            </a:r>
            <a:r>
              <a:rPr lang="vi-VN" b="0" i="0" dirty="0" err="1">
                <a:solidFill>
                  <a:srgbClr val="374151"/>
                </a:solidFill>
                <a:effectLst/>
                <a:latin typeface="Söhne"/>
              </a:rPr>
              <a:t>pixel</a:t>
            </a:r>
            <a:r>
              <a:rPr lang="vi-VN" b="0" i="0" dirty="0">
                <a:solidFill>
                  <a:srgbClr val="374151"/>
                </a:solidFill>
                <a:effectLst/>
                <a:latin typeface="Söhne"/>
              </a:rPr>
              <a:t> xuất hiện cho mỗi mức xám từ 0 đến 255.</a:t>
            </a:r>
          </a:p>
          <a:p>
            <a:pPr marL="742950" lvl="1" indent="-285750" algn="l">
              <a:buFont typeface="+mj-lt"/>
              <a:buAutoNum type="arabicPeriod"/>
            </a:pPr>
            <a:r>
              <a:rPr lang="vi-VN" b="0" i="0" dirty="0">
                <a:solidFill>
                  <a:srgbClr val="374151"/>
                </a:solidFill>
                <a:effectLst/>
                <a:latin typeface="Söhne"/>
              </a:rPr>
              <a:t>Tạo một </a:t>
            </a:r>
            <a:r>
              <a:rPr lang="vi-VN" b="0" i="0" dirty="0" err="1">
                <a:solidFill>
                  <a:srgbClr val="374151"/>
                </a:solidFill>
                <a:effectLst/>
                <a:latin typeface="Söhne"/>
              </a:rPr>
              <a:t>histogram</a:t>
            </a:r>
            <a:r>
              <a:rPr lang="vi-VN" b="0" i="0" dirty="0">
                <a:solidFill>
                  <a:srgbClr val="374151"/>
                </a:solidFill>
                <a:effectLst/>
                <a:latin typeface="Söhne"/>
              </a:rPr>
              <a:t> với kích thước 256 (số lượng mức xám có thể có).</a:t>
            </a:r>
          </a:p>
          <a:p>
            <a:pPr algn="l">
              <a:buFont typeface="+mj-lt"/>
              <a:buAutoNum type="arabicPeriod"/>
            </a:pPr>
            <a:r>
              <a:rPr lang="en-US" b="0" i="0" dirty="0">
                <a:solidFill>
                  <a:srgbClr val="374151"/>
                </a:solidFill>
                <a:effectLst/>
                <a:latin typeface="Söhne"/>
              </a:rPr>
              <a:t> </a:t>
            </a:r>
            <a:r>
              <a:rPr lang="vi-VN" b="0" i="0" dirty="0">
                <a:solidFill>
                  <a:srgbClr val="374151"/>
                </a:solidFill>
                <a:effectLst/>
                <a:latin typeface="Söhne"/>
              </a:rPr>
              <a:t>Xác định hàm phân bố tích lũy (</a:t>
            </a:r>
            <a:r>
              <a:rPr lang="vi-VN" b="0" i="0" dirty="0" err="1">
                <a:solidFill>
                  <a:srgbClr val="374151"/>
                </a:solidFill>
                <a:effectLst/>
                <a:latin typeface="Söhne"/>
              </a:rPr>
              <a:t>cumulative</a:t>
            </a:r>
            <a:r>
              <a:rPr lang="vi-VN" b="0" i="0" dirty="0">
                <a:solidFill>
                  <a:srgbClr val="374151"/>
                </a:solidFill>
                <a:effectLst/>
                <a:latin typeface="Söhne"/>
              </a:rPr>
              <a:t> </a:t>
            </a:r>
            <a:r>
              <a:rPr lang="vi-VN" b="0" i="0" dirty="0" err="1">
                <a:solidFill>
                  <a:srgbClr val="374151"/>
                </a:solidFill>
                <a:effectLst/>
                <a:latin typeface="Söhne"/>
              </a:rPr>
              <a:t>distribution</a:t>
            </a:r>
            <a:r>
              <a:rPr lang="vi-VN" b="0" i="0" dirty="0">
                <a:solidFill>
                  <a:srgbClr val="374151"/>
                </a:solidFill>
                <a:effectLst/>
                <a:latin typeface="Söhne"/>
              </a:rPr>
              <a:t> </a:t>
            </a:r>
            <a:r>
              <a:rPr lang="vi-VN" b="0" i="0" dirty="0" err="1">
                <a:solidFill>
                  <a:srgbClr val="374151"/>
                </a:solidFill>
                <a:effectLst/>
                <a:latin typeface="Söhne"/>
              </a:rPr>
              <a:t>function</a:t>
            </a:r>
            <a:r>
              <a:rPr lang="vi-VN" b="0" i="0" dirty="0">
                <a:solidFill>
                  <a:srgbClr val="374151"/>
                </a:solidFill>
                <a:effectLst/>
                <a:latin typeface="Söhne"/>
              </a:rPr>
              <a:t> - CDF):</a:t>
            </a:r>
          </a:p>
          <a:p>
            <a:pPr marL="742950" lvl="1" indent="-285750" algn="l">
              <a:buFont typeface="+mj-lt"/>
              <a:buAutoNum type="arabicPeriod"/>
            </a:pPr>
            <a:r>
              <a:rPr lang="vi-VN" b="0" i="0" dirty="0">
                <a:solidFill>
                  <a:srgbClr val="374151"/>
                </a:solidFill>
                <a:effectLst/>
                <a:latin typeface="Söhne"/>
              </a:rPr>
              <a:t>Tính toán tổng số lượng </a:t>
            </a:r>
            <a:r>
              <a:rPr lang="vi-VN" b="0" i="0" dirty="0" err="1">
                <a:solidFill>
                  <a:srgbClr val="374151"/>
                </a:solidFill>
                <a:effectLst/>
                <a:latin typeface="Söhne"/>
              </a:rPr>
              <a:t>pixel</a:t>
            </a:r>
            <a:r>
              <a:rPr lang="vi-VN" b="0" i="0" dirty="0">
                <a:solidFill>
                  <a:srgbClr val="374151"/>
                </a:solidFill>
                <a:effectLst/>
                <a:latin typeface="Söhne"/>
              </a:rPr>
              <a:t> từ mức xám 0 đến mức xám hiện tại.</a:t>
            </a:r>
          </a:p>
          <a:p>
            <a:pPr marL="742950" lvl="1" indent="-285750" algn="l">
              <a:buFont typeface="+mj-lt"/>
              <a:buAutoNum type="arabicPeriod"/>
            </a:pPr>
            <a:r>
              <a:rPr lang="vi-VN" b="0" i="0" dirty="0">
                <a:solidFill>
                  <a:srgbClr val="374151"/>
                </a:solidFill>
                <a:effectLst/>
                <a:latin typeface="Söhne"/>
              </a:rPr>
              <a:t>Chuẩn hóa CDF để nằm trong khoảng từ 0 đến 255.</a:t>
            </a:r>
          </a:p>
          <a:p>
            <a:pPr algn="l">
              <a:buFont typeface="+mj-lt"/>
              <a:buAutoNum type="arabicPeriod"/>
            </a:pPr>
            <a:r>
              <a:rPr lang="en-US" b="0" i="0" dirty="0">
                <a:solidFill>
                  <a:srgbClr val="374151"/>
                </a:solidFill>
                <a:effectLst/>
                <a:latin typeface="Söhne"/>
              </a:rPr>
              <a:t> </a:t>
            </a:r>
            <a:r>
              <a:rPr lang="vi-VN" b="0" i="0" dirty="0">
                <a:solidFill>
                  <a:srgbClr val="374151"/>
                </a:solidFill>
                <a:effectLst/>
                <a:latin typeface="Söhne"/>
              </a:rPr>
              <a:t>Ánh xạ lại các mức xám:</a:t>
            </a:r>
          </a:p>
          <a:p>
            <a:pPr marL="742950" lvl="1" indent="-285750" algn="l">
              <a:buFont typeface="+mj-lt"/>
              <a:buAutoNum type="arabicPeriod"/>
            </a:pPr>
            <a:r>
              <a:rPr lang="vi-VN" b="0" i="0" dirty="0">
                <a:solidFill>
                  <a:srgbClr val="374151"/>
                </a:solidFill>
                <a:effectLst/>
                <a:latin typeface="Söhne"/>
              </a:rPr>
              <a:t>Áp dụng CDF đã tính được lên các mức xám để tạo ra bảng ánh xạ (</a:t>
            </a:r>
            <a:r>
              <a:rPr lang="vi-VN" b="0" i="0" dirty="0" err="1">
                <a:solidFill>
                  <a:srgbClr val="374151"/>
                </a:solidFill>
                <a:effectLst/>
                <a:latin typeface="Söhne"/>
              </a:rPr>
              <a:t>lookup</a:t>
            </a:r>
            <a:r>
              <a:rPr lang="vi-VN" b="0" i="0" dirty="0">
                <a:solidFill>
                  <a:srgbClr val="374151"/>
                </a:solidFill>
                <a:effectLst/>
                <a:latin typeface="Söhne"/>
              </a:rPr>
              <a:t> </a:t>
            </a:r>
            <a:r>
              <a:rPr lang="vi-VN" b="0" i="0" dirty="0" err="1">
                <a:solidFill>
                  <a:srgbClr val="374151"/>
                </a:solidFill>
                <a:effectLst/>
                <a:latin typeface="Söhne"/>
              </a:rPr>
              <a:t>table</a:t>
            </a:r>
            <a:r>
              <a:rPr lang="vi-VN" b="0" i="0" dirty="0">
                <a:solidFill>
                  <a:srgbClr val="374151"/>
                </a:solidFill>
                <a:effectLst/>
                <a:latin typeface="Söhne"/>
              </a:rPr>
              <a:t>).</a:t>
            </a:r>
          </a:p>
          <a:p>
            <a:pPr marL="742950" lvl="1" indent="-285750" algn="l">
              <a:buFont typeface="+mj-lt"/>
              <a:buAutoNum type="arabicPeriod"/>
            </a:pPr>
            <a:r>
              <a:rPr lang="vi-VN" b="0" i="0" dirty="0">
                <a:solidFill>
                  <a:srgbClr val="374151"/>
                </a:solidFill>
                <a:effectLst/>
                <a:latin typeface="Söhne"/>
              </a:rPr>
              <a:t>Ánh xạ lại các mức xám trong ảnh gốc theo bảng ánh xạ để tạo ra ảnh đã cân bằng </a:t>
            </a:r>
            <a:r>
              <a:rPr lang="vi-VN" b="0" i="0" dirty="0" err="1">
                <a:solidFill>
                  <a:srgbClr val="374151"/>
                </a:solidFill>
                <a:effectLst/>
                <a:latin typeface="Söhne"/>
              </a:rPr>
              <a:t>histogram</a:t>
            </a:r>
            <a:endParaRPr lang="vi-VN" b="0" i="0" dirty="0">
              <a:solidFill>
                <a:srgbClr val="374151"/>
              </a:solidFill>
              <a:effectLst/>
              <a:latin typeface="Söhne"/>
            </a:endParaRPr>
          </a:p>
          <a:p>
            <a:pPr marL="457200" lvl="1" indent="0" algn="l">
              <a:buFont typeface="+mj-lt"/>
              <a:buNone/>
            </a:pPr>
            <a:endParaRPr lang="vi-V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11</a:t>
            </a:fld>
            <a:endParaRPr lang="en-US"/>
          </a:p>
        </p:txBody>
      </p:sp>
    </p:spTree>
    <p:extLst>
      <p:ext uri="{BB962C8B-B14F-4D97-AF65-F5344CB8AC3E}">
        <p14:creationId xmlns:p14="http://schemas.microsoft.com/office/powerpoint/2010/main" val="549621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dụng</a:t>
            </a:r>
            <a:r>
              <a:rPr lang="en-US" sz="1800" dirty="0">
                <a:effectLst/>
                <a:latin typeface="Times New Roman" panose="02020603050405020304" pitchFamily="18" charset="0"/>
                <a:ea typeface="Times New Roman" panose="02020603050405020304" pitchFamily="18" charset="0"/>
              </a:rPr>
              <a:t>/:</a:t>
            </a:r>
            <a:r>
              <a:rPr lang="vi-VN" sz="1800" dirty="0">
                <a:effectLst/>
                <a:latin typeface="Times New Roman" panose="02020603050405020304" pitchFamily="18" charset="0"/>
                <a:ea typeface="Times New Roman" panose="02020603050405020304" pitchFamily="18" charset="0"/>
              </a:rPr>
              <a:t> sử dụng bộ lọc </a:t>
            </a:r>
            <a:r>
              <a:rPr lang="vi-VN" sz="1800" dirty="0" err="1">
                <a:effectLst/>
                <a:latin typeface="Times New Roman" panose="02020603050405020304" pitchFamily="18" charset="0"/>
                <a:ea typeface="Times New Roman" panose="02020603050405020304" pitchFamily="18" charset="0"/>
              </a:rPr>
              <a:t>Gaussian</a:t>
            </a:r>
            <a:r>
              <a:rPr lang="vi-VN" sz="1800" dirty="0">
                <a:effectLst/>
                <a:latin typeface="Times New Roman" panose="02020603050405020304" pitchFamily="18" charset="0"/>
                <a:ea typeface="Times New Roman" panose="02020603050405020304" pitchFamily="18" charset="0"/>
              </a:rPr>
              <a:t> để làm mịn ảnh 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nhiễu</a:t>
            </a:r>
            <a:r>
              <a:rPr lang="vi-VN" sz="1800" dirty="0">
                <a:effectLst/>
                <a:latin typeface="Times New Roman" panose="02020603050405020304" pitchFamily="18" charset="0"/>
                <a:ea typeface="Times New Roman" panose="02020603050405020304" pitchFamily="18" charset="0"/>
              </a:rPr>
              <a:t> và làm loại bỏ đi các chi tiết </a:t>
            </a:r>
            <a:r>
              <a:rPr lang="vi-VN" sz="1800" dirty="0" err="1">
                <a:effectLst/>
                <a:latin typeface="Times New Roman" panose="02020603050405020304" pitchFamily="18" charset="0"/>
                <a:ea typeface="Times New Roman" panose="02020603050405020304" pitchFamily="18" charset="0"/>
              </a:rPr>
              <a:t>ko</a:t>
            </a:r>
            <a:r>
              <a:rPr lang="vi-VN" sz="1800" dirty="0">
                <a:effectLst/>
                <a:latin typeface="Times New Roman" panose="02020603050405020304" pitchFamily="18" charset="0"/>
                <a:ea typeface="Times New Roman" panose="02020603050405020304" pitchFamily="18" charset="0"/>
              </a:rPr>
              <a:t> quan trọng.  </a:t>
            </a:r>
            <a:endParaRPr lang="en-US" sz="1800" dirty="0">
              <a:effectLst/>
              <a:latin typeface="Times New Roman" panose="02020603050405020304" pitchFamily="18" charset="0"/>
              <a:ea typeface="Times New Roman" panose="02020603050405020304" pitchFamily="18" charset="0"/>
            </a:endParaRPr>
          </a:p>
          <a:p>
            <a:pPr marL="342900" lvl="0" indent="-342900">
              <a:lnSpc>
                <a:spcPct val="150000"/>
              </a:lnSpc>
              <a:tabLst>
                <a:tab pos="457200" algn="l"/>
              </a:tabLst>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Average Edge Length: Hist$62$ vs Median$93$ &lt;- Median blur (edge continuity 102)</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solidFill>
                  <a:srgbClr val="000000"/>
                </a:solidFill>
                <a:effectLst/>
                <a:latin typeface="Times New Roman" panose="02020603050405020304" pitchFamily="18" charset="0"/>
                <a:ea typeface="Times New Roman" panose="02020603050405020304" pitchFamily="18" charset="0"/>
              </a:rPr>
              <a:t>Kết quả ảnh</a:t>
            </a:r>
            <a:r>
              <a:rPr lang="vi-VN" sz="1800" dirty="0">
                <a:solidFill>
                  <a:srgbClr val="000000"/>
                </a:solidFill>
                <a:effectLst/>
                <a:latin typeface="Times New Roman" panose="02020603050405020304" pitchFamily="18" charset="0"/>
                <a:ea typeface="Times New Roman" panose="02020603050405020304" pitchFamily="18" charset="0"/>
              </a:rPr>
              <a:t> bên phải đã được làm mịn, độ dài cạnh trung bình lớn hơn trước khi làm mịn (112&gt;62).</a:t>
            </a:r>
            <a:endParaRPr lang="en-US" sz="1800" dirty="0">
              <a:solidFill>
                <a:srgbClr val="000000"/>
              </a:solidFill>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err="1">
                <a:solidFill>
                  <a:srgbClr val="000000"/>
                </a:solidFill>
                <a:effectLst/>
                <a:latin typeface="TimesNewRomanPSMT"/>
              </a:rPr>
              <a:t>một</a:t>
            </a:r>
            <a:r>
              <a:rPr lang="en-US" sz="1800" b="0" i="0" dirty="0">
                <a:solidFill>
                  <a:srgbClr val="000000"/>
                </a:solidFill>
                <a:effectLst/>
                <a:latin typeface="TimesNewRomanPSMT"/>
              </a:rPr>
              <a:t> </a:t>
            </a:r>
            <a:r>
              <a:rPr lang="en-US" sz="1800" b="0" i="0" dirty="0" err="1">
                <a:solidFill>
                  <a:srgbClr val="000000"/>
                </a:solidFill>
                <a:effectLst/>
                <a:latin typeface="TimesNewRomanPSMT"/>
              </a:rPr>
              <a:t>mặt</a:t>
            </a:r>
            <a:r>
              <a:rPr lang="en-US" sz="1800" b="0" i="0" dirty="0">
                <a:solidFill>
                  <a:srgbClr val="000000"/>
                </a:solidFill>
                <a:effectLst/>
                <a:latin typeface="TimesNewRomanPSMT"/>
              </a:rPr>
              <a:t> </a:t>
            </a:r>
            <a:r>
              <a:rPr lang="en-US" sz="1800" b="0" i="0" dirty="0" err="1">
                <a:solidFill>
                  <a:srgbClr val="000000"/>
                </a:solidFill>
                <a:effectLst/>
                <a:latin typeface="TimesNewRomanPSMT"/>
              </a:rPr>
              <a:t>nạ</a:t>
            </a:r>
            <a:r>
              <a:rPr lang="en-US" sz="1800" b="0" i="0" dirty="0">
                <a:solidFill>
                  <a:srgbClr val="000000"/>
                </a:solidFill>
                <a:effectLst/>
                <a:latin typeface="TimesNewRomanPSMT"/>
              </a:rPr>
              <a:t> (kernel) </a:t>
            </a:r>
            <a:r>
              <a:rPr lang="en-US" sz="1800" b="0" i="0" dirty="0" err="1">
                <a:solidFill>
                  <a:srgbClr val="000000"/>
                </a:solidFill>
                <a:effectLst/>
                <a:latin typeface="TimesNewRomanPSMT"/>
              </a:rPr>
              <a:t>có</a:t>
            </a:r>
            <a:r>
              <a:rPr lang="en-US" sz="1800" b="0" i="0" dirty="0">
                <a:solidFill>
                  <a:srgbClr val="000000"/>
                </a:solidFill>
                <a:effectLst/>
                <a:latin typeface="TimesNewRomanPSMT"/>
              </a:rPr>
              <a:t> </a:t>
            </a:r>
            <a:r>
              <a:rPr lang="en-US" sz="1800" b="0" i="0" dirty="0" err="1">
                <a:solidFill>
                  <a:srgbClr val="000000"/>
                </a:solidFill>
                <a:effectLst/>
                <a:latin typeface="TimesNewRomanPSMT"/>
              </a:rPr>
              <a:t>hình</a:t>
            </a:r>
            <a:r>
              <a:rPr lang="en-US" sz="1800" b="0" i="0" dirty="0">
                <a:solidFill>
                  <a:srgbClr val="000000"/>
                </a:solidFill>
                <a:effectLst/>
                <a:latin typeface="TimesNewRomanPSMT"/>
              </a:rPr>
              <a:t> </a:t>
            </a:r>
            <a:r>
              <a:rPr lang="en-US" sz="1800" b="0" i="0" dirty="0" err="1">
                <a:solidFill>
                  <a:srgbClr val="000000"/>
                </a:solidFill>
                <a:effectLst/>
                <a:latin typeface="TimesNewRomanPSMT"/>
              </a:rPr>
              <a:t>dạng</a:t>
            </a:r>
            <a:r>
              <a:rPr lang="en-US" sz="1800" b="0" i="0" dirty="0">
                <a:solidFill>
                  <a:srgbClr val="000000"/>
                </a:solidFill>
                <a:effectLst/>
                <a:latin typeface="TimesNewRomanPSMT"/>
              </a:rPr>
              <a:t> </a:t>
            </a:r>
            <a:r>
              <a:rPr lang="en-US" sz="1800" b="0" i="0" dirty="0" err="1">
                <a:solidFill>
                  <a:srgbClr val="000000"/>
                </a:solidFill>
                <a:effectLst/>
                <a:latin typeface="TimesNewRomanPSMT"/>
              </a:rPr>
              <a:t>hàm</a:t>
            </a:r>
            <a:r>
              <a:rPr lang="en-US" sz="1800" b="0" i="0" dirty="0">
                <a:solidFill>
                  <a:srgbClr val="000000"/>
                </a:solidFill>
                <a:effectLst/>
                <a:latin typeface="TimesNewRomanPSMT"/>
              </a:rPr>
              <a:t> </a:t>
            </a:r>
            <a:r>
              <a:rPr lang="en-US" sz="1800" b="0" i="0" dirty="0" err="1">
                <a:solidFill>
                  <a:srgbClr val="000000"/>
                </a:solidFill>
                <a:effectLst/>
                <a:latin typeface="TimesNewRomanPSMT"/>
              </a:rPr>
              <a:t>phân</a:t>
            </a:r>
            <a:r>
              <a:rPr lang="vi-VN" sz="1800" b="0" i="0" dirty="0">
                <a:solidFill>
                  <a:srgbClr val="000000"/>
                </a:solidFill>
                <a:effectLst/>
                <a:latin typeface="TimesNewRomanPSMT"/>
              </a:rPr>
              <a:t> </a:t>
            </a:r>
            <a:r>
              <a:rPr lang="en-US" sz="1800" b="0" i="0" dirty="0" err="1">
                <a:solidFill>
                  <a:srgbClr val="000000"/>
                </a:solidFill>
                <a:effectLst/>
                <a:latin typeface="TimesNewRomanPSMT"/>
              </a:rPr>
              <a:t>phối</a:t>
            </a:r>
            <a:r>
              <a:rPr lang="en-US" sz="1800" b="0" i="0" dirty="0">
                <a:solidFill>
                  <a:srgbClr val="000000"/>
                </a:solidFill>
                <a:effectLst/>
                <a:latin typeface="TimesNewRomanPSMT"/>
              </a:rPr>
              <a:t> Gaussian</a:t>
            </a:r>
            <a:r>
              <a:rPr lang="en-US" sz="2800" dirty="0"/>
              <a:t> </a:t>
            </a:r>
            <a:br>
              <a:rPr lang="en-US" sz="2800" dirty="0"/>
            </a:br>
            <a:endParaRPr lang="en-US" sz="1800" dirty="0">
              <a:effectLst/>
              <a:latin typeface="Times New Roman" panose="02020603050405020304" pitchFamily="18" charset="0"/>
              <a:ea typeface="Times New Roman" panose="02020603050405020304" pitchFamily="18" charset="0"/>
            </a:endParaRPr>
          </a:p>
          <a:p>
            <a:pPr marL="342900" lvl="0" indent="-342900">
              <a:lnSpc>
                <a:spcPct val="150000"/>
              </a:lnSpc>
              <a:tabLst>
                <a:tab pos="457200" algn="l"/>
              </a:tabLst>
            </a:pPr>
            <a:endParaRPr lang="en-US" sz="1800" dirty="0">
              <a:effectLst/>
              <a:latin typeface="Times New Roman" panose="02020603050405020304" pitchFamily="18" charset="0"/>
              <a:ea typeface="Times New Roman" panose="02020603050405020304" pitchFamily="18" charset="0"/>
            </a:endParaRPr>
          </a:p>
          <a:p>
            <a:pPr algn="l">
              <a:buFont typeface="+mj-lt"/>
              <a:buAutoNum type="arabicPeriod"/>
            </a:pPr>
            <a:r>
              <a:rPr lang="vi-VN" b="0" i="0" dirty="0">
                <a:solidFill>
                  <a:srgbClr val="374151"/>
                </a:solidFill>
                <a:effectLst/>
                <a:latin typeface="Söhne"/>
              </a:rPr>
              <a:t>Bộ lọc trung vị:</a:t>
            </a:r>
          </a:p>
          <a:p>
            <a:pPr marL="742950" lvl="1" indent="-285750" algn="l">
              <a:buFont typeface="+mj-lt"/>
              <a:buAutoNum type="arabicPeriod"/>
            </a:pPr>
            <a:r>
              <a:rPr lang="vi-VN" b="0" i="0" dirty="0">
                <a:solidFill>
                  <a:srgbClr val="374151"/>
                </a:solidFill>
                <a:effectLst/>
                <a:latin typeface="Söhne"/>
              </a:rPr>
              <a:t>Bộ lọc trung vị là một kỹ thuật lọc không gian thay thế giá trị của mỗi </a:t>
            </a:r>
            <a:r>
              <a:rPr lang="vi-VN" b="0" i="0" dirty="0" err="1">
                <a:solidFill>
                  <a:srgbClr val="374151"/>
                </a:solidFill>
                <a:effectLst/>
                <a:latin typeface="Söhne"/>
              </a:rPr>
              <a:t>pixel</a:t>
            </a:r>
            <a:r>
              <a:rPr lang="vi-VN" b="0" i="0" dirty="0">
                <a:solidFill>
                  <a:srgbClr val="374151"/>
                </a:solidFill>
                <a:effectLst/>
                <a:latin typeface="Söhne"/>
              </a:rPr>
              <a:t> bằng giá trị trung vị trong một vùng lân cận.</a:t>
            </a:r>
          </a:p>
          <a:p>
            <a:pPr marL="742950" lvl="1" indent="-285750" algn="l">
              <a:buFont typeface="+mj-lt"/>
              <a:buAutoNum type="arabicPeriod"/>
            </a:pPr>
            <a:r>
              <a:rPr lang="vi-VN" b="0" i="0" dirty="0">
                <a:solidFill>
                  <a:srgbClr val="374151"/>
                </a:solidFill>
                <a:effectLst/>
                <a:latin typeface="Söhne"/>
              </a:rPr>
              <a:t>Thường được sử dụng để làm giảm nhiễu và làm mờ trong xử lý ảnh.</a:t>
            </a:r>
          </a:p>
          <a:p>
            <a:pPr marL="742950" lvl="1" indent="-285750" algn="l">
              <a:buFont typeface="+mj-lt"/>
              <a:buAutoNum type="arabicPeriod"/>
            </a:pPr>
            <a:r>
              <a:rPr lang="vi-VN" b="0" i="0" dirty="0">
                <a:solidFill>
                  <a:srgbClr val="374151"/>
                </a:solidFill>
                <a:effectLst/>
                <a:latin typeface="Söhne"/>
              </a:rPr>
              <a:t>Bộ lọc trung vị có thể hiệu quả trong việc giảm nhiễu muối tiêu và bảo tồn chi tiết của biên.</a:t>
            </a:r>
          </a:p>
          <a:p>
            <a:pPr marL="742950" lvl="1" indent="-285750" algn="l">
              <a:buFont typeface="+mj-lt"/>
              <a:buAutoNum type="arabicPeriod"/>
            </a:pPr>
            <a:r>
              <a:rPr lang="vi-VN" b="0" i="0" dirty="0">
                <a:solidFill>
                  <a:srgbClr val="374151"/>
                </a:solidFill>
                <a:effectLst/>
                <a:latin typeface="Söhne"/>
              </a:rPr>
              <a:t>Tuy nhiên, nó có thể không hiệu quả trong việc xác định các biên tinh vi hoặc yếu vì tập trung chủ yếu vào việc giảm nhiễu.</a:t>
            </a:r>
          </a:p>
          <a:p>
            <a:pPr algn="l">
              <a:buFont typeface="+mj-lt"/>
              <a:buAutoNum type="arabicPeriod"/>
            </a:pPr>
            <a:r>
              <a:rPr lang="vi-VN" b="0" i="0" dirty="0">
                <a:solidFill>
                  <a:srgbClr val="374151"/>
                </a:solidFill>
                <a:effectLst/>
                <a:latin typeface="Söhne"/>
              </a:rPr>
              <a:t>Bộ lọc </a:t>
            </a:r>
            <a:r>
              <a:rPr lang="vi-VN" b="0" i="0" dirty="0" err="1">
                <a:solidFill>
                  <a:srgbClr val="374151"/>
                </a:solidFill>
                <a:effectLst/>
                <a:latin typeface="Söhne"/>
              </a:rPr>
              <a:t>Gaussian</a:t>
            </a:r>
            <a:r>
              <a:rPr lang="vi-VN" b="0" i="0" dirty="0">
                <a:solidFill>
                  <a:srgbClr val="374151"/>
                </a:solidFill>
                <a:effectLst/>
                <a:latin typeface="Söhne"/>
              </a:rPr>
              <a:t>:</a:t>
            </a:r>
          </a:p>
          <a:p>
            <a:pPr marL="742950" lvl="1" indent="-285750" algn="l">
              <a:buFont typeface="+mj-lt"/>
              <a:buAutoNum type="arabicPeriod"/>
            </a:pPr>
            <a:r>
              <a:rPr lang="vi-VN" b="0" i="0" dirty="0">
                <a:solidFill>
                  <a:srgbClr val="374151"/>
                </a:solidFill>
                <a:effectLst/>
                <a:latin typeface="Söhne"/>
              </a:rPr>
              <a:t>Bộ lọc </a:t>
            </a:r>
            <a:r>
              <a:rPr lang="vi-VN" b="0" i="0" dirty="0" err="1">
                <a:solidFill>
                  <a:srgbClr val="374151"/>
                </a:solidFill>
                <a:effectLst/>
                <a:latin typeface="Söhne"/>
              </a:rPr>
              <a:t>Gaussian</a:t>
            </a:r>
            <a:r>
              <a:rPr lang="vi-VN" b="0" i="0" dirty="0">
                <a:solidFill>
                  <a:srgbClr val="374151"/>
                </a:solidFill>
                <a:effectLst/>
                <a:latin typeface="Söhne"/>
              </a:rPr>
              <a:t> là một bộ lọc thông thấp áp dụng phép làm mờ </a:t>
            </a:r>
            <a:r>
              <a:rPr lang="vi-VN" b="0" i="0" dirty="0" err="1">
                <a:solidFill>
                  <a:srgbClr val="374151"/>
                </a:solidFill>
                <a:effectLst/>
                <a:latin typeface="Söhne"/>
              </a:rPr>
              <a:t>Gaussian</a:t>
            </a:r>
            <a:r>
              <a:rPr lang="vi-VN" b="0" i="0" dirty="0">
                <a:solidFill>
                  <a:srgbClr val="374151"/>
                </a:solidFill>
                <a:effectLst/>
                <a:latin typeface="Söhne"/>
              </a:rPr>
              <a:t> vào ảnh.</a:t>
            </a:r>
          </a:p>
          <a:p>
            <a:pPr marL="742950" lvl="1" indent="-285750" algn="l">
              <a:buFont typeface="+mj-lt"/>
              <a:buAutoNum type="arabicPeriod"/>
            </a:pPr>
            <a:r>
              <a:rPr lang="vi-VN" b="0" i="0" dirty="0">
                <a:solidFill>
                  <a:srgbClr val="374151"/>
                </a:solidFill>
                <a:effectLst/>
                <a:latin typeface="Söhne"/>
              </a:rPr>
              <a:t>Nó giảm nhiễu và làm mờ ảnh, mang lại diện mạo mượt mà hơn.</a:t>
            </a:r>
          </a:p>
          <a:p>
            <a:pPr marL="742950" lvl="1" indent="-285750" algn="l">
              <a:buFont typeface="+mj-lt"/>
              <a:buAutoNum type="arabicPeriod"/>
            </a:pPr>
            <a:r>
              <a:rPr lang="vi-VN" b="0" i="0" dirty="0">
                <a:solidFill>
                  <a:srgbClr val="374151"/>
                </a:solidFill>
                <a:effectLst/>
                <a:latin typeface="Söhne"/>
              </a:rPr>
              <a:t>Bộ lọc </a:t>
            </a:r>
            <a:r>
              <a:rPr lang="vi-VN" b="0" i="0" dirty="0" err="1">
                <a:solidFill>
                  <a:srgbClr val="374151"/>
                </a:solidFill>
                <a:effectLst/>
                <a:latin typeface="Söhne"/>
              </a:rPr>
              <a:t>Gaussian</a:t>
            </a:r>
            <a:r>
              <a:rPr lang="vi-VN" b="0" i="0" dirty="0">
                <a:solidFill>
                  <a:srgbClr val="374151"/>
                </a:solidFill>
                <a:effectLst/>
                <a:latin typeface="Söhne"/>
              </a:rPr>
              <a:t> có thể hiệu quả trong việc giảm nhiễu tần số cao và bảo tồn thông tin về biên.</a:t>
            </a:r>
          </a:p>
          <a:p>
            <a:pPr marL="742950" lvl="1" indent="-285750" algn="l">
              <a:buFont typeface="+mj-lt"/>
              <a:buAutoNum type="arabicPeriod"/>
            </a:pPr>
            <a:r>
              <a:rPr lang="vi-VN" b="0" i="0" dirty="0">
                <a:solidFill>
                  <a:srgbClr val="374151"/>
                </a:solidFill>
                <a:effectLst/>
                <a:latin typeface="Söhne"/>
              </a:rPr>
              <a:t>Tuy nhiên, nó có thể làm mờ các biên đến một mức độ nào đó, dẫn đến mất mát chi tiết tinh và các biên không sắc nét bằng mức ban</a:t>
            </a:r>
          </a:p>
          <a:p>
            <a:pPr marL="342900" lvl="0" indent="-342900">
              <a:lnSpc>
                <a:spcPct val="150000"/>
              </a:lnSpc>
              <a:tabLst>
                <a:tab pos="457200" algn="l"/>
              </a:tabLst>
            </a:pPr>
            <a:endParaRPr lang="en-US" sz="1800" dirty="0">
              <a:effectLst/>
              <a:latin typeface="Times New Roman" panose="02020603050405020304" pitchFamily="18" charset="0"/>
              <a:ea typeface="Times New Roman" panose="02020603050405020304" pitchFamily="18" charset="0"/>
            </a:endParaRPr>
          </a:p>
          <a:p>
            <a:pPr indent="180000" algn="just">
              <a:spcBef>
                <a:spcPts val="600"/>
              </a:spcBef>
            </a:pPr>
            <a:r>
              <a:rPr lang="vi-VN" sz="2800" b="1" dirty="0" err="1">
                <a:solidFill>
                  <a:srgbClr val="374151"/>
                </a:solidFill>
                <a:latin typeface="Söhne"/>
              </a:rPr>
              <a:t>Kernel</a:t>
            </a:r>
            <a:r>
              <a:rPr lang="vi-VN" sz="2800" dirty="0">
                <a:solidFill>
                  <a:srgbClr val="374151"/>
                </a:solidFill>
                <a:latin typeface="Söhne"/>
              </a:rPr>
              <a:t>: là mảng 2 chiều (ma trận) có kích thước cố định do người dùng chỉ định</a:t>
            </a:r>
            <a:r>
              <a:rPr lang="en-US" sz="2800" dirty="0">
                <a:solidFill>
                  <a:srgbClr val="374151"/>
                </a:solidFill>
                <a:latin typeface="Söhne"/>
              </a:rPr>
              <a:t>.</a:t>
            </a:r>
          </a:p>
          <a:p>
            <a:pPr indent="180000" algn="just">
              <a:spcBef>
                <a:spcPts val="600"/>
              </a:spcBef>
            </a:pPr>
            <a:r>
              <a:rPr lang="vi-VN" sz="2800" b="1" dirty="0" err="1">
                <a:solidFill>
                  <a:srgbClr val="374151"/>
                </a:solidFill>
                <a:latin typeface="Söhne"/>
              </a:rPr>
              <a:t>Anchor</a:t>
            </a:r>
            <a:r>
              <a:rPr lang="vi-VN" sz="2800" b="1" dirty="0">
                <a:solidFill>
                  <a:srgbClr val="374151"/>
                </a:solidFill>
                <a:latin typeface="Söhne"/>
              </a:rPr>
              <a:t> </a:t>
            </a:r>
            <a:r>
              <a:rPr lang="vi-VN" sz="2800" b="1" dirty="0" err="1">
                <a:solidFill>
                  <a:srgbClr val="374151"/>
                </a:solidFill>
                <a:latin typeface="Söhne"/>
              </a:rPr>
              <a:t>point</a:t>
            </a:r>
            <a:r>
              <a:rPr lang="vi-VN" sz="2800" dirty="0">
                <a:solidFill>
                  <a:srgbClr val="374151"/>
                </a:solidFill>
                <a:latin typeface="Söhne"/>
              </a:rPr>
              <a:t>: là điểm neo nằm bên trong </a:t>
            </a:r>
            <a:r>
              <a:rPr lang="vi-VN" sz="2800" dirty="0" err="1">
                <a:solidFill>
                  <a:srgbClr val="374151"/>
                </a:solidFill>
                <a:latin typeface="Söhne"/>
              </a:rPr>
              <a:t>kernel</a:t>
            </a:r>
            <a:r>
              <a:rPr lang="vi-VN" sz="2800" dirty="0">
                <a:solidFill>
                  <a:srgbClr val="374151"/>
                </a:solidFill>
                <a:latin typeface="Söhne"/>
              </a:rPr>
              <a:t>, thường là vị trí trung tâm </a:t>
            </a:r>
            <a:r>
              <a:rPr lang="vi-VN" sz="2800" dirty="0" err="1">
                <a:solidFill>
                  <a:srgbClr val="374151"/>
                </a:solidFill>
                <a:latin typeface="Söhne"/>
              </a:rPr>
              <a:t>kernel</a:t>
            </a:r>
            <a:r>
              <a:rPr lang="en-US" sz="2800" dirty="0">
                <a:solidFill>
                  <a:srgbClr val="374151"/>
                </a:solidFill>
                <a:latin typeface="Söhne"/>
              </a:rPr>
              <a:t>.</a:t>
            </a:r>
          </a:p>
          <a:p>
            <a:pPr marL="342900" lvl="0" indent="-342900">
              <a:lnSpc>
                <a:spcPct val="150000"/>
              </a:lnSpc>
              <a:tabLst>
                <a:tab pos="457200" algn="l"/>
              </a:tabLs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BD36CC4-82F8-4D19-A2A5-54050F9122AF}" type="slidenum">
              <a:rPr lang="en-US" smtClean="0"/>
              <a:t>12</a:t>
            </a:fld>
            <a:endParaRPr lang="en-US"/>
          </a:p>
        </p:txBody>
      </p:sp>
    </p:spTree>
    <p:extLst>
      <p:ext uri="{BB962C8B-B14F-4D97-AF65-F5344CB8AC3E}">
        <p14:creationId xmlns:p14="http://schemas.microsoft.com/office/powerpoint/2010/main" val="644455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357188" algn="l" defTabSz="914400" rtl="0" eaLnBrk="1" fontAlgn="auto" latinLnBrk="0" hangingPunct="1">
              <a:lnSpc>
                <a:spcPct val="100000"/>
              </a:lnSpc>
              <a:spcBef>
                <a:spcPts val="1200"/>
              </a:spcBef>
              <a:spcAft>
                <a:spcPts val="0"/>
              </a:spcAft>
              <a:buClrTx/>
              <a:buSzTx/>
              <a:buFontTx/>
              <a:buNone/>
              <a:tabLst/>
              <a:defRPr/>
            </a:pPr>
            <a:r>
              <a:rPr lang="it-IT" sz="1800" dirty="0">
                <a:solidFill>
                  <a:srgbClr val="000000"/>
                </a:solidFill>
                <a:effectLst/>
                <a:latin typeface="Times New Roman" panose="02020603050405020304" pitchFamily="18" charset="0"/>
                <a:ea typeface="Times New Roman" panose="02020603050405020304" pitchFamily="18" charset="0"/>
              </a:rPr>
              <a:t>Sau</a:t>
            </a:r>
            <a:r>
              <a:rPr lang="vi-VN" sz="1800" dirty="0">
                <a:solidFill>
                  <a:srgbClr val="000000"/>
                </a:solidFill>
                <a:effectLst/>
                <a:latin typeface="Times New Roman" panose="02020603050405020304" pitchFamily="18" charset="0"/>
                <a:ea typeface="Times New Roman" panose="02020603050405020304" pitchFamily="18" charset="0"/>
              </a:rPr>
              <a:t> giai đoạn tiền xử lý, ảnh đã được giảm nhiễu và làm mờ ảnh. Chúng ta bước qua giai đoạn xử lý nhằm xác định tỉ số truyền hộp số CVT. Giai đoạn xử lý ảnh gồm bốn bước</a:t>
            </a:r>
          </a:p>
          <a:p>
            <a:pPr indent="357188" algn="l">
              <a:spcBef>
                <a:spcPts val="1200"/>
              </a:spcBef>
            </a:pPr>
            <a:r>
              <a:rPr lang="vi-VN" b="0" i="0" dirty="0">
                <a:solidFill>
                  <a:srgbClr val="374151"/>
                </a:solidFill>
                <a:effectLst/>
                <a:latin typeface="Söhne"/>
              </a:rPr>
              <a:t>Thuật toán </a:t>
            </a:r>
            <a:r>
              <a:rPr lang="vi-VN" b="0" i="0" dirty="0" err="1">
                <a:solidFill>
                  <a:srgbClr val="374151"/>
                </a:solidFill>
                <a:effectLst/>
                <a:latin typeface="Söhne"/>
              </a:rPr>
              <a:t>Canny</a:t>
            </a:r>
            <a:r>
              <a:rPr lang="vi-VN" b="0" i="0" dirty="0">
                <a:solidFill>
                  <a:srgbClr val="374151"/>
                </a:solidFill>
                <a:effectLst/>
                <a:latin typeface="Söhne"/>
              </a:rPr>
              <a:t> là một phương pháp phổ biến để tìm cạnh trong xử lý ảnh. Nó được thực hiện bằng cách sử dụng các bước sau:</a:t>
            </a:r>
          </a:p>
          <a:p>
            <a:pPr indent="357188" algn="l">
              <a:spcBef>
                <a:spcPts val="1200"/>
              </a:spcBef>
              <a:buFont typeface="+mj-lt"/>
              <a:buAutoNum type="arabicPeriod"/>
            </a:pPr>
            <a:r>
              <a:rPr lang="vi-VN" b="0" i="0" dirty="0">
                <a:solidFill>
                  <a:srgbClr val="374151"/>
                </a:solidFill>
                <a:effectLst/>
                <a:latin typeface="Söhne"/>
              </a:rPr>
              <a:t>Chuyển ảnh thành ảnh xám (</a:t>
            </a:r>
            <a:r>
              <a:rPr lang="vi-VN" b="0" i="0" dirty="0" err="1">
                <a:solidFill>
                  <a:srgbClr val="374151"/>
                </a:solidFill>
                <a:effectLst/>
                <a:latin typeface="Söhne"/>
              </a:rPr>
              <a:t>grayscale</a:t>
            </a:r>
            <a:r>
              <a:rPr lang="vi-VN" b="0" i="0" dirty="0">
                <a:solidFill>
                  <a:srgbClr val="374151"/>
                </a:solidFill>
                <a:effectLst/>
                <a:latin typeface="Söhne"/>
              </a:rPr>
              <a:t>) để làm việc với dữ liệu đơn giản hơn.</a:t>
            </a:r>
            <a:endParaRPr lang="en-US" b="0" i="0" dirty="0">
              <a:solidFill>
                <a:srgbClr val="374151"/>
              </a:solidFill>
              <a:effectLst/>
              <a:latin typeface="Söhne"/>
            </a:endParaRPr>
          </a:p>
          <a:p>
            <a:pPr indent="357188" algn="l">
              <a:spcBef>
                <a:spcPts val="1200"/>
              </a:spcBef>
              <a:buFont typeface="+mj-lt"/>
              <a:buAutoNum type="arabicPeriod"/>
            </a:pPr>
            <a:r>
              <a:rPr lang="vi-VN" b="0" i="0" dirty="0">
                <a:solidFill>
                  <a:srgbClr val="374151"/>
                </a:solidFill>
                <a:effectLst/>
                <a:latin typeface="Söhne"/>
              </a:rPr>
              <a:t>Làm mờ ảnh sử dụng bộ lọc để giảm nhiễu và loại bỏ chi tiết không cần thiết.</a:t>
            </a:r>
            <a:endParaRPr lang="en-US" b="0" i="0" dirty="0">
              <a:solidFill>
                <a:srgbClr val="374151"/>
              </a:solidFill>
              <a:effectLst/>
              <a:latin typeface="Söhne"/>
            </a:endParaRPr>
          </a:p>
          <a:p>
            <a:pPr indent="357188" algn="l">
              <a:spcBef>
                <a:spcPts val="1200"/>
              </a:spcBef>
              <a:buFont typeface="+mj-lt"/>
              <a:buAutoNum type="arabicPeriod"/>
            </a:pPr>
            <a:r>
              <a:rPr lang="vi-VN" b="0" i="0" dirty="0">
                <a:solidFill>
                  <a:srgbClr val="374151"/>
                </a:solidFill>
                <a:effectLst/>
                <a:latin typeface="Söhne"/>
              </a:rPr>
              <a:t>Tính toán đạo hàm theo chiều ngang và dọc của ảnh để tìm </a:t>
            </a:r>
            <a:r>
              <a:rPr lang="vi-VN" b="0" i="0" dirty="0" err="1">
                <a:solidFill>
                  <a:srgbClr val="374151"/>
                </a:solidFill>
                <a:effectLst/>
                <a:latin typeface="Söhne"/>
              </a:rPr>
              <a:t>gradient</a:t>
            </a:r>
            <a:r>
              <a:rPr lang="vi-VN" b="0" i="0" dirty="0">
                <a:solidFill>
                  <a:srgbClr val="374151"/>
                </a:solidFill>
                <a:effectLst/>
                <a:latin typeface="Söhne"/>
              </a:rPr>
              <a:t> của mức xám.</a:t>
            </a:r>
            <a:endParaRPr lang="en-US" b="0" i="0" dirty="0">
              <a:solidFill>
                <a:srgbClr val="374151"/>
              </a:solidFill>
              <a:effectLst/>
              <a:latin typeface="Söhne"/>
            </a:endParaRPr>
          </a:p>
          <a:p>
            <a:pPr indent="357188" algn="l">
              <a:spcBef>
                <a:spcPts val="1200"/>
              </a:spcBef>
              <a:buFont typeface="+mj-lt"/>
              <a:buAutoNum type="arabicPeriod"/>
            </a:pPr>
            <a:r>
              <a:rPr lang="vi-VN" b="0" i="0" dirty="0">
                <a:solidFill>
                  <a:srgbClr val="374151"/>
                </a:solidFill>
                <a:effectLst/>
                <a:latin typeface="Söhne"/>
              </a:rPr>
              <a:t>Loại bỏ các điểm không phải cạnh bằng cách áp ngưỡng (</a:t>
            </a:r>
            <a:r>
              <a:rPr lang="vi-VN" b="0" i="0" dirty="0" err="1">
                <a:solidFill>
                  <a:srgbClr val="374151"/>
                </a:solidFill>
                <a:effectLst/>
                <a:latin typeface="Söhne"/>
              </a:rPr>
              <a:t>thresholding</a:t>
            </a:r>
            <a:r>
              <a:rPr lang="vi-VN" b="0" i="0" dirty="0">
                <a:solidFill>
                  <a:srgbClr val="374151"/>
                </a:solidFill>
                <a:effectLst/>
                <a:latin typeface="Söhne"/>
              </a:rPr>
              <a:t>). Các điểm có độ lớn </a:t>
            </a:r>
            <a:r>
              <a:rPr lang="vi-VN" b="0" i="0" dirty="0" err="1">
                <a:solidFill>
                  <a:srgbClr val="374151"/>
                </a:solidFill>
                <a:effectLst/>
                <a:latin typeface="Söhne"/>
              </a:rPr>
              <a:t>gradient</a:t>
            </a:r>
            <a:r>
              <a:rPr lang="vi-VN" b="0" i="0" dirty="0">
                <a:solidFill>
                  <a:srgbClr val="374151"/>
                </a:solidFill>
                <a:effectLst/>
                <a:latin typeface="Söhne"/>
              </a:rPr>
              <a:t> vượt qua ngưỡng được coi là cạnh.</a:t>
            </a:r>
            <a:endParaRPr lang="en-US" b="0" i="0" dirty="0">
              <a:solidFill>
                <a:srgbClr val="374151"/>
              </a:solidFill>
              <a:effectLst/>
              <a:latin typeface="Söhne"/>
            </a:endParaRPr>
          </a:p>
          <a:p>
            <a:pPr indent="357188" algn="l">
              <a:spcBef>
                <a:spcPts val="1200"/>
              </a:spcBef>
              <a:buFont typeface="+mj-lt"/>
              <a:buAutoNum type="arabicPeriod"/>
            </a:pPr>
            <a:r>
              <a:rPr lang="vi-VN" b="0" i="0" dirty="0">
                <a:solidFill>
                  <a:srgbClr val="374151"/>
                </a:solidFill>
                <a:effectLst/>
                <a:latin typeface="Söhne"/>
              </a:rPr>
              <a:t>Sử dụng kỹ thuật hợp nhất (</a:t>
            </a:r>
            <a:r>
              <a:rPr lang="vi-VN" b="0" i="0" dirty="0" err="1">
                <a:solidFill>
                  <a:srgbClr val="374151"/>
                </a:solidFill>
                <a:effectLst/>
                <a:latin typeface="Söhne"/>
              </a:rPr>
              <a:t>hysteresis</a:t>
            </a:r>
            <a:r>
              <a:rPr lang="vi-VN" b="0" i="0" dirty="0">
                <a:solidFill>
                  <a:srgbClr val="374151"/>
                </a:solidFill>
                <a:effectLst/>
                <a:latin typeface="Söhne"/>
              </a:rPr>
              <a:t>) để loại bỏ các cạnh nhỏ và giữ lại các cạnh liên tục.</a:t>
            </a:r>
            <a:endParaRPr lang="en-US" b="0" i="0" dirty="0">
              <a:solidFill>
                <a:srgbClr val="374151"/>
              </a:solidFill>
              <a:effectLst/>
              <a:latin typeface="Söhne"/>
            </a:endParaRPr>
          </a:p>
          <a:p>
            <a:pPr indent="357188" algn="l">
              <a:spcBef>
                <a:spcPts val="1200"/>
              </a:spcBef>
              <a:buFont typeface="+mj-lt"/>
              <a:buAutoNum type="arabicPeriod"/>
            </a:pPr>
            <a:r>
              <a:rPr lang="vi-VN" b="0" i="0" dirty="0">
                <a:solidFill>
                  <a:srgbClr val="374151"/>
                </a:solidFill>
                <a:effectLst/>
                <a:latin typeface="Söhne"/>
              </a:rPr>
              <a:t>Xuất ra ảnh kết quả với các cạnh được đánh dấu.</a:t>
            </a:r>
          </a:p>
          <a:p>
            <a:pPr algn="l"/>
            <a:endParaRPr lang="en-US" b="0" i="0" dirty="0">
              <a:solidFill>
                <a:srgbClr val="374151"/>
              </a:solidFill>
              <a:effectLst/>
              <a:latin typeface="Söhne"/>
            </a:endParaRPr>
          </a:p>
          <a:p>
            <a:pPr algn="l"/>
            <a:r>
              <a:rPr lang="vi-VN" b="0" i="0" dirty="0">
                <a:solidFill>
                  <a:srgbClr val="374151"/>
                </a:solidFill>
                <a:effectLst/>
                <a:latin typeface="Söhne"/>
              </a:rPr>
              <a:t>Quá trình </a:t>
            </a:r>
            <a:r>
              <a:rPr lang="vi-VN" b="0" i="0" dirty="0" err="1">
                <a:solidFill>
                  <a:srgbClr val="374151"/>
                </a:solidFill>
                <a:effectLst/>
                <a:latin typeface="Söhne"/>
              </a:rPr>
              <a:t>Hysteresis</a:t>
            </a:r>
            <a:r>
              <a:rPr lang="vi-VN" b="0" i="0" dirty="0">
                <a:solidFill>
                  <a:srgbClr val="374151"/>
                </a:solidFill>
                <a:effectLst/>
                <a:latin typeface="Söhne"/>
              </a:rPr>
              <a:t> sẽ giúp loại bỏ các cạnh yếu không đáng tin cậy và chỉ giữ lại các cạnh mạnh và các cạnh yếu nối tiếp với các cạnh mạnh. Nó hoạt động như sau:</a:t>
            </a:r>
          </a:p>
          <a:p>
            <a:pPr algn="l">
              <a:buFont typeface="+mj-lt"/>
              <a:buAutoNum type="arabicPeriod"/>
            </a:pPr>
            <a:r>
              <a:rPr lang="vi-VN" b="0" i="0" dirty="0">
                <a:solidFill>
                  <a:srgbClr val="374151"/>
                </a:solidFill>
                <a:effectLst/>
                <a:latin typeface="Söhne"/>
              </a:rPr>
              <a:t>Thiết lập ngưỡng (</a:t>
            </a:r>
            <a:r>
              <a:rPr lang="vi-VN" b="0" i="0" dirty="0" err="1">
                <a:solidFill>
                  <a:srgbClr val="374151"/>
                </a:solidFill>
                <a:effectLst/>
                <a:latin typeface="Söhne"/>
              </a:rPr>
              <a:t>threshold</a:t>
            </a:r>
            <a:r>
              <a:rPr lang="vi-VN" b="0" i="0" dirty="0">
                <a:solidFill>
                  <a:srgbClr val="374151"/>
                </a:solidFill>
                <a:effectLst/>
                <a:latin typeface="Söhne"/>
              </a:rPr>
              <a:t>): Đặt hai ngưỡng - ngưỡng cao (</a:t>
            </a:r>
            <a:r>
              <a:rPr lang="vi-VN" b="0" i="0" dirty="0" err="1">
                <a:solidFill>
                  <a:srgbClr val="374151"/>
                </a:solidFill>
                <a:effectLst/>
                <a:latin typeface="Söhne"/>
              </a:rPr>
              <a:t>high</a:t>
            </a:r>
            <a:r>
              <a:rPr lang="vi-VN" b="0" i="0" dirty="0">
                <a:solidFill>
                  <a:srgbClr val="374151"/>
                </a:solidFill>
                <a:effectLst/>
                <a:latin typeface="Söhne"/>
              </a:rPr>
              <a:t> </a:t>
            </a:r>
            <a:r>
              <a:rPr lang="vi-VN" b="0" i="0" dirty="0" err="1">
                <a:solidFill>
                  <a:srgbClr val="374151"/>
                </a:solidFill>
                <a:effectLst/>
                <a:latin typeface="Söhne"/>
              </a:rPr>
              <a:t>threshold</a:t>
            </a:r>
            <a:r>
              <a:rPr lang="vi-VN" b="0" i="0" dirty="0">
                <a:solidFill>
                  <a:srgbClr val="374151"/>
                </a:solidFill>
                <a:effectLst/>
                <a:latin typeface="Söhne"/>
              </a:rPr>
              <a:t>) và ngưỡng thấp (</a:t>
            </a:r>
            <a:r>
              <a:rPr lang="vi-VN" b="0" i="0" dirty="0" err="1">
                <a:solidFill>
                  <a:srgbClr val="374151"/>
                </a:solidFill>
                <a:effectLst/>
                <a:latin typeface="Söhne"/>
              </a:rPr>
              <a:t>low</a:t>
            </a:r>
            <a:r>
              <a:rPr lang="vi-VN" b="0" i="0" dirty="0">
                <a:solidFill>
                  <a:srgbClr val="374151"/>
                </a:solidFill>
                <a:effectLst/>
                <a:latin typeface="Söhne"/>
              </a:rPr>
              <a:t> </a:t>
            </a:r>
            <a:r>
              <a:rPr lang="vi-VN" b="0" i="0" dirty="0" err="1">
                <a:solidFill>
                  <a:srgbClr val="374151"/>
                </a:solidFill>
                <a:effectLst/>
                <a:latin typeface="Söhne"/>
              </a:rPr>
              <a:t>threshold</a:t>
            </a:r>
            <a:r>
              <a:rPr lang="vi-VN" b="0" i="0" dirty="0">
                <a:solidFill>
                  <a:srgbClr val="374151"/>
                </a:solidFill>
                <a:effectLst/>
                <a:latin typeface="Söhne"/>
              </a:rPr>
              <a:t>). Ngưỡng cao xác định độ mạnh của các cạnh và ngưỡng thấp xác định độ yếu của các cạnh.</a:t>
            </a:r>
          </a:p>
          <a:p>
            <a:pPr algn="l">
              <a:buFont typeface="+mj-lt"/>
              <a:buAutoNum type="arabicPeriod"/>
            </a:pPr>
            <a:r>
              <a:rPr lang="vi-VN" b="0" i="0" dirty="0">
                <a:solidFill>
                  <a:srgbClr val="374151"/>
                </a:solidFill>
                <a:effectLst/>
                <a:latin typeface="Söhne"/>
              </a:rPr>
              <a:t>Tìm cạnh mạnh: Các điểm có giá trị </a:t>
            </a:r>
            <a:r>
              <a:rPr lang="vi-VN" b="0" i="0" dirty="0" err="1">
                <a:solidFill>
                  <a:srgbClr val="374151"/>
                </a:solidFill>
                <a:effectLst/>
                <a:latin typeface="Söhne"/>
              </a:rPr>
              <a:t>gradient</a:t>
            </a:r>
            <a:r>
              <a:rPr lang="vi-VN" b="0" i="0" dirty="0">
                <a:solidFill>
                  <a:srgbClr val="374151"/>
                </a:solidFill>
                <a:effectLst/>
                <a:latin typeface="Söhne"/>
              </a:rPr>
              <a:t> vượt qua ngưỡng cao được coi là cạnh mạnh.</a:t>
            </a:r>
          </a:p>
          <a:p>
            <a:pPr algn="l">
              <a:buFont typeface="+mj-lt"/>
              <a:buAutoNum type="arabicPeriod"/>
            </a:pPr>
            <a:r>
              <a:rPr lang="vi-VN" b="0" i="0" dirty="0">
                <a:solidFill>
                  <a:srgbClr val="374151"/>
                </a:solidFill>
                <a:effectLst/>
                <a:latin typeface="Söhne"/>
              </a:rPr>
              <a:t>Tìm cạnh yếu: Các điểm có giá trị </a:t>
            </a:r>
            <a:r>
              <a:rPr lang="vi-VN" b="0" i="0" dirty="0" err="1">
                <a:solidFill>
                  <a:srgbClr val="374151"/>
                </a:solidFill>
                <a:effectLst/>
                <a:latin typeface="Söhne"/>
              </a:rPr>
              <a:t>gradient</a:t>
            </a:r>
            <a:r>
              <a:rPr lang="vi-VN" b="0" i="0" dirty="0">
                <a:solidFill>
                  <a:srgbClr val="374151"/>
                </a:solidFill>
                <a:effectLst/>
                <a:latin typeface="Söhne"/>
              </a:rPr>
              <a:t> nằm giữa ngưỡng cao và ngưỡng thấp được coi là cạnh yếu.</a:t>
            </a:r>
          </a:p>
          <a:p>
            <a:pPr algn="l">
              <a:buFont typeface="+mj-lt"/>
              <a:buAutoNum type="arabicPeriod"/>
            </a:pPr>
            <a:r>
              <a:rPr lang="vi-VN" b="0" i="0" dirty="0">
                <a:solidFill>
                  <a:srgbClr val="374151"/>
                </a:solidFill>
                <a:effectLst/>
                <a:latin typeface="Söhne"/>
              </a:rPr>
              <a:t>Kiểm tra kết nối: Các điểm cạnh yếu liền kề với các điểm cạnh mạnh được coi là kết nối và được giữ lại.</a:t>
            </a:r>
          </a:p>
          <a:p>
            <a:pPr algn="l"/>
            <a:r>
              <a:rPr lang="vi-VN" b="0" i="0" dirty="0">
                <a:solidFill>
                  <a:srgbClr val="374151"/>
                </a:solidFill>
                <a:effectLst/>
                <a:latin typeface="Söhne"/>
              </a:rPr>
              <a:t>Kết quả là, </a:t>
            </a:r>
            <a:r>
              <a:rPr lang="vi-VN" b="0" i="0" dirty="0" err="1">
                <a:solidFill>
                  <a:srgbClr val="374151"/>
                </a:solidFill>
                <a:effectLst/>
                <a:latin typeface="Söhne"/>
              </a:rPr>
              <a:t>Hysteresis</a:t>
            </a:r>
            <a:r>
              <a:rPr lang="vi-VN" b="0" i="0" dirty="0">
                <a:solidFill>
                  <a:srgbClr val="374151"/>
                </a:solidFill>
                <a:effectLst/>
                <a:latin typeface="Söhne"/>
              </a:rPr>
              <a:t> giúp giữ lại các cạnh mạnh và các cạnh yếu nối tiếp với các cạnh mạnh, trong khi loại bỏ các cạnh yếu không đáng tin cậy. Điều này giúp tạo ra các đường viền (</a:t>
            </a:r>
            <a:r>
              <a:rPr lang="vi-VN" b="0" i="0" dirty="0" err="1">
                <a:solidFill>
                  <a:srgbClr val="374151"/>
                </a:solidFill>
                <a:effectLst/>
                <a:latin typeface="Söhne"/>
              </a:rPr>
              <a:t>edges</a:t>
            </a:r>
            <a:r>
              <a:rPr lang="vi-VN" b="0" i="0" dirty="0">
                <a:solidFill>
                  <a:srgbClr val="374151"/>
                </a:solidFill>
                <a:effectLst/>
                <a:latin typeface="Söhne"/>
              </a:rPr>
              <a:t>) rõ ràng và chính xác trong quá trình xử lý ảnh.</a:t>
            </a:r>
          </a:p>
          <a:p>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13</a:t>
            </a:fld>
            <a:endParaRPr lang="en-US"/>
          </a:p>
        </p:txBody>
      </p:sp>
    </p:spTree>
    <p:extLst>
      <p:ext uri="{BB962C8B-B14F-4D97-AF65-F5344CB8AC3E}">
        <p14:creationId xmlns:p14="http://schemas.microsoft.com/office/powerpoint/2010/main" val="4076708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b="0" i="0" dirty="0">
              <a:solidFill>
                <a:srgbClr val="404040"/>
              </a:solidFill>
              <a:effectLst/>
              <a:latin typeface="Inter"/>
            </a:endParaRPr>
          </a:p>
          <a:p>
            <a:r>
              <a:rPr lang="vi-VN" b="0" i="0" dirty="0" err="1">
                <a:solidFill>
                  <a:srgbClr val="404040"/>
                </a:solidFill>
                <a:effectLst/>
                <a:latin typeface="Inter"/>
              </a:rPr>
              <a:t>Hough</a:t>
            </a:r>
            <a:r>
              <a:rPr lang="vi-VN" b="0" i="0" dirty="0">
                <a:solidFill>
                  <a:srgbClr val="404040"/>
                </a:solidFill>
                <a:effectLst/>
                <a:latin typeface="Inter"/>
              </a:rPr>
              <a:t> tìm đường thẳng trong không gian y =  </a:t>
            </a:r>
            <a:r>
              <a:rPr lang="vi-VN" b="0" i="0" dirty="0" err="1">
                <a:solidFill>
                  <a:srgbClr val="404040"/>
                </a:solidFill>
                <a:effectLst/>
                <a:latin typeface="Inter"/>
              </a:rPr>
              <a:t>ax</a:t>
            </a:r>
            <a:r>
              <a:rPr lang="vi-VN" b="0" i="0" dirty="0">
                <a:solidFill>
                  <a:srgbClr val="404040"/>
                </a:solidFill>
                <a:effectLst/>
                <a:latin typeface="Inter"/>
              </a:rPr>
              <a:t> + b. trong đe tai tìm đương thăng đứng x = b trùng thẳng đứng qua mép </a:t>
            </a:r>
            <a:r>
              <a:rPr lang="vi-VN" b="0" i="0" dirty="0" err="1">
                <a:solidFill>
                  <a:srgbClr val="404040"/>
                </a:solidFill>
                <a:effectLst/>
                <a:latin typeface="Inter"/>
              </a:rPr>
              <a:t>puly</a:t>
            </a:r>
            <a:r>
              <a:rPr lang="vi-VN" b="0" i="0" dirty="0">
                <a:solidFill>
                  <a:srgbClr val="404040"/>
                </a:solidFill>
                <a:effectLst/>
                <a:latin typeface="Inter"/>
              </a:rPr>
              <a:t> </a:t>
            </a:r>
            <a:endParaRPr lang="en-US" b="0" i="0" dirty="0">
              <a:solidFill>
                <a:srgbClr val="404040"/>
              </a:solidFill>
              <a:effectLst/>
              <a:latin typeface="Inter"/>
            </a:endParaRPr>
          </a:p>
          <a:p>
            <a:r>
              <a:rPr lang="vi-VN" sz="1800" b="0" i="0" dirty="0">
                <a:solidFill>
                  <a:srgbClr val="000000"/>
                </a:solidFill>
                <a:effectLst/>
                <a:latin typeface="TimesNewRomanPSMT"/>
              </a:rPr>
              <a:t>Sau khi áp dụng </a:t>
            </a:r>
            <a:r>
              <a:rPr lang="vi-VN" sz="1800" b="0" i="0" dirty="0" err="1">
                <a:solidFill>
                  <a:srgbClr val="000000"/>
                </a:solidFill>
                <a:effectLst/>
                <a:latin typeface="TimesNewRomanPSMT"/>
              </a:rPr>
              <a:t>Hough</a:t>
            </a:r>
            <a:r>
              <a:rPr lang="vi-VN" sz="1800" b="0" i="0" dirty="0">
                <a:solidFill>
                  <a:srgbClr val="000000"/>
                </a:solidFill>
                <a:effectLst/>
                <a:latin typeface="TimesNewRomanPSMT"/>
              </a:rPr>
              <a:t> </a:t>
            </a:r>
            <a:r>
              <a:rPr lang="vi-VN" sz="1800" b="0" i="0" dirty="0" err="1">
                <a:solidFill>
                  <a:srgbClr val="000000"/>
                </a:solidFill>
                <a:effectLst/>
                <a:latin typeface="TimesNewRomanPSMT"/>
              </a:rPr>
              <a:t>Transform</a:t>
            </a:r>
            <a:r>
              <a:rPr lang="vi-VN" sz="1800" b="0" i="0" dirty="0">
                <a:solidFill>
                  <a:srgbClr val="000000"/>
                </a:solidFill>
                <a:effectLst/>
                <a:latin typeface="TimesNewRomanPSMT"/>
              </a:rPr>
              <a:t>, ta sẽ nhận được tọa độ của điềm đầu và điểm cuối của mỗi đường thẳng</a:t>
            </a:r>
            <a:r>
              <a:rPr lang="vi-VN" dirty="0"/>
              <a:t> </a:t>
            </a:r>
            <a:br>
              <a:rPr lang="vi-VN" dirty="0"/>
            </a:br>
            <a:endParaRPr lang="en-US" b="0" i="0" dirty="0">
              <a:solidFill>
                <a:srgbClr val="404040"/>
              </a:solidFill>
              <a:effectLst/>
              <a:latin typeface="Inter"/>
            </a:endParaRPr>
          </a:p>
          <a:p>
            <a:pPr algn="l">
              <a:buFont typeface="+mj-lt"/>
              <a:buAutoNum type="arabicPeriod"/>
            </a:pPr>
            <a:r>
              <a:rPr lang="vi-VN" b="0" i="0" dirty="0">
                <a:solidFill>
                  <a:srgbClr val="374151"/>
                </a:solidFill>
                <a:effectLst/>
                <a:latin typeface="Söhne"/>
              </a:rPr>
              <a:t>Chuyển đổi ảnh đầu vào thành ảnh xám (</a:t>
            </a:r>
            <a:r>
              <a:rPr lang="vi-VN" b="0" i="0" dirty="0" err="1">
                <a:solidFill>
                  <a:srgbClr val="374151"/>
                </a:solidFill>
                <a:effectLst/>
                <a:latin typeface="Söhne"/>
              </a:rPr>
              <a:t>grayscale</a:t>
            </a:r>
            <a:r>
              <a:rPr lang="vi-VN" b="0" i="0" dirty="0">
                <a:solidFill>
                  <a:srgbClr val="374151"/>
                </a:solidFill>
                <a:effectLst/>
                <a:latin typeface="Söhne"/>
              </a:rPr>
              <a:t>) nếu nó chưa phải là ảnh xám.</a:t>
            </a:r>
          </a:p>
          <a:p>
            <a:pPr algn="l">
              <a:buFont typeface="+mj-lt"/>
              <a:buAutoNum type="arabicPeriod"/>
            </a:pPr>
            <a:r>
              <a:rPr lang="vi-VN" b="0" i="0" dirty="0">
                <a:solidFill>
                  <a:srgbClr val="374151"/>
                </a:solidFill>
                <a:effectLst/>
                <a:latin typeface="Söhne"/>
              </a:rPr>
              <a:t>Áp dụng các phép tiền xử lý (</a:t>
            </a:r>
            <a:r>
              <a:rPr lang="vi-VN" b="0" i="0" dirty="0" err="1">
                <a:solidFill>
                  <a:srgbClr val="374151"/>
                </a:solidFill>
                <a:effectLst/>
                <a:latin typeface="Söhne"/>
              </a:rPr>
              <a:t>preprocessing</a:t>
            </a:r>
            <a:r>
              <a:rPr lang="vi-VN" b="0" i="0" dirty="0">
                <a:solidFill>
                  <a:srgbClr val="374151"/>
                </a:solidFill>
                <a:effectLst/>
                <a:latin typeface="Söhne"/>
              </a:rPr>
              <a:t>) cần thiết cho ảnh nếu cần, ví dụ như làm mờ (</a:t>
            </a:r>
            <a:r>
              <a:rPr lang="vi-VN" b="0" i="0" dirty="0" err="1">
                <a:solidFill>
                  <a:srgbClr val="374151"/>
                </a:solidFill>
                <a:effectLst/>
                <a:latin typeface="Söhne"/>
              </a:rPr>
              <a:t>blurring</a:t>
            </a:r>
            <a:r>
              <a:rPr lang="vi-VN" b="0" i="0" dirty="0">
                <a:solidFill>
                  <a:srgbClr val="374151"/>
                </a:solidFill>
                <a:effectLst/>
                <a:latin typeface="Söhne"/>
              </a:rPr>
              <a:t>) hoặc làm sắc nét (</a:t>
            </a:r>
            <a:r>
              <a:rPr lang="vi-VN" b="0" i="0" dirty="0" err="1">
                <a:solidFill>
                  <a:srgbClr val="374151"/>
                </a:solidFill>
                <a:effectLst/>
                <a:latin typeface="Söhne"/>
              </a:rPr>
              <a:t>sharpening</a:t>
            </a:r>
            <a:r>
              <a:rPr lang="vi-VN" b="0" i="0" dirty="0">
                <a:solidFill>
                  <a:srgbClr val="374151"/>
                </a:solidFill>
                <a:effectLst/>
                <a:latin typeface="Söhne"/>
              </a:rPr>
              <a:t>).</a:t>
            </a:r>
          </a:p>
          <a:p>
            <a:pPr algn="l">
              <a:buFont typeface="+mj-lt"/>
              <a:buAutoNum type="arabicPeriod"/>
            </a:pPr>
            <a:r>
              <a:rPr lang="vi-VN" b="0" i="0" dirty="0">
                <a:solidFill>
                  <a:srgbClr val="374151"/>
                </a:solidFill>
                <a:effectLst/>
                <a:latin typeface="Söhne"/>
              </a:rPr>
              <a:t>Sử dụng bộ lọc </a:t>
            </a:r>
            <a:r>
              <a:rPr lang="vi-VN" b="0" i="0" dirty="0" err="1">
                <a:solidFill>
                  <a:srgbClr val="374151"/>
                </a:solidFill>
                <a:effectLst/>
                <a:latin typeface="Söhne"/>
              </a:rPr>
              <a:t>Canny</a:t>
            </a:r>
            <a:r>
              <a:rPr lang="vi-VN" b="0" i="0" dirty="0">
                <a:solidFill>
                  <a:srgbClr val="374151"/>
                </a:solidFill>
                <a:effectLst/>
                <a:latin typeface="Söhne"/>
              </a:rPr>
              <a:t> hoặc một phương pháp phát hiện biên (</a:t>
            </a:r>
            <a:r>
              <a:rPr lang="vi-VN" b="0" i="0" dirty="0" err="1">
                <a:solidFill>
                  <a:srgbClr val="374151"/>
                </a:solidFill>
                <a:effectLst/>
                <a:latin typeface="Söhne"/>
              </a:rPr>
              <a:t>edge</a:t>
            </a:r>
            <a:r>
              <a:rPr lang="vi-VN" b="0" i="0" dirty="0">
                <a:solidFill>
                  <a:srgbClr val="374151"/>
                </a:solidFill>
                <a:effectLst/>
                <a:latin typeface="Söhne"/>
              </a:rPr>
              <a:t> </a:t>
            </a:r>
            <a:r>
              <a:rPr lang="vi-VN" b="0" i="0" dirty="0" err="1">
                <a:solidFill>
                  <a:srgbClr val="374151"/>
                </a:solidFill>
                <a:effectLst/>
                <a:latin typeface="Söhne"/>
              </a:rPr>
              <a:t>detection</a:t>
            </a:r>
            <a:r>
              <a:rPr lang="vi-VN" b="0" i="0" dirty="0">
                <a:solidFill>
                  <a:srgbClr val="374151"/>
                </a:solidFill>
                <a:effectLst/>
                <a:latin typeface="Söhne"/>
              </a:rPr>
              <a:t>) khác để tạo ra ảnh biên (</a:t>
            </a:r>
            <a:r>
              <a:rPr lang="vi-VN" b="0" i="0" dirty="0" err="1">
                <a:solidFill>
                  <a:srgbClr val="374151"/>
                </a:solidFill>
                <a:effectLst/>
                <a:latin typeface="Söhne"/>
              </a:rPr>
              <a:t>edge</a:t>
            </a:r>
            <a:r>
              <a:rPr lang="vi-VN" b="0" i="0" dirty="0">
                <a:solidFill>
                  <a:srgbClr val="374151"/>
                </a:solidFill>
                <a:effectLst/>
                <a:latin typeface="Söhne"/>
              </a:rPr>
              <a:t> </a:t>
            </a:r>
            <a:r>
              <a:rPr lang="vi-VN" b="0" i="0" dirty="0" err="1">
                <a:solidFill>
                  <a:srgbClr val="374151"/>
                </a:solidFill>
                <a:effectLst/>
                <a:latin typeface="Söhne"/>
              </a:rPr>
              <a:t>image</a:t>
            </a:r>
            <a:r>
              <a:rPr lang="vi-VN" b="0" i="0" dirty="0">
                <a:solidFill>
                  <a:srgbClr val="374151"/>
                </a:solidFill>
                <a:effectLst/>
                <a:latin typeface="Söhne"/>
              </a:rPr>
              <a:t>) của ảnh đầu vào.</a:t>
            </a:r>
          </a:p>
          <a:p>
            <a:pPr algn="l">
              <a:buFont typeface="+mj-lt"/>
              <a:buAutoNum type="arabicPeriod"/>
            </a:pPr>
            <a:r>
              <a:rPr lang="vi-VN" b="0" i="0" dirty="0">
                <a:solidFill>
                  <a:srgbClr val="374151"/>
                </a:solidFill>
                <a:effectLst/>
                <a:latin typeface="Söhne"/>
              </a:rPr>
              <a:t>Áp dụng </a:t>
            </a:r>
            <a:r>
              <a:rPr lang="vi-VN" b="0" i="0" dirty="0" err="1">
                <a:solidFill>
                  <a:srgbClr val="374151"/>
                </a:solidFill>
                <a:effectLst/>
                <a:latin typeface="Söhne"/>
              </a:rPr>
              <a:t>HoughLineP</a:t>
            </a:r>
            <a:r>
              <a:rPr lang="vi-VN" b="0" i="0" dirty="0">
                <a:solidFill>
                  <a:srgbClr val="374151"/>
                </a:solidFill>
                <a:effectLst/>
                <a:latin typeface="Söhne"/>
              </a:rPr>
              <a:t> để tìm các đường thẳng trong ảnh biên:</a:t>
            </a:r>
          </a:p>
          <a:p>
            <a:pPr marL="742950" lvl="1" indent="-285750" algn="l">
              <a:buFont typeface="+mj-lt"/>
              <a:buAutoNum type="arabicPeriod"/>
            </a:pPr>
            <a:r>
              <a:rPr lang="vi-VN" b="0" i="0" dirty="0">
                <a:solidFill>
                  <a:srgbClr val="374151"/>
                </a:solidFill>
                <a:effectLst/>
                <a:latin typeface="Söhne"/>
              </a:rPr>
              <a:t>Đặt các tham số cho </a:t>
            </a:r>
            <a:r>
              <a:rPr lang="vi-VN" b="0" i="0" dirty="0" err="1">
                <a:solidFill>
                  <a:srgbClr val="374151"/>
                </a:solidFill>
                <a:effectLst/>
                <a:latin typeface="Söhne"/>
              </a:rPr>
              <a:t>HoughLineP</a:t>
            </a:r>
            <a:r>
              <a:rPr lang="vi-VN" b="0" i="0" dirty="0">
                <a:solidFill>
                  <a:srgbClr val="374151"/>
                </a:solidFill>
                <a:effectLst/>
                <a:latin typeface="Söhne"/>
              </a:rPr>
              <a:t>, bao gồm ngưỡng (</a:t>
            </a:r>
            <a:r>
              <a:rPr lang="vi-VN" b="0" i="0" dirty="0" err="1">
                <a:solidFill>
                  <a:srgbClr val="374151"/>
                </a:solidFill>
                <a:effectLst/>
                <a:latin typeface="Söhne"/>
              </a:rPr>
              <a:t>threshold</a:t>
            </a:r>
            <a:r>
              <a:rPr lang="vi-VN" b="0" i="0" dirty="0">
                <a:solidFill>
                  <a:srgbClr val="374151"/>
                </a:solidFill>
                <a:effectLst/>
                <a:latin typeface="Söhne"/>
              </a:rPr>
              <a:t>), độ phân giải (</a:t>
            </a:r>
            <a:r>
              <a:rPr lang="vi-VN" b="0" i="0" dirty="0" err="1">
                <a:solidFill>
                  <a:srgbClr val="374151"/>
                </a:solidFill>
                <a:effectLst/>
                <a:latin typeface="Söhne"/>
              </a:rPr>
              <a:t>resolution</a:t>
            </a:r>
            <a:r>
              <a:rPr lang="vi-VN" b="0" i="0" dirty="0">
                <a:solidFill>
                  <a:srgbClr val="374151"/>
                </a:solidFill>
                <a:effectLst/>
                <a:latin typeface="Söhne"/>
              </a:rPr>
              <a:t>), độ dài tối thiểu của đường thẳng (</a:t>
            </a:r>
            <a:r>
              <a:rPr lang="vi-VN" b="0" i="0" dirty="0" err="1">
                <a:solidFill>
                  <a:srgbClr val="374151"/>
                </a:solidFill>
                <a:effectLst/>
                <a:latin typeface="Söhne"/>
              </a:rPr>
              <a:t>minLineLength</a:t>
            </a:r>
            <a:r>
              <a:rPr lang="vi-VN" b="0" i="0" dirty="0">
                <a:solidFill>
                  <a:srgbClr val="374151"/>
                </a:solidFill>
                <a:effectLst/>
                <a:latin typeface="Söhne"/>
              </a:rPr>
              <a:t>) và khoảng cách tối đa giữa các điểm trong một đường thẳng (</a:t>
            </a:r>
            <a:r>
              <a:rPr lang="vi-VN" b="0" i="0" dirty="0" err="1">
                <a:solidFill>
                  <a:srgbClr val="374151"/>
                </a:solidFill>
                <a:effectLst/>
                <a:latin typeface="Söhne"/>
              </a:rPr>
              <a:t>maxLineGap</a:t>
            </a:r>
            <a:r>
              <a:rPr lang="vi-VN" b="0" i="0" dirty="0">
                <a:solidFill>
                  <a:srgbClr val="374151"/>
                </a:solidFill>
                <a:effectLst/>
                <a:latin typeface="Söhne"/>
              </a:rPr>
              <a:t>).</a:t>
            </a:r>
          </a:p>
          <a:p>
            <a:pPr marL="742950" lvl="1" indent="-285750" algn="l">
              <a:buFont typeface="+mj-lt"/>
              <a:buAutoNum type="arabicPeriod"/>
            </a:pPr>
            <a:r>
              <a:rPr lang="vi-VN" b="0" i="0" dirty="0">
                <a:solidFill>
                  <a:srgbClr val="374151"/>
                </a:solidFill>
                <a:effectLst/>
                <a:latin typeface="Söhne"/>
              </a:rPr>
              <a:t>Gọi hàm cv2.HoughLineP() với các tham số đã được thiết lập để tìm các đường thẳng trong ảnh biên.</a:t>
            </a:r>
          </a:p>
          <a:p>
            <a:pPr marL="742950" lvl="1" indent="-285750" algn="l">
              <a:buFont typeface="+mj-lt"/>
              <a:buAutoNum type="arabicPeriod"/>
            </a:pPr>
            <a:r>
              <a:rPr lang="vi-VN" b="0" i="0" dirty="0">
                <a:solidFill>
                  <a:srgbClr val="374151"/>
                </a:solidFill>
                <a:effectLst/>
                <a:latin typeface="Söhne"/>
              </a:rPr>
              <a:t>Nhận danh sách các đường thẳng được tìm thấy (mỗi đường thẳng được biểu diễn bởi hai điểm cuối của nó).</a:t>
            </a:r>
          </a:p>
          <a:p>
            <a:pPr algn="l">
              <a:buFont typeface="+mj-lt"/>
              <a:buAutoNum type="arabicPeriod"/>
            </a:pPr>
            <a:r>
              <a:rPr lang="vi-VN" b="0" i="0" dirty="0">
                <a:solidFill>
                  <a:srgbClr val="374151"/>
                </a:solidFill>
                <a:effectLst/>
                <a:latin typeface="Söhne"/>
              </a:rPr>
              <a:t>Vẽ các đường thẳng tìm được lên ảnh gốc (hoặc một bản sao của ảnh gốc) để kiểm tra và trực quan hóa kết quả.</a:t>
            </a:r>
          </a:p>
          <a:p>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14</a:t>
            </a:fld>
            <a:endParaRPr lang="en-US"/>
          </a:p>
        </p:txBody>
      </p:sp>
    </p:spTree>
    <p:extLst>
      <p:ext uri="{BB962C8B-B14F-4D97-AF65-F5344CB8AC3E}">
        <p14:creationId xmlns:p14="http://schemas.microsoft.com/office/powerpoint/2010/main" val="3664642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Tư</a:t>
            </a:r>
            <a:r>
              <a:rPr lang="en-US" dirty="0"/>
              <a:t>̀ </a:t>
            </a:r>
            <a:r>
              <a:rPr lang="en-US" dirty="0" err="1"/>
              <a:t>tập</a:t>
            </a:r>
            <a:r>
              <a:rPr lang="en-US" dirty="0"/>
              <a:t> </a:t>
            </a:r>
            <a:r>
              <a:rPr lang="en-US" dirty="0" err="1"/>
              <a:t>hợp</a:t>
            </a:r>
            <a:r>
              <a:rPr lang="en-US" dirty="0"/>
              <a:t> </a:t>
            </a:r>
            <a:r>
              <a:rPr lang="en-US" dirty="0" err="1"/>
              <a:t>tọa</a:t>
            </a:r>
            <a:r>
              <a:rPr lang="en-US" dirty="0"/>
              <a:t> </a:t>
            </a:r>
            <a:r>
              <a:rPr lang="en-US" dirty="0" err="1"/>
              <a:t>đô</a:t>
            </a:r>
            <a:r>
              <a:rPr lang="en-US" dirty="0"/>
              <a:t>̣ </a:t>
            </a:r>
            <a:r>
              <a:rPr lang="en-US" dirty="0" err="1"/>
              <a:t>của</a:t>
            </a:r>
            <a:r>
              <a:rPr lang="en-US" dirty="0"/>
              <a:t> </a:t>
            </a:r>
            <a:r>
              <a:rPr lang="en-US" dirty="0" err="1"/>
              <a:t>bước</a:t>
            </a:r>
            <a:r>
              <a:rPr lang="en-US" dirty="0"/>
              <a:t> </a:t>
            </a:r>
            <a:r>
              <a:rPr lang="en-US" dirty="0" err="1"/>
              <a:t>xư</a:t>
            </a:r>
            <a:r>
              <a:rPr lang="en-US" dirty="0"/>
              <a:t>̉ </a:t>
            </a:r>
            <a:r>
              <a:rPr lang="en-US" dirty="0" err="1"/>
              <a:t>ly</a:t>
            </a:r>
            <a:r>
              <a:rPr lang="en-US" dirty="0"/>
              <a:t>́ </a:t>
            </a:r>
            <a:r>
              <a:rPr lang="en-US" dirty="0" err="1"/>
              <a:t>ảnh</a:t>
            </a:r>
            <a:r>
              <a:rPr lang="en-US" dirty="0"/>
              <a:t> </a:t>
            </a:r>
            <a:r>
              <a:rPr lang="en-US" dirty="0" err="1"/>
              <a:t>trước</a:t>
            </a:r>
            <a:r>
              <a:rPr lang="en-US" dirty="0"/>
              <a:t>, </a:t>
            </a:r>
            <a:r>
              <a:rPr lang="en-US" dirty="0" err="1"/>
              <a:t>tiến</a:t>
            </a:r>
            <a:r>
              <a:rPr lang="en-US" dirty="0"/>
              <a:t> </a:t>
            </a:r>
            <a:r>
              <a:rPr lang="en-US" dirty="0" err="1"/>
              <a:t>hành</a:t>
            </a:r>
            <a:r>
              <a:rPr lang="en-US" dirty="0"/>
              <a:t> </a:t>
            </a:r>
            <a:r>
              <a:rPr lang="en-US" dirty="0" err="1"/>
              <a:t>tìm</a:t>
            </a:r>
            <a:r>
              <a:rPr lang="en-US" dirty="0"/>
              <a:t> </a:t>
            </a:r>
            <a:r>
              <a:rPr lang="en-US" dirty="0" err="1"/>
              <a:t>đường</a:t>
            </a:r>
            <a:r>
              <a:rPr lang="en-US" dirty="0"/>
              <a:t> </a:t>
            </a:r>
            <a:r>
              <a:rPr lang="en-US" dirty="0" err="1"/>
              <a:t>thẳng</a:t>
            </a:r>
            <a:r>
              <a:rPr lang="en-US" dirty="0"/>
              <a:t> </a:t>
            </a:r>
            <a:r>
              <a:rPr lang="en-US" dirty="0" err="1"/>
              <a:t>xấp</a:t>
            </a:r>
            <a:r>
              <a:rPr lang="en-US" dirty="0"/>
              <a:t> xỉ </a:t>
            </a:r>
            <a:r>
              <a:rPr lang="en-US" dirty="0" err="1"/>
              <a:t>đi</a:t>
            </a:r>
            <a:r>
              <a:rPr lang="en-US" dirty="0"/>
              <a:t> </a:t>
            </a:r>
            <a:r>
              <a:rPr lang="en-US" dirty="0" err="1"/>
              <a:t>tất</a:t>
            </a:r>
            <a:r>
              <a:rPr lang="en-US" dirty="0"/>
              <a:t> cả </a:t>
            </a:r>
            <a:r>
              <a:rPr lang="en-US" dirty="0" err="1"/>
              <a:t>các</a:t>
            </a:r>
            <a:r>
              <a:rPr lang="en-US" dirty="0"/>
              <a:t> </a:t>
            </a:r>
            <a:r>
              <a:rPr lang="en-US" dirty="0" err="1"/>
              <a:t>điểm</a:t>
            </a:r>
            <a:r>
              <a:rPr lang="en-US" dirty="0"/>
              <a:t>.</a:t>
            </a:r>
          </a:p>
          <a:p>
            <a:pPr marL="0" marR="0" indent="171450" algn="just">
              <a:lnSpc>
                <a:spcPct val="115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Sau các </a:t>
            </a:r>
            <a:r>
              <a:rPr lang="en-US" sz="1800" dirty="0" err="1">
                <a:solidFill>
                  <a:srgbClr val="000000"/>
                </a:solidFill>
                <a:effectLst/>
                <a:latin typeface="Times New Roman" panose="02020603050405020304" pitchFamily="18" charset="0"/>
                <a:ea typeface="Calibri" panose="020F0502020204030204" pitchFamily="34" charset="0"/>
              </a:rPr>
              <a:t>bước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ảnh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hợp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tọa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mép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puly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dây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đai</a:t>
            </a:r>
            <a:r>
              <a:rPr lang="vi-VN" sz="1800" dirty="0">
                <a:solidFill>
                  <a:srgbClr val="000000"/>
                </a:solidFill>
                <a:effectLst/>
                <a:latin typeface="Times New Roman" panose="02020603050405020304" pitchFamily="18" charset="0"/>
                <a:ea typeface="Calibri" panose="020F0502020204030204" pitchFamily="34" charset="0"/>
              </a:rPr>
              <a:t>. Đường thẳng đi qua các giá trị trung bình chính là đường xấp xỉ qua tất cả các tọa độ các cạnh cần xác định.</a:t>
            </a:r>
            <a:r>
              <a:rPr lang="en-US" sz="1800" dirty="0">
                <a:solidFill>
                  <a:srgbClr val="000000"/>
                </a:solidFill>
                <a:effectLst/>
                <a:latin typeface="Times New Roman" panose="02020603050405020304" pitchFamily="18" charset="0"/>
                <a:ea typeface="Calibri" panose="020F0502020204030204" pitchFamily="34" charset="0"/>
              </a:rPr>
              <a:t> </a:t>
            </a:r>
          </a:p>
          <a:p>
            <a:pPr marL="0" marR="0">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 Minh </a:t>
            </a:r>
            <a:r>
              <a:rPr lang="en-US" sz="1800" dirty="0" err="1">
                <a:solidFill>
                  <a:srgbClr val="000000"/>
                </a:solidFill>
                <a:effectLst/>
                <a:latin typeface="Times New Roman" panose="02020603050405020304" pitchFamily="18" charset="0"/>
                <a:ea typeface="Calibri" panose="020F0502020204030204" pitchFamily="34" charset="0"/>
              </a:rPr>
              <a:t>họa</a:t>
            </a:r>
            <a:r>
              <a:rPr lang="en-US" sz="1800" dirty="0">
                <a:solidFill>
                  <a:srgbClr val="000000"/>
                </a:solidFill>
                <a:effectLst/>
                <a:latin typeface="Times New Roman" panose="02020603050405020304" pitchFamily="18" charset="0"/>
                <a:ea typeface="Calibri" panose="020F0502020204030204" pitchFamily="34" charset="0"/>
              </a:rPr>
              <a:t>??</a:t>
            </a:r>
          </a:p>
          <a:p>
            <a:r>
              <a:rPr lang="vi-VN" dirty="0"/>
              <a:t>Lọc 2 lần </a:t>
            </a:r>
            <a:endParaRPr lang="en-US" dirty="0"/>
          </a:p>
          <a:p>
            <a:r>
              <a:rPr lang="en-US" dirty="0"/>
              <a:t>Filter 1</a:t>
            </a:r>
          </a:p>
          <a:p>
            <a:r>
              <a:rPr lang="en-US" dirty="0"/>
              <a:t>Filter 2</a:t>
            </a:r>
          </a:p>
        </p:txBody>
      </p:sp>
      <p:sp>
        <p:nvSpPr>
          <p:cNvPr id="4" name="Slide Number Placeholder 3"/>
          <p:cNvSpPr>
            <a:spLocks noGrp="1"/>
          </p:cNvSpPr>
          <p:nvPr>
            <p:ph type="sldNum" sz="quarter" idx="5"/>
          </p:nvPr>
        </p:nvSpPr>
        <p:spPr/>
        <p:txBody>
          <a:bodyPr/>
          <a:lstStyle/>
          <a:p>
            <a:fld id="{DBD36CC4-82F8-4D19-A2A5-54050F9122AF}" type="slidenum">
              <a:rPr lang="en-US" smtClean="0"/>
              <a:t>15</a:t>
            </a:fld>
            <a:endParaRPr lang="en-US"/>
          </a:p>
        </p:txBody>
      </p:sp>
    </p:spTree>
    <p:extLst>
      <p:ext uri="{BB962C8B-B14F-4D97-AF65-F5344CB8AC3E}">
        <p14:creationId xmlns:p14="http://schemas.microsoft.com/office/powerpoint/2010/main" val="1991206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16</a:t>
            </a:fld>
            <a:endParaRPr lang="en-US"/>
          </a:p>
        </p:txBody>
      </p:sp>
    </p:spTree>
    <p:extLst>
      <p:ext uri="{BB962C8B-B14F-4D97-AF65-F5344CB8AC3E}">
        <p14:creationId xmlns:p14="http://schemas.microsoft.com/office/powerpoint/2010/main" val="993151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D36CC4-82F8-4D19-A2A5-54050F9122AF}" type="slidenum">
              <a:rPr lang="en-US" smtClean="0"/>
              <a:t>17</a:t>
            </a:fld>
            <a:endParaRPr lang="en-US"/>
          </a:p>
        </p:txBody>
      </p:sp>
    </p:spTree>
    <p:extLst>
      <p:ext uri="{BB962C8B-B14F-4D97-AF65-F5344CB8AC3E}">
        <p14:creationId xmlns:p14="http://schemas.microsoft.com/office/powerpoint/2010/main" val="2245596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Video</a:t>
            </a:r>
            <a:r>
              <a:rPr lang="vi-VN" dirty="0"/>
              <a:t> kết quả</a:t>
            </a:r>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18</a:t>
            </a:fld>
            <a:endParaRPr lang="en-US"/>
          </a:p>
        </p:txBody>
      </p:sp>
    </p:spTree>
    <p:extLst>
      <p:ext uri="{BB962C8B-B14F-4D97-AF65-F5344CB8AC3E}">
        <p14:creationId xmlns:p14="http://schemas.microsoft.com/office/powerpoint/2010/main" val="677991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FFFFFF"/>
                </a:solidFill>
                <a:effectLst/>
                <a:latin typeface="Söhne Mono"/>
              </a:rPr>
              <a:t>confidence_interval</a:t>
            </a:r>
            <a:r>
              <a:rPr lang="en-US" b="0" i="0" dirty="0">
                <a:solidFill>
                  <a:srgbClr val="FFFFFF"/>
                </a:solidFill>
                <a:effectLst/>
                <a:latin typeface="Söhne Mono"/>
              </a:rPr>
              <a:t> = (mean - </a:t>
            </a:r>
            <a:r>
              <a:rPr lang="en-US" b="0" i="0" dirty="0">
                <a:solidFill>
                  <a:srgbClr val="DF3079"/>
                </a:solidFill>
                <a:effectLst/>
                <a:latin typeface="Söhne Mono"/>
              </a:rPr>
              <a:t>1.96</a:t>
            </a:r>
            <a:r>
              <a:rPr lang="en-US" b="0" i="0" dirty="0">
                <a:solidFill>
                  <a:srgbClr val="FFFFFF"/>
                </a:solidFill>
                <a:effectLst/>
                <a:latin typeface="Söhne Mono"/>
              </a:rPr>
              <a:t> * std, mean + </a:t>
            </a:r>
            <a:r>
              <a:rPr lang="en-US" b="0" i="0" dirty="0">
                <a:solidFill>
                  <a:srgbClr val="DF3079"/>
                </a:solidFill>
                <a:effectLst/>
                <a:latin typeface="Söhne Mono"/>
              </a:rPr>
              <a:t>1.96</a:t>
            </a:r>
            <a:r>
              <a:rPr lang="en-US" b="0" i="0" dirty="0">
                <a:solidFill>
                  <a:srgbClr val="FFFFFF"/>
                </a:solidFill>
                <a:effectLst/>
                <a:latin typeface="Söhne Mono"/>
              </a:rPr>
              <a:t> * std)</a:t>
            </a:r>
            <a:endParaRPr lang="vi-VN" b="0" i="0" dirty="0">
              <a:solidFill>
                <a:srgbClr val="FFFFFF"/>
              </a:solidFill>
              <a:effectLst/>
              <a:latin typeface="Söhne Mono"/>
            </a:endParaRPr>
          </a:p>
          <a:p>
            <a:r>
              <a:rPr lang="vi-VN" sz="1200" b="1" i="0" dirty="0" err="1">
                <a:solidFill>
                  <a:srgbClr val="000000"/>
                </a:solidFill>
                <a:effectLst/>
                <a:latin typeface="TimesNewRomanPS-BoldMT"/>
              </a:rPr>
              <a:t>Threshold</a:t>
            </a:r>
            <a:r>
              <a:rPr lang="vi-VN" sz="1200" b="1" i="0" dirty="0">
                <a:solidFill>
                  <a:srgbClr val="000000"/>
                </a:solidFill>
                <a:effectLst/>
                <a:latin typeface="TimesNewRomanPS-BoldMT"/>
              </a:rPr>
              <a:t> = 1 - </a:t>
            </a:r>
            <a:r>
              <a:rPr lang="en-US" b="0" i="0" dirty="0" err="1">
                <a:solidFill>
                  <a:srgbClr val="FFFFFF"/>
                </a:solidFill>
                <a:effectLst/>
                <a:latin typeface="Söhne Mono"/>
              </a:rPr>
              <a:t>confidence_interval</a:t>
            </a:r>
            <a:r>
              <a:rPr lang="en-US" b="0" i="0" dirty="0">
                <a:solidFill>
                  <a:srgbClr val="FFFFFF"/>
                </a:solidFill>
                <a:effectLst/>
                <a:latin typeface="Söhne Mono"/>
              </a:rPr>
              <a:t> </a:t>
            </a:r>
            <a:endParaRPr lang="vi-VN" b="0" i="0" dirty="0">
              <a:solidFill>
                <a:srgbClr val="FFFFFF"/>
              </a:solidFill>
              <a:effectLst/>
              <a:latin typeface="Söhne Mono"/>
            </a:endParaRPr>
          </a:p>
          <a:p>
            <a:r>
              <a:rPr lang="vi-VN" sz="1800" b="1" i="0" dirty="0">
                <a:solidFill>
                  <a:srgbClr val="000000"/>
                </a:solidFill>
                <a:effectLst/>
                <a:latin typeface="TimesNewRomanPS-BoldMT"/>
              </a:rPr>
              <a:t>Giới hạn dưới: </a:t>
            </a:r>
            <a:r>
              <a:rPr lang="vi-VN" sz="1800" b="1" i="0" dirty="0" err="1">
                <a:solidFill>
                  <a:srgbClr val="000000"/>
                </a:solidFill>
                <a:effectLst/>
                <a:latin typeface="TimesNewRomanPS-BoldMT"/>
              </a:rPr>
              <a:t>lower_bound</a:t>
            </a:r>
            <a:r>
              <a:rPr lang="vi-VN" sz="1800" b="1" i="0" dirty="0">
                <a:solidFill>
                  <a:srgbClr val="000000"/>
                </a:solidFill>
                <a:effectLst/>
                <a:latin typeface="TimesNewRomanPS-BoldMT"/>
              </a:rPr>
              <a:t> = </a:t>
            </a:r>
            <a:r>
              <a:rPr lang="vi-VN" sz="1800" b="1" i="0" dirty="0" err="1">
                <a:solidFill>
                  <a:srgbClr val="000000"/>
                </a:solidFill>
                <a:effectLst/>
                <a:latin typeface="TimesNewRomanPS-BoldMT"/>
              </a:rPr>
              <a:t>mean</a:t>
            </a:r>
            <a:r>
              <a:rPr lang="vi-VN" sz="1800" b="1" i="0" dirty="0">
                <a:solidFill>
                  <a:srgbClr val="000000"/>
                </a:solidFill>
                <a:effectLst/>
                <a:latin typeface="TimesNewRomanPS-BoldMT"/>
              </a:rPr>
              <a:t> - </a:t>
            </a:r>
            <a:r>
              <a:rPr lang="vi-VN" sz="1800" b="1" i="0" dirty="0" err="1">
                <a:solidFill>
                  <a:srgbClr val="000000"/>
                </a:solidFill>
                <a:effectLst/>
                <a:latin typeface="TimesNewRomanPS-BoldMT"/>
              </a:rPr>
              <a:t>threshold</a:t>
            </a:r>
            <a:r>
              <a:rPr lang="vi-VN" sz="1800" b="1" i="0" dirty="0">
                <a:solidFill>
                  <a:srgbClr val="000000"/>
                </a:solidFill>
                <a:effectLst/>
                <a:latin typeface="TimesNewRomanPS-BoldMT"/>
              </a:rPr>
              <a:t> * </a:t>
            </a:r>
            <a:r>
              <a:rPr lang="vi-VN" sz="1800" b="1" i="0" dirty="0" err="1">
                <a:solidFill>
                  <a:srgbClr val="000000"/>
                </a:solidFill>
                <a:effectLst/>
                <a:latin typeface="TimesNewRomanPS-BoldMT"/>
              </a:rPr>
              <a:t>stdev</a:t>
            </a:r>
            <a:br>
              <a:rPr lang="vi-VN" sz="1800" b="1" i="0" dirty="0">
                <a:solidFill>
                  <a:srgbClr val="000000"/>
                </a:solidFill>
                <a:effectLst/>
                <a:latin typeface="TimesNewRomanPS-BoldMT"/>
              </a:rPr>
            </a:br>
            <a:r>
              <a:rPr lang="vi-VN" sz="1800" b="1" i="0" dirty="0">
                <a:solidFill>
                  <a:srgbClr val="000000"/>
                </a:solidFill>
                <a:effectLst/>
                <a:latin typeface="TimesNewRomanPS-BoldMT"/>
              </a:rPr>
              <a:t>Giới hạn trên: </a:t>
            </a:r>
            <a:r>
              <a:rPr lang="vi-VN" sz="1800" b="1" i="0" dirty="0" err="1">
                <a:solidFill>
                  <a:srgbClr val="000000"/>
                </a:solidFill>
                <a:effectLst/>
                <a:latin typeface="TimesNewRomanPS-BoldMT"/>
              </a:rPr>
              <a:t>upper_bound</a:t>
            </a:r>
            <a:r>
              <a:rPr lang="vi-VN" sz="1800" b="1" i="0" dirty="0">
                <a:solidFill>
                  <a:srgbClr val="000000"/>
                </a:solidFill>
                <a:effectLst/>
                <a:latin typeface="TimesNewRomanPS-BoldMT"/>
              </a:rPr>
              <a:t> = </a:t>
            </a:r>
            <a:r>
              <a:rPr lang="vi-VN" sz="1800" b="1" i="0" dirty="0" err="1">
                <a:solidFill>
                  <a:srgbClr val="000000"/>
                </a:solidFill>
                <a:effectLst/>
                <a:latin typeface="TimesNewRomanPS-BoldMT"/>
              </a:rPr>
              <a:t>mean</a:t>
            </a:r>
            <a:r>
              <a:rPr lang="vi-VN" sz="1800" b="1" i="0" dirty="0">
                <a:solidFill>
                  <a:srgbClr val="000000"/>
                </a:solidFill>
                <a:effectLst/>
                <a:latin typeface="TimesNewRomanPS-BoldMT"/>
              </a:rPr>
              <a:t> + </a:t>
            </a:r>
            <a:r>
              <a:rPr lang="vi-VN" sz="1800" b="1" i="0" dirty="0" err="1">
                <a:solidFill>
                  <a:srgbClr val="000000"/>
                </a:solidFill>
                <a:effectLst/>
                <a:latin typeface="TimesNewRomanPS-BoldMT"/>
              </a:rPr>
              <a:t>threshold</a:t>
            </a:r>
            <a:r>
              <a:rPr lang="vi-VN" sz="1800" b="1" i="0" dirty="0">
                <a:solidFill>
                  <a:srgbClr val="000000"/>
                </a:solidFill>
                <a:effectLst/>
                <a:latin typeface="TimesNewRomanPS-BoldMT"/>
              </a:rPr>
              <a:t> * </a:t>
            </a:r>
            <a:r>
              <a:rPr lang="vi-VN" sz="1800" b="1" i="0" dirty="0" err="1">
                <a:solidFill>
                  <a:srgbClr val="000000"/>
                </a:solidFill>
                <a:effectLst/>
                <a:latin typeface="TimesNewRomanPS-BoldMT"/>
              </a:rPr>
              <a:t>stdev</a:t>
            </a:r>
            <a:r>
              <a:rPr lang="vi-V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FFFFFF"/>
                </a:solidFill>
                <a:effectLst/>
                <a:latin typeface="Söhne Mono"/>
              </a:rPr>
              <a:t>Thống</a:t>
            </a:r>
            <a:r>
              <a:rPr lang="en-US" b="0" i="0" dirty="0">
                <a:solidFill>
                  <a:srgbClr val="FFFFFF"/>
                </a:solidFill>
                <a:effectLst/>
                <a:latin typeface="Söhne Mono"/>
              </a:rPr>
              <a:t> </a:t>
            </a:r>
            <a:r>
              <a:rPr lang="en-US" b="0" i="0" dirty="0" err="1">
                <a:solidFill>
                  <a:srgbClr val="FFFFFF"/>
                </a:solidFill>
                <a:effectLst/>
                <a:latin typeface="Söhne Mono"/>
              </a:rPr>
              <a:t>kê</a:t>
            </a:r>
            <a:r>
              <a:rPr lang="en-US" b="0" i="0" dirty="0">
                <a:solidFill>
                  <a:srgbClr val="FFFFFF"/>
                </a:solidFill>
                <a:effectLst/>
                <a:latin typeface="Söhne Mono"/>
              </a:rPr>
              <a:t> </a:t>
            </a:r>
            <a:r>
              <a:rPr lang="en-US" b="0" i="0" dirty="0" err="1">
                <a:solidFill>
                  <a:srgbClr val="FFFFFF"/>
                </a:solidFill>
                <a:effectLst/>
                <a:latin typeface="Söhne Mono"/>
              </a:rPr>
              <a:t>cho</a:t>
            </a:r>
            <a:r>
              <a:rPr lang="en-US" b="0" i="0" dirty="0">
                <a:solidFill>
                  <a:srgbClr val="FFFFFF"/>
                </a:solidFill>
                <a:effectLst/>
                <a:latin typeface="Söhne Mono"/>
              </a:rPr>
              <a:t> </a:t>
            </a:r>
            <a:r>
              <a:rPr lang="en-US" b="0" i="0" dirty="0" err="1">
                <a:solidFill>
                  <a:srgbClr val="FFFFFF"/>
                </a:solidFill>
                <a:effectLst/>
                <a:latin typeface="Söhne Mono"/>
              </a:rPr>
              <a:t>thấy</a:t>
            </a:r>
            <a:r>
              <a:rPr lang="en-US" b="0" i="0" dirty="0">
                <a:solidFill>
                  <a:srgbClr val="FFFFFF"/>
                </a:solidFill>
                <a:effectLst/>
                <a:latin typeface="Söhne Mono"/>
              </a:rPr>
              <a:t> 96.5% </a:t>
            </a:r>
            <a:r>
              <a:rPr lang="en-US" b="0" i="0" dirty="0" err="1">
                <a:solidFill>
                  <a:srgbClr val="FFFFFF"/>
                </a:solidFill>
                <a:effectLst/>
                <a:latin typeface="Söhne Mono"/>
              </a:rPr>
              <a:t>gia</a:t>
            </a:r>
            <a:r>
              <a:rPr lang="en-US" b="0" i="0" dirty="0">
                <a:solidFill>
                  <a:srgbClr val="FFFFFF"/>
                </a:solidFill>
                <a:effectLst/>
                <a:latin typeface="Söhne Mono"/>
              </a:rPr>
              <a:t>́ trị </a:t>
            </a:r>
            <a:r>
              <a:rPr lang="en-US" b="0" i="0" dirty="0" err="1">
                <a:solidFill>
                  <a:srgbClr val="FFFFFF"/>
                </a:solidFill>
                <a:effectLst/>
                <a:latin typeface="Söhne Mono"/>
              </a:rPr>
              <a:t>nằm</a:t>
            </a:r>
            <a:r>
              <a:rPr lang="en-US" b="0" i="0" dirty="0">
                <a:solidFill>
                  <a:srgbClr val="FFFFFF"/>
                </a:solidFill>
                <a:effectLst/>
                <a:latin typeface="Söhne Mono"/>
              </a:rPr>
              <a:t> </a:t>
            </a:r>
            <a:r>
              <a:rPr lang="en-US" b="0" i="0" dirty="0" err="1">
                <a:solidFill>
                  <a:srgbClr val="FFFFFF"/>
                </a:solidFill>
                <a:effectLst/>
                <a:latin typeface="Söhne Mono"/>
              </a:rPr>
              <a:t>trong</a:t>
            </a:r>
            <a:r>
              <a:rPr lang="en-US" b="0" i="0" dirty="0">
                <a:solidFill>
                  <a:srgbClr val="FFFFFF"/>
                </a:solidFill>
                <a:effectLst/>
                <a:latin typeface="Söhne Mono"/>
              </a:rPr>
              <a:t> </a:t>
            </a:r>
            <a:r>
              <a:rPr lang="en-US" b="0" i="0" dirty="0" err="1">
                <a:solidFill>
                  <a:srgbClr val="FFFFFF"/>
                </a:solidFill>
                <a:effectLst/>
                <a:latin typeface="Söhne Mono"/>
              </a:rPr>
              <a:t>khoảng</a:t>
            </a:r>
            <a:r>
              <a:rPr lang="en-US" b="0" i="0" dirty="0">
                <a:solidFill>
                  <a:srgbClr val="FFFFFF"/>
                </a:solidFill>
                <a:effectLst/>
                <a:latin typeface="Söhne Mono"/>
              </a:rPr>
              <a:t> </a:t>
            </a:r>
            <a:r>
              <a:rPr lang="en-US" b="0" i="0" dirty="0" err="1">
                <a:solidFill>
                  <a:srgbClr val="FFFFFF"/>
                </a:solidFill>
                <a:effectLst/>
                <a:latin typeface="Söhne Mono"/>
              </a:rPr>
              <a:t>đô</a:t>
            </a:r>
            <a:r>
              <a:rPr lang="en-US" b="0" i="0" dirty="0">
                <a:solidFill>
                  <a:srgbClr val="FFFFFF"/>
                </a:solidFill>
                <a:effectLst/>
                <a:latin typeface="Söhne Mono"/>
              </a:rPr>
              <a:t>̣ tin </a:t>
            </a:r>
            <a:r>
              <a:rPr lang="en-US" b="0" i="0" dirty="0" err="1">
                <a:solidFill>
                  <a:srgbClr val="FFFFFF"/>
                </a:solidFill>
                <a:effectLst/>
                <a:latin typeface="Söhne Mono"/>
              </a:rPr>
              <a:t>cậy</a:t>
            </a:r>
            <a:r>
              <a:rPr lang="en-US" b="0" i="0" dirty="0">
                <a:solidFill>
                  <a:srgbClr val="FFFFFF"/>
                </a:solidFill>
                <a:effectLst/>
                <a:latin typeface="Söhne Mono"/>
              </a:rPr>
              <a:t> 95% </a:t>
            </a:r>
            <a:r>
              <a:rPr lang="en-US" b="0" i="0" dirty="0" err="1">
                <a:solidFill>
                  <a:srgbClr val="FFFFFF"/>
                </a:solidFill>
                <a:effectLst/>
                <a:latin typeface="Söhne Mono"/>
              </a:rPr>
              <a:t>của</a:t>
            </a:r>
            <a:r>
              <a:rPr lang="en-US" b="0" i="0" dirty="0">
                <a:solidFill>
                  <a:srgbClr val="FFFFFF"/>
                </a:solidFill>
                <a:effectLst/>
                <a:latin typeface="Söhne Mono"/>
              </a:rPr>
              <a:t> </a:t>
            </a:r>
            <a:r>
              <a:rPr lang="en-US" b="0" i="0" dirty="0" err="1">
                <a:solidFill>
                  <a:srgbClr val="FFFFFF"/>
                </a:solidFill>
                <a:effectLst/>
                <a:latin typeface="Söhne Mono"/>
              </a:rPr>
              <a:t>phân</a:t>
            </a:r>
            <a:r>
              <a:rPr lang="en-US" b="0" i="0" dirty="0">
                <a:solidFill>
                  <a:srgbClr val="FFFFFF"/>
                </a:solidFill>
                <a:effectLst/>
                <a:latin typeface="Söhne Mono"/>
              </a:rPr>
              <a:t> </a:t>
            </a:r>
            <a:r>
              <a:rPr lang="en-US" b="0" i="0" dirty="0" err="1">
                <a:solidFill>
                  <a:srgbClr val="FFFFFF"/>
                </a:solidFill>
                <a:effectLst/>
                <a:latin typeface="Söhne Mono"/>
              </a:rPr>
              <a:t>phối</a:t>
            </a:r>
            <a:r>
              <a:rPr lang="en-US" b="0" i="0" dirty="0">
                <a:solidFill>
                  <a:srgbClr val="FFFFFF"/>
                </a:solidFill>
                <a:effectLst/>
                <a:latin typeface="Söhne Mono"/>
              </a:rPr>
              <a:t> </a:t>
            </a:r>
            <a:r>
              <a:rPr lang="en-US" b="0" i="0" dirty="0" err="1">
                <a:solidFill>
                  <a:srgbClr val="FFFFFF"/>
                </a:solidFill>
                <a:effectLst/>
                <a:latin typeface="Söhne Mono"/>
              </a:rPr>
              <a:t>chuẩn</a:t>
            </a:r>
            <a:br>
              <a:rPr lang="vi-VN" dirty="0"/>
            </a:br>
            <a:r>
              <a:rPr lang="vi-VN" dirty="0"/>
              <a:t>kết quả đo nằm chủ yếu trong vùng độ tin cậy 95</a:t>
            </a:r>
            <a:endParaRPr lang="en-US" b="0" i="0" dirty="0">
              <a:solidFill>
                <a:srgbClr val="FFFFFF"/>
              </a:solidFill>
              <a:effectLst/>
              <a:latin typeface="Söhne Mono"/>
            </a:endParaRPr>
          </a:p>
          <a:p>
            <a:endParaRPr lang="en-US" b="0" i="0" dirty="0">
              <a:solidFill>
                <a:srgbClr val="FFFFFF"/>
              </a:solidFill>
              <a:effectLst/>
              <a:latin typeface="Söhne Mono"/>
            </a:endParaRPr>
          </a:p>
          <a:p>
            <a:r>
              <a:rPr lang="en-US" b="0" i="0" dirty="0" err="1">
                <a:solidFill>
                  <a:srgbClr val="FFFFFF"/>
                </a:solidFill>
                <a:effectLst/>
                <a:latin typeface="Söhne Mono"/>
              </a:rPr>
              <a:t>Kiểm</a:t>
            </a:r>
            <a:r>
              <a:rPr lang="en-US" b="0" i="0" dirty="0">
                <a:solidFill>
                  <a:srgbClr val="FFFFFF"/>
                </a:solidFill>
                <a:effectLst/>
                <a:latin typeface="Söhne Mono"/>
              </a:rPr>
              <a:t> </a:t>
            </a:r>
            <a:r>
              <a:rPr lang="en-US" b="0" i="0" dirty="0" err="1">
                <a:solidFill>
                  <a:srgbClr val="FFFFFF"/>
                </a:solidFill>
                <a:effectLst/>
                <a:latin typeface="Söhne Mono"/>
              </a:rPr>
              <a:t>tra</a:t>
            </a:r>
            <a:r>
              <a:rPr lang="en-US" b="0" i="0" dirty="0">
                <a:solidFill>
                  <a:srgbClr val="FFFFFF"/>
                </a:solidFill>
                <a:effectLst/>
                <a:latin typeface="Söhne Mono"/>
              </a:rPr>
              <a:t> </a:t>
            </a:r>
            <a:r>
              <a:rPr lang="en-US" b="0" i="0" dirty="0" err="1">
                <a:solidFill>
                  <a:srgbClr val="FFFFFF"/>
                </a:solidFill>
                <a:effectLst/>
                <a:latin typeface="Söhne Mono"/>
              </a:rPr>
              <a:t>đô</a:t>
            </a:r>
            <a:r>
              <a:rPr lang="en-US" b="0" i="0" dirty="0">
                <a:solidFill>
                  <a:srgbClr val="FFFFFF"/>
                </a:solidFill>
                <a:effectLst/>
                <a:latin typeface="Söhne Mono"/>
              </a:rPr>
              <a:t>̣ </a:t>
            </a:r>
            <a:r>
              <a:rPr lang="en-US" b="0" i="0" dirty="0" err="1">
                <a:solidFill>
                  <a:srgbClr val="FFFFFF"/>
                </a:solidFill>
                <a:effectLst/>
                <a:latin typeface="Söhne Mono"/>
              </a:rPr>
              <a:t>cậy</a:t>
            </a:r>
            <a:r>
              <a:rPr lang="en-US" b="0" i="0" dirty="0">
                <a:solidFill>
                  <a:srgbClr val="FFFFFF"/>
                </a:solidFill>
                <a:effectLst/>
                <a:latin typeface="Söhne Mono"/>
              </a:rPr>
              <a:t> </a:t>
            </a:r>
            <a:r>
              <a:rPr lang="en-US" b="0" i="0" dirty="0" err="1">
                <a:solidFill>
                  <a:srgbClr val="FFFFFF"/>
                </a:solidFill>
                <a:effectLst/>
                <a:latin typeface="Söhne Mono"/>
              </a:rPr>
              <a:t>dựa</a:t>
            </a:r>
            <a:r>
              <a:rPr lang="en-US" b="0" i="0" dirty="0">
                <a:solidFill>
                  <a:srgbClr val="FFFFFF"/>
                </a:solidFill>
                <a:effectLst/>
                <a:latin typeface="Söhne Mono"/>
              </a:rPr>
              <a:t> </a:t>
            </a:r>
            <a:r>
              <a:rPr lang="en-US" b="0" i="0" dirty="0" err="1">
                <a:solidFill>
                  <a:srgbClr val="FFFFFF"/>
                </a:solidFill>
                <a:effectLst/>
                <a:latin typeface="Söhne Mono"/>
              </a:rPr>
              <a:t>trên</a:t>
            </a:r>
            <a:r>
              <a:rPr lang="en-US" b="0" i="0" dirty="0">
                <a:solidFill>
                  <a:srgbClr val="FFFFFF"/>
                </a:solidFill>
                <a:effectLst/>
                <a:latin typeface="Söhne Mono"/>
              </a:rPr>
              <a:t> </a:t>
            </a:r>
            <a:r>
              <a:rPr lang="en-US" b="0" i="0" dirty="0" err="1">
                <a:solidFill>
                  <a:srgbClr val="FFFFFF"/>
                </a:solidFill>
                <a:effectLst/>
                <a:latin typeface="Söhne Mono"/>
              </a:rPr>
              <a:t>đo</a:t>
            </a:r>
            <a:r>
              <a:rPr lang="en-US" b="0" i="0" dirty="0">
                <a:solidFill>
                  <a:srgbClr val="FFFFFF"/>
                </a:solidFill>
                <a:effectLst/>
                <a:latin typeface="Söhne Mono"/>
              </a:rPr>
              <a:t> 1 </a:t>
            </a:r>
            <a:r>
              <a:rPr lang="en-US" b="0" i="0" dirty="0" err="1">
                <a:solidFill>
                  <a:srgbClr val="FFFFFF"/>
                </a:solidFill>
                <a:effectLst/>
                <a:latin typeface="Söhne Mono"/>
              </a:rPr>
              <a:t>kích</a:t>
            </a:r>
            <a:r>
              <a:rPr lang="en-US" b="0" i="0" dirty="0">
                <a:solidFill>
                  <a:srgbClr val="FFFFFF"/>
                </a:solidFill>
                <a:effectLst/>
                <a:latin typeface="Söhne Mono"/>
              </a:rPr>
              <a:t> </a:t>
            </a:r>
            <a:r>
              <a:rPr lang="en-US" b="0" i="0" dirty="0" err="1">
                <a:solidFill>
                  <a:srgbClr val="FFFFFF"/>
                </a:solidFill>
                <a:effectLst/>
                <a:latin typeface="Söhne Mono"/>
              </a:rPr>
              <a:t>thước</a:t>
            </a:r>
            <a:r>
              <a:rPr lang="en-US" b="0" i="0" dirty="0">
                <a:solidFill>
                  <a:srgbClr val="FFFFFF"/>
                </a:solidFill>
                <a:effectLst/>
                <a:latin typeface="Söhne Mono"/>
              </a:rPr>
              <a:t> </a:t>
            </a:r>
            <a:r>
              <a:rPr lang="en-US" b="0" i="0" dirty="0" err="1">
                <a:solidFill>
                  <a:srgbClr val="FFFFFF"/>
                </a:solidFill>
                <a:effectLst/>
                <a:latin typeface="Söhne Mono"/>
              </a:rPr>
              <a:t>bê</a:t>
            </a:r>
            <a:r>
              <a:rPr lang="en-US" b="0" i="0" dirty="0">
                <a:solidFill>
                  <a:srgbClr val="FFFFFF"/>
                </a:solidFill>
                <a:effectLst/>
                <a:latin typeface="Söhne Mono"/>
              </a:rPr>
              <a:t>̀ </a:t>
            </a:r>
            <a:r>
              <a:rPr lang="en-US" b="0" i="0" dirty="0" err="1">
                <a:solidFill>
                  <a:srgbClr val="FFFFFF"/>
                </a:solidFill>
                <a:effectLst/>
                <a:latin typeface="Söhne Mono"/>
              </a:rPr>
              <a:t>rộng</a:t>
            </a:r>
            <a:r>
              <a:rPr lang="en-US" b="0" i="0" dirty="0">
                <a:solidFill>
                  <a:srgbClr val="FFFFFF"/>
                </a:solidFill>
                <a:effectLst/>
                <a:latin typeface="Söhne Mono"/>
              </a:rPr>
              <a:t> </a:t>
            </a:r>
            <a:r>
              <a:rPr lang="en-US" b="0" i="0" dirty="0" err="1">
                <a:solidFill>
                  <a:srgbClr val="FFFFFF"/>
                </a:solidFill>
                <a:effectLst/>
                <a:latin typeface="Söhne Mono"/>
              </a:rPr>
              <a:t>không</a:t>
            </a:r>
            <a:r>
              <a:rPr lang="en-US" b="0" i="0" dirty="0">
                <a:solidFill>
                  <a:srgbClr val="FFFFFF"/>
                </a:solidFill>
                <a:effectLst/>
                <a:latin typeface="Söhne Mono"/>
              </a:rPr>
              <a:t> </a:t>
            </a:r>
            <a:r>
              <a:rPr lang="en-US" b="0" i="0" dirty="0" err="1">
                <a:solidFill>
                  <a:srgbClr val="FFFFFF"/>
                </a:solidFill>
                <a:effectLst/>
                <a:latin typeface="Söhne Mono"/>
              </a:rPr>
              <a:t>đổi</a:t>
            </a:r>
            <a:r>
              <a:rPr lang="en-US" b="0" i="0" dirty="0">
                <a:solidFill>
                  <a:srgbClr val="FFFFFF"/>
                </a:solidFill>
                <a:effectLst/>
                <a:latin typeface="Söhne Mono"/>
              </a:rPr>
              <a:t> </a:t>
            </a:r>
            <a:r>
              <a:rPr lang="en-US" b="0" i="0" dirty="0" err="1">
                <a:solidFill>
                  <a:srgbClr val="FFFFFF"/>
                </a:solidFill>
                <a:effectLst/>
                <a:latin typeface="Söhne Mono"/>
              </a:rPr>
              <a:t>của</a:t>
            </a:r>
            <a:r>
              <a:rPr lang="en-US" b="0" i="0" dirty="0">
                <a:solidFill>
                  <a:srgbClr val="FFFFFF"/>
                </a:solidFill>
                <a:effectLst/>
                <a:latin typeface="Söhne Mono"/>
              </a:rPr>
              <a:t> </a:t>
            </a:r>
            <a:r>
              <a:rPr lang="en-US" b="0" i="0" dirty="0" err="1">
                <a:solidFill>
                  <a:srgbClr val="FFFFFF"/>
                </a:solidFill>
                <a:effectLst/>
                <a:latin typeface="Söhne Mono"/>
              </a:rPr>
              <a:t>dây</a:t>
            </a:r>
            <a:r>
              <a:rPr lang="en-US" b="0" i="0" dirty="0">
                <a:solidFill>
                  <a:srgbClr val="FFFFFF"/>
                </a:solidFill>
                <a:effectLst/>
                <a:latin typeface="Söhne Mono"/>
              </a:rPr>
              <a:t> </a:t>
            </a:r>
            <a:r>
              <a:rPr lang="en-US" b="0" i="0" dirty="0" err="1">
                <a:solidFill>
                  <a:srgbClr val="FFFFFF"/>
                </a:solidFill>
                <a:effectLst/>
                <a:latin typeface="Söhne Mono"/>
              </a:rPr>
              <a:t>đai</a:t>
            </a:r>
            <a:r>
              <a:rPr lang="en-US" b="0" i="0" dirty="0">
                <a:solidFill>
                  <a:srgbClr val="FFFFFF"/>
                </a:solidFill>
                <a:effectLst/>
                <a:latin typeface="Söhne Mono"/>
              </a:rPr>
              <a:t>.</a:t>
            </a:r>
            <a:endParaRPr lang="vi-VN" b="0" i="0" dirty="0">
              <a:solidFill>
                <a:srgbClr val="FFFFFF"/>
              </a:solidFill>
              <a:effectLst/>
              <a:latin typeface="Söhne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Hình</a:t>
            </a:r>
            <a:r>
              <a:rPr lang="en-US" sz="1800" dirty="0">
                <a:solidFill>
                  <a:srgbClr val="000000"/>
                </a:solidFill>
                <a:effectLst/>
                <a:latin typeface="Times New Roman" panose="02020603050405020304" pitchFamily="18" charset="0"/>
                <a:ea typeface="Calibri" panose="020F0502020204030204" pitchFamily="34" charset="0"/>
              </a:rPr>
              <a:t> 11 &amp; </a:t>
            </a:r>
            <a:r>
              <a:rPr lang="vi-VN" sz="1800" dirty="0">
                <a:solidFill>
                  <a:srgbClr val="000000"/>
                </a:solidFill>
                <a:effectLst/>
                <a:latin typeface="Times New Roman" panose="02020603050405020304" pitchFamily="18" charset="0"/>
                <a:ea typeface="Calibri" panose="020F0502020204030204" pitchFamily="34" charset="0"/>
              </a:rPr>
              <a:t>12</a:t>
            </a:r>
            <a:r>
              <a:rPr lang="vi-VN" sz="1800" i="1"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thấy</a:t>
            </a:r>
            <a:r>
              <a:rPr lang="en-US" sz="1800" dirty="0">
                <a:solidFill>
                  <a:srgbClr val="000000"/>
                </a:solidFill>
                <a:effectLst/>
                <a:latin typeface="Times New Roman" panose="02020603050405020304" pitchFamily="18" charset="0"/>
                <a:ea typeface="Calibri" panose="020F0502020204030204" pitchFamily="34" charset="0"/>
              </a:rPr>
              <a:t> các </a:t>
            </a:r>
            <a:r>
              <a:rPr lang="en-US" sz="1800" dirty="0" err="1">
                <a:solidFill>
                  <a:srgbClr val="000000"/>
                </a:solidFill>
                <a:effectLst/>
                <a:latin typeface="Times New Roman" panose="02020603050405020304" pitchFamily="18" charset="0"/>
                <a:ea typeface="Calibri" panose="020F0502020204030204" pitchFamily="34" charset="0"/>
              </a:rPr>
              <a:t>giá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trị</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bề</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rộng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đai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thực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tế</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vùng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tương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đường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vùng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chuẩn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a:t>
            </a:r>
            <a:r>
              <a:rPr lang="en-US" sz="1800" dirty="0">
                <a:solidFill>
                  <a:srgbClr val="000000"/>
                </a:solidFill>
                <a:effectLst/>
                <a:latin typeface="Times New Roman" panose="02020603050405020304" pitchFamily="18" charset="0"/>
                <a:ea typeface="Calibri" panose="020F0502020204030204" pitchFamily="34" charset="0"/>
              </a:rPr>
              <a:t> tin </a:t>
            </a:r>
            <a:r>
              <a:rPr lang="en-US" sz="1800" dirty="0" err="1">
                <a:solidFill>
                  <a:srgbClr val="000000"/>
                </a:solidFill>
                <a:effectLst/>
                <a:latin typeface="Times New Roman" panose="02020603050405020304" pitchFamily="18" charset="0"/>
                <a:ea typeface="Calibri" panose="020F0502020204030204" pitchFamily="34" charset="0"/>
              </a:rPr>
              <a:t>cậy</a:t>
            </a:r>
            <a:r>
              <a:rPr lang="en-US" sz="1800" dirty="0">
                <a:solidFill>
                  <a:srgbClr val="000000"/>
                </a:solidFill>
                <a:effectLst/>
                <a:latin typeface="Times New Roman" panose="02020603050405020304" pitchFamily="18" charset="0"/>
                <a:ea typeface="Calibri" panose="020F0502020204030204" pitchFamily="34" charset="0"/>
              </a:rPr>
              <a:t> 95% </a:t>
            </a:r>
            <a:r>
              <a:rPr lang="en-US" sz="1800" dirty="0" err="1">
                <a:solidFill>
                  <a:srgbClr val="000000"/>
                </a:solidFill>
                <a:effectLst/>
                <a:latin typeface="Times New Roman" panose="02020603050405020304" pitchFamily="18" charset="0"/>
                <a:ea typeface="Calibri" panose="020F0502020204030204" pitchFamily="34" charset="0"/>
              </a:rPr>
              <a:t>xung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quanh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trị</a:t>
            </a:r>
            <a:r>
              <a:rPr lang="en-US" sz="1800" dirty="0">
                <a:solidFill>
                  <a:srgbClr val="000000"/>
                </a:solidFill>
                <a:effectLst/>
                <a:latin typeface="Times New Roman" panose="02020603050405020304" pitchFamily="18" charset="0"/>
                <a:ea typeface="Calibri" panose="020F0502020204030204" pitchFamily="34" charset="0"/>
              </a:rPr>
              <a:t> mean, điều </a:t>
            </a:r>
            <a:r>
              <a:rPr lang="en-US" sz="1800" dirty="0" err="1">
                <a:solidFill>
                  <a:srgbClr val="000000"/>
                </a:solidFill>
                <a:effectLst/>
                <a:latin typeface="Times New Roman" panose="02020603050405020304" pitchFamily="18" charset="0"/>
                <a:ea typeface="Calibri" panose="020F0502020204030204" pitchFamily="34" charset="0"/>
              </a:rPr>
              <a:t>này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rằng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hoặc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đang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nghiên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cứu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sự</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tuân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theo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chuẩn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hoặc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gần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sự</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xấp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xỉ</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chuẩn</a:t>
            </a:r>
            <a:r>
              <a:rPr lang="en-US" sz="1800" dirty="0">
                <a:solidFill>
                  <a:srgbClr val="000000"/>
                </a:solidFill>
                <a:effectLst/>
                <a:latin typeface="Times New Roman" panose="02020603050405020304" pitchFamily="18" charset="0"/>
                <a:ea typeface="Calibri" panose="020F0502020204030204" pitchFamily="34" charset="0"/>
              </a:rPr>
              <a:t>. Điều </a:t>
            </a:r>
            <a:r>
              <a:rPr lang="en-US" sz="1800" dirty="0" err="1">
                <a:solidFill>
                  <a:srgbClr val="000000"/>
                </a:solidFill>
                <a:effectLst/>
                <a:latin typeface="Times New Roman" panose="02020603050405020304" pitchFamily="18" charset="0"/>
                <a:ea typeface="Calibri" panose="020F0502020204030204" pitchFamily="34" charset="0"/>
              </a:rPr>
              <a:t>này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ý </a:t>
            </a:r>
            <a:r>
              <a:rPr lang="en-US" sz="1800" dirty="0" err="1">
                <a:solidFill>
                  <a:srgbClr val="000000"/>
                </a:solidFill>
                <a:effectLst/>
                <a:latin typeface="Times New Roman" panose="02020603050405020304" pitchFamily="18" charset="0"/>
                <a:ea typeface="Calibri" panose="020F0502020204030204" pitchFamily="34" charset="0"/>
              </a:rPr>
              <a:t>nghĩa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trọng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các </a:t>
            </a:r>
            <a:r>
              <a:rPr lang="en-US" sz="1800" dirty="0" err="1">
                <a:solidFill>
                  <a:srgbClr val="000000"/>
                </a:solidFill>
                <a:effectLst/>
                <a:latin typeface="Times New Roman" panose="02020603050405020304" pitchFamily="18" charset="0"/>
                <a:ea typeface="Calibri" panose="020F0502020204030204" pitchFamily="34" charset="0"/>
              </a:rPr>
              <a:t>phép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kê</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hóa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vì</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chuẩn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một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những </a:t>
            </a:r>
            <a:r>
              <a:rPr lang="en-US" sz="1800" dirty="0" err="1">
                <a:solidFill>
                  <a:srgbClr val="000000"/>
                </a:solidFill>
                <a:effectLst/>
                <a:latin typeface="Times New Roman" panose="02020603050405020304" pitchFamily="18" charset="0"/>
                <a:ea typeface="Calibri" panose="020F0502020204030204" pitchFamily="34" charset="0"/>
              </a:rPr>
              <a:t>mô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kê</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phổ</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biến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nhiều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dụng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tích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Calibri" panose="020F0502020204030204" pitchFamily="34" charset="0"/>
              </a:rPr>
              <a:t>Chương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quả</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a:t>
            </a:r>
            <a:r>
              <a:rPr lang="en-US" sz="1800" dirty="0">
                <a:solidFill>
                  <a:srgbClr val="000000"/>
                </a:solidFill>
                <a:effectLst/>
                <a:latin typeface="Times New Roman" panose="02020603050405020304" pitchFamily="18" charset="0"/>
                <a:ea typeface="Calibri" panose="020F0502020204030204" pitchFamily="34" charset="0"/>
              </a:rPr>
              <a:t> tin </a:t>
            </a:r>
            <a:r>
              <a:rPr lang="en-US" sz="1800" dirty="0" err="1">
                <a:solidFill>
                  <a:srgbClr val="000000"/>
                </a:solidFill>
                <a:effectLst/>
                <a:latin typeface="Times New Roman" panose="02020603050405020304" pitchFamily="18" charset="0"/>
                <a:ea typeface="Calibri" panose="020F0502020204030204" pitchFamily="34" charset="0"/>
              </a:rPr>
              <a:t>cậy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cao</a:t>
            </a:r>
            <a:r>
              <a:rPr lang="vi-VN" sz="1800" dirty="0">
                <a:solidFill>
                  <a:srgbClr val="000000"/>
                </a:solidFill>
                <a:effectLst/>
                <a:latin typeface="Times New Roman" panose="02020603050405020304" pitchFamily="18" charset="0"/>
                <a:ea typeface="Calibri" panose="020F0502020204030204" pitchFamily="34" charset="0"/>
              </a:rPr>
              <a:t> 95%</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thực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tế</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chuẩn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gần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r>
              <a:rPr lang="en-US" sz="1800" dirty="0">
                <a:solidFill>
                  <a:srgbClr val="000000"/>
                </a:solidFill>
                <a:effectLst/>
                <a:latin typeface="Times New Roman" panose="02020603050405020304" pitchFamily="18" charset="0"/>
                <a:ea typeface="Calibri" panose="020F0502020204030204" pitchFamily="34" charset="0"/>
              </a:rPr>
              <a:t>, điều </a:t>
            </a:r>
            <a:r>
              <a:rPr lang="en-US" sz="1800" dirty="0" err="1">
                <a:solidFill>
                  <a:srgbClr val="000000"/>
                </a:solidFill>
                <a:effectLst/>
                <a:latin typeface="Times New Roman" panose="02020603050405020304" pitchFamily="18" charset="0"/>
                <a:ea typeface="Calibri" panose="020F0502020204030204" pitchFamily="34" charset="0"/>
              </a:rPr>
              <a:t>này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rằng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hoặc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đang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nghiên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cứu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sự</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tuân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theo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chuẩn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hoặc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gần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sự</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xấp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xỉ</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chuẩn</a:t>
            </a:r>
            <a:r>
              <a:rPr lang="en-US" sz="1800" dirty="0">
                <a:solidFill>
                  <a:srgbClr val="000000"/>
                </a:solidFill>
                <a:effectLst/>
                <a:latin typeface="Times New Roman" panose="02020603050405020304" pitchFamily="18" charset="0"/>
                <a:ea typeface="Calibri" panose="020F0502020204030204" pitchFamily="34" charset="0"/>
              </a:rPr>
              <a:t>.</a:t>
            </a:r>
          </a:p>
          <a:p>
            <a:endParaRPr lang="en-US" b="0" i="0" dirty="0">
              <a:solidFill>
                <a:srgbClr val="FFFFFF"/>
              </a:solidFill>
              <a:effectLst/>
              <a:latin typeface="Söhne Mono"/>
            </a:endParaRPr>
          </a:p>
          <a:p>
            <a:r>
              <a:rPr lang="en-US" b="0" i="0" dirty="0" err="1">
                <a:solidFill>
                  <a:srgbClr val="FFFFFF"/>
                </a:solidFill>
                <a:effectLst/>
                <a:latin typeface="Söhne Mono"/>
              </a:rPr>
              <a:t>Thống</a:t>
            </a:r>
            <a:r>
              <a:rPr lang="en-US" b="0" i="0" dirty="0">
                <a:solidFill>
                  <a:srgbClr val="FFFFFF"/>
                </a:solidFill>
                <a:effectLst/>
                <a:latin typeface="Söhne Mono"/>
              </a:rPr>
              <a:t> </a:t>
            </a:r>
            <a:r>
              <a:rPr lang="en-US" b="0" i="0" dirty="0" err="1">
                <a:solidFill>
                  <a:srgbClr val="FFFFFF"/>
                </a:solidFill>
                <a:effectLst/>
                <a:latin typeface="Söhne Mono"/>
              </a:rPr>
              <a:t>kê</a:t>
            </a:r>
            <a:r>
              <a:rPr lang="en-US" b="0" i="0" dirty="0">
                <a:solidFill>
                  <a:srgbClr val="FFFFFF"/>
                </a:solidFill>
                <a:effectLst/>
                <a:latin typeface="Söhne Mono"/>
              </a:rPr>
              <a:t> </a:t>
            </a:r>
            <a:r>
              <a:rPr lang="en-US" b="0" i="0" dirty="0" err="1">
                <a:solidFill>
                  <a:srgbClr val="FFFFFF"/>
                </a:solidFill>
                <a:effectLst/>
                <a:latin typeface="Söhne Mono"/>
              </a:rPr>
              <a:t>cho</a:t>
            </a:r>
            <a:r>
              <a:rPr lang="en-US" b="0" i="0" dirty="0">
                <a:solidFill>
                  <a:srgbClr val="FFFFFF"/>
                </a:solidFill>
                <a:effectLst/>
                <a:latin typeface="Söhne Mono"/>
              </a:rPr>
              <a:t> </a:t>
            </a:r>
            <a:r>
              <a:rPr lang="en-US" b="0" i="0" dirty="0" err="1">
                <a:solidFill>
                  <a:srgbClr val="FFFFFF"/>
                </a:solidFill>
                <a:effectLst/>
                <a:latin typeface="Söhne Mono"/>
              </a:rPr>
              <a:t>thấy</a:t>
            </a:r>
            <a:r>
              <a:rPr lang="en-US" b="0" i="0" dirty="0">
                <a:solidFill>
                  <a:srgbClr val="FFFFFF"/>
                </a:solidFill>
                <a:effectLst/>
                <a:latin typeface="Söhne Mono"/>
              </a:rPr>
              <a:t> 96.5% </a:t>
            </a:r>
            <a:r>
              <a:rPr lang="en-US" b="0" i="0" dirty="0" err="1">
                <a:solidFill>
                  <a:srgbClr val="FFFFFF"/>
                </a:solidFill>
                <a:effectLst/>
                <a:latin typeface="Söhne Mono"/>
              </a:rPr>
              <a:t>gia</a:t>
            </a:r>
            <a:r>
              <a:rPr lang="en-US" b="0" i="0" dirty="0">
                <a:solidFill>
                  <a:srgbClr val="FFFFFF"/>
                </a:solidFill>
                <a:effectLst/>
                <a:latin typeface="Söhne Mono"/>
              </a:rPr>
              <a:t>́ trị </a:t>
            </a:r>
            <a:r>
              <a:rPr lang="en-US" b="0" i="0" dirty="0" err="1">
                <a:solidFill>
                  <a:srgbClr val="FFFFFF"/>
                </a:solidFill>
                <a:effectLst/>
                <a:latin typeface="Söhne Mono"/>
              </a:rPr>
              <a:t>nằm</a:t>
            </a:r>
            <a:r>
              <a:rPr lang="en-US" b="0" i="0" dirty="0">
                <a:solidFill>
                  <a:srgbClr val="FFFFFF"/>
                </a:solidFill>
                <a:effectLst/>
                <a:latin typeface="Söhne Mono"/>
              </a:rPr>
              <a:t> </a:t>
            </a:r>
            <a:r>
              <a:rPr lang="en-US" b="0" i="0" dirty="0" err="1">
                <a:solidFill>
                  <a:srgbClr val="FFFFFF"/>
                </a:solidFill>
                <a:effectLst/>
                <a:latin typeface="Söhne Mono"/>
              </a:rPr>
              <a:t>trong</a:t>
            </a:r>
            <a:r>
              <a:rPr lang="en-US" b="0" i="0" dirty="0">
                <a:solidFill>
                  <a:srgbClr val="FFFFFF"/>
                </a:solidFill>
                <a:effectLst/>
                <a:latin typeface="Söhne Mono"/>
              </a:rPr>
              <a:t> </a:t>
            </a:r>
            <a:r>
              <a:rPr lang="en-US" b="0" i="0" dirty="0" err="1">
                <a:solidFill>
                  <a:srgbClr val="FFFFFF"/>
                </a:solidFill>
                <a:effectLst/>
                <a:latin typeface="Söhne Mono"/>
              </a:rPr>
              <a:t>khoảng</a:t>
            </a:r>
            <a:r>
              <a:rPr lang="en-US" b="0" i="0" dirty="0">
                <a:solidFill>
                  <a:srgbClr val="FFFFFF"/>
                </a:solidFill>
                <a:effectLst/>
                <a:latin typeface="Söhne Mono"/>
              </a:rPr>
              <a:t> </a:t>
            </a:r>
            <a:r>
              <a:rPr lang="en-US" b="0" i="0" dirty="0" err="1">
                <a:solidFill>
                  <a:srgbClr val="FFFFFF"/>
                </a:solidFill>
                <a:effectLst/>
                <a:latin typeface="Söhne Mono"/>
              </a:rPr>
              <a:t>đô</a:t>
            </a:r>
            <a:r>
              <a:rPr lang="en-US" b="0" i="0" dirty="0">
                <a:solidFill>
                  <a:srgbClr val="FFFFFF"/>
                </a:solidFill>
                <a:effectLst/>
                <a:latin typeface="Söhne Mono"/>
              </a:rPr>
              <a:t>̣ tin </a:t>
            </a:r>
            <a:r>
              <a:rPr lang="en-US" b="0" i="0" dirty="0" err="1">
                <a:solidFill>
                  <a:srgbClr val="FFFFFF"/>
                </a:solidFill>
                <a:effectLst/>
                <a:latin typeface="Söhne Mono"/>
              </a:rPr>
              <a:t>cậy</a:t>
            </a:r>
            <a:r>
              <a:rPr lang="en-US" b="0" i="0" dirty="0">
                <a:solidFill>
                  <a:srgbClr val="FFFFFF"/>
                </a:solidFill>
                <a:effectLst/>
                <a:latin typeface="Söhne Mono"/>
              </a:rPr>
              <a:t> 95% </a:t>
            </a:r>
            <a:r>
              <a:rPr lang="en-US" b="0" i="0" dirty="0" err="1">
                <a:solidFill>
                  <a:srgbClr val="FFFFFF"/>
                </a:solidFill>
                <a:effectLst/>
                <a:latin typeface="Söhne Mono"/>
              </a:rPr>
              <a:t>của</a:t>
            </a:r>
            <a:r>
              <a:rPr lang="en-US" b="0" i="0" dirty="0">
                <a:solidFill>
                  <a:srgbClr val="FFFFFF"/>
                </a:solidFill>
                <a:effectLst/>
                <a:latin typeface="Söhne Mono"/>
              </a:rPr>
              <a:t> </a:t>
            </a:r>
            <a:r>
              <a:rPr lang="en-US" b="0" i="0" dirty="0" err="1">
                <a:solidFill>
                  <a:srgbClr val="FFFFFF"/>
                </a:solidFill>
                <a:effectLst/>
                <a:latin typeface="Söhne Mono"/>
              </a:rPr>
              <a:t>phân</a:t>
            </a:r>
            <a:r>
              <a:rPr lang="en-US" b="0" i="0" dirty="0">
                <a:solidFill>
                  <a:srgbClr val="FFFFFF"/>
                </a:solidFill>
                <a:effectLst/>
                <a:latin typeface="Söhne Mono"/>
              </a:rPr>
              <a:t> </a:t>
            </a:r>
            <a:r>
              <a:rPr lang="en-US" b="0" i="0" dirty="0" err="1">
                <a:solidFill>
                  <a:srgbClr val="FFFFFF"/>
                </a:solidFill>
                <a:effectLst/>
                <a:latin typeface="Söhne Mono"/>
              </a:rPr>
              <a:t>phối</a:t>
            </a:r>
            <a:r>
              <a:rPr lang="en-US" b="0" i="0" dirty="0">
                <a:solidFill>
                  <a:srgbClr val="FFFFFF"/>
                </a:solidFill>
                <a:effectLst/>
                <a:latin typeface="Söhne Mono"/>
              </a:rPr>
              <a:t> </a:t>
            </a:r>
            <a:r>
              <a:rPr lang="en-US" b="0" i="0" dirty="0" err="1">
                <a:solidFill>
                  <a:srgbClr val="FFFFFF"/>
                </a:solidFill>
                <a:effectLst/>
                <a:latin typeface="Söhne Mono"/>
              </a:rPr>
              <a:t>chuẩn</a:t>
            </a:r>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19</a:t>
            </a:fld>
            <a:endParaRPr lang="en-US"/>
          </a:p>
        </p:txBody>
      </p:sp>
    </p:spTree>
    <p:extLst>
      <p:ext uri="{BB962C8B-B14F-4D97-AF65-F5344CB8AC3E}">
        <p14:creationId xmlns:p14="http://schemas.microsoft.com/office/powerpoint/2010/main" val="426352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Thay</a:t>
            </a:r>
            <a:r>
              <a:rPr lang="en-US"/>
              <a:t> </a:t>
            </a:r>
            <a:r>
              <a:rPr lang="en-US" err="1"/>
              <a:t>hình</a:t>
            </a:r>
            <a:r>
              <a:rPr lang="en-US"/>
              <a:t> </a:t>
            </a:r>
            <a:r>
              <a:rPr lang="en-US" err="1"/>
              <a:t>hộp</a:t>
            </a:r>
            <a:r>
              <a:rPr lang="en-US"/>
              <a:t> </a:t>
            </a:r>
            <a:r>
              <a:rPr lang="en-US" err="1"/>
              <a:t>số</a:t>
            </a:r>
            <a:r>
              <a:rPr lang="en-US"/>
              <a:t> CVT </a:t>
            </a:r>
            <a:r>
              <a:rPr lang="en-US" err="1"/>
              <a:t>bằng</a:t>
            </a:r>
            <a:r>
              <a:rPr lang="en-US"/>
              <a:t> video </a:t>
            </a:r>
            <a:r>
              <a:rPr lang="en-US" err="1"/>
              <a:t>hộp</a:t>
            </a:r>
            <a:r>
              <a:rPr lang="en-US"/>
              <a:t> </a:t>
            </a:r>
            <a:r>
              <a:rPr lang="en-US" err="1"/>
              <a:t>số</a:t>
            </a:r>
            <a:r>
              <a:rPr lang="en-US"/>
              <a:t> </a:t>
            </a:r>
            <a:r>
              <a:rPr lang="en-US" err="1"/>
              <a:t>đang</a:t>
            </a:r>
            <a:r>
              <a:rPr lang="en-US"/>
              <a:t> </a:t>
            </a:r>
            <a:r>
              <a:rPr lang="en-US" err="1"/>
              <a:t>chạy</a:t>
            </a:r>
            <a:r>
              <a:rPr lang="en-US"/>
              <a:t> </a:t>
            </a:r>
          </a:p>
          <a:p>
            <a:endParaRPr lang="en-US"/>
          </a:p>
          <a:p>
            <a:r>
              <a:rPr lang="en-US"/>
              <a:t>Video test CVT, pulley in and out =&gt; </a:t>
            </a:r>
            <a:r>
              <a:rPr lang="en-US" err="1"/>
              <a:t>Dinh</a:t>
            </a:r>
            <a:r>
              <a:rPr lang="en-US"/>
              <a:t> </a:t>
            </a:r>
            <a:r>
              <a:rPr lang="en-US" err="1"/>
              <a:t>nghia</a:t>
            </a:r>
            <a:r>
              <a:rPr lang="en-US"/>
              <a:t> </a:t>
            </a:r>
            <a:r>
              <a:rPr lang="en-US" err="1"/>
              <a:t>ti</a:t>
            </a:r>
            <a:r>
              <a:rPr lang="en-US"/>
              <a:t> so </a:t>
            </a:r>
            <a:r>
              <a:rPr lang="en-US" err="1"/>
              <a:t>truyen</a:t>
            </a:r>
            <a:r>
              <a:rPr lang="en-US"/>
              <a:t> </a:t>
            </a:r>
            <a:r>
              <a:rPr lang="en-US" err="1"/>
              <a:t>hinh</a:t>
            </a:r>
            <a:r>
              <a:rPr lang="en-US"/>
              <a:t> hoc =&gt; </a:t>
            </a:r>
            <a:r>
              <a:rPr lang="en-US" err="1"/>
              <a:t>Giai</a:t>
            </a:r>
            <a:r>
              <a:rPr lang="en-US"/>
              <a:t> </a:t>
            </a:r>
            <a:r>
              <a:rPr lang="en-US" err="1"/>
              <a:t>phap</a:t>
            </a:r>
            <a:r>
              <a:rPr lang="en-US"/>
              <a:t> x/d </a:t>
            </a:r>
            <a:r>
              <a:rPr lang="en-US" err="1"/>
              <a:t>ti</a:t>
            </a:r>
            <a:r>
              <a:rPr lang="en-US"/>
              <a:t> so </a:t>
            </a:r>
            <a:r>
              <a:rPr lang="en-US" err="1"/>
              <a:t>truyen</a:t>
            </a:r>
            <a:r>
              <a:rPr lang="en-US"/>
              <a:t> </a:t>
            </a:r>
            <a:r>
              <a:rPr lang="en-US" err="1"/>
              <a:t>hinh</a:t>
            </a:r>
            <a:r>
              <a:rPr lang="en-US"/>
              <a:t> hoc =&gt; Dung xu </a:t>
            </a:r>
            <a:r>
              <a:rPr lang="en-US" err="1"/>
              <a:t>ly</a:t>
            </a:r>
            <a:r>
              <a:rPr lang="en-US"/>
              <a:t> </a:t>
            </a:r>
            <a:r>
              <a:rPr lang="en-US" err="1"/>
              <a:t>anh</a:t>
            </a:r>
            <a:r>
              <a:rPr lang="en-US"/>
              <a:t> de x/d thong so can </a:t>
            </a:r>
            <a:r>
              <a:rPr lang="en-US" err="1"/>
              <a:t>thiet</a:t>
            </a:r>
            <a:r>
              <a:rPr lang="en-US"/>
              <a:t> =&gt; </a:t>
            </a:r>
            <a:endParaRPr lang="vi-VN"/>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E84D40-CE91-4B08-AE5E-849305B5DB75}"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64434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20</a:t>
            </a:fld>
            <a:endParaRPr lang="en-US"/>
          </a:p>
        </p:txBody>
      </p:sp>
    </p:spTree>
    <p:extLst>
      <p:ext uri="{BB962C8B-B14F-4D97-AF65-F5344CB8AC3E}">
        <p14:creationId xmlns:p14="http://schemas.microsoft.com/office/powerpoint/2010/main" val="2680978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13855-738F-4C43-837B-394082BD6F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002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Times New Roman" panose="02020603050405020304" pitchFamily="18" charset="0"/>
              </a:rPr>
              <a:t>Bài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báo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phương</a:t>
            </a:r>
            <a:r>
              <a:rPr lang="vi-VN" sz="1800" dirty="0">
                <a:solidFill>
                  <a:srgbClr val="000000"/>
                </a:solidFill>
                <a:effectLst/>
                <a:latin typeface="Times New Roman" panose="02020603050405020304" pitchFamily="18" charset="0"/>
                <a:ea typeface="Times New Roman" panose="02020603050405020304" pitchFamily="18" charset="0"/>
              </a:rPr>
              <a:t> pháp xử lý ảnh vào </a:t>
            </a:r>
            <a:r>
              <a:rPr lang="en-US" sz="1800" dirty="0" err="1">
                <a:solidFill>
                  <a:srgbClr val="000000"/>
                </a:solidFill>
                <a:effectLst/>
                <a:latin typeface="Times New Roman" panose="02020603050405020304" pitchFamily="18" charset="0"/>
                <a:ea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tỉ</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truyền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hộp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rPr>
              <a:t> CVT </a:t>
            </a:r>
            <a:r>
              <a:rPr lang="en-US" sz="1800" dirty="0" err="1">
                <a:solidFill>
                  <a:srgbClr val="000000"/>
                </a:solidFill>
                <a:effectLst/>
                <a:latin typeface="Times New Roman" panose="02020603050405020304" pitchFamily="18" charset="0"/>
                <a:ea typeface="Times New Roman" panose="02020603050405020304" pitchFamily="18" charset="0"/>
              </a:rPr>
              <a:t>nhằm</a:t>
            </a:r>
            <a:r>
              <a:rPr lang="vi-VN" sz="1800" dirty="0">
                <a:solidFill>
                  <a:srgbClr val="000000"/>
                </a:solidFill>
                <a:effectLst/>
                <a:latin typeface="Times New Roman" panose="02020603050405020304" pitchFamily="18" charset="0"/>
                <a:ea typeface="Times New Roman" panose="02020603050405020304" pitchFamily="18" charset="0"/>
              </a:rPr>
              <a:t> </a:t>
            </a:r>
            <a:r>
              <a:rPr lang="en-US" sz="1800" b="0" i="0" dirty="0" err="1">
                <a:solidFill>
                  <a:srgbClr val="000000"/>
                </a:solidFill>
                <a:effectLst/>
                <a:latin typeface="TimesNewRomanPSMT"/>
              </a:rPr>
              <a:t>mục</a:t>
            </a:r>
            <a:r>
              <a:rPr lang="en-US" sz="1800" b="0" i="0" dirty="0">
                <a:solidFill>
                  <a:srgbClr val="000000"/>
                </a:solidFill>
                <a:effectLst/>
                <a:latin typeface="TimesNewRomanPSMT"/>
              </a:rPr>
              <a:t> </a:t>
            </a:r>
            <a:r>
              <a:rPr lang="en-US" sz="1800" b="0" i="0" dirty="0" err="1">
                <a:solidFill>
                  <a:srgbClr val="000000"/>
                </a:solidFill>
                <a:effectLst/>
                <a:latin typeface="TimesNewRomanPSMT"/>
              </a:rPr>
              <a:t>tiêu</a:t>
            </a:r>
            <a:r>
              <a:rPr lang="en-US" sz="1800" b="0" i="0" dirty="0">
                <a:solidFill>
                  <a:srgbClr val="000000"/>
                </a:solidFill>
                <a:effectLst/>
                <a:latin typeface="TimesNewRomanPSMT"/>
              </a:rPr>
              <a:t> </a:t>
            </a:r>
            <a:r>
              <a:rPr lang="en-US" sz="1800" b="0" i="0" dirty="0" err="1">
                <a:solidFill>
                  <a:srgbClr val="000000"/>
                </a:solidFill>
                <a:effectLst/>
                <a:latin typeface="TimesNewRomanPSMT"/>
              </a:rPr>
              <a:t>kiểm</a:t>
            </a:r>
            <a:br>
              <a:rPr lang="en-US" sz="1800" b="0" i="0" dirty="0">
                <a:solidFill>
                  <a:srgbClr val="000000"/>
                </a:solidFill>
                <a:effectLst/>
                <a:latin typeface="TimesNewRomanPSMT"/>
              </a:rPr>
            </a:br>
            <a:r>
              <a:rPr lang="en-US" sz="1800" b="0" i="0" dirty="0" err="1">
                <a:solidFill>
                  <a:srgbClr val="000000"/>
                </a:solidFill>
                <a:effectLst/>
                <a:latin typeface="TimesNewRomanPSMT"/>
              </a:rPr>
              <a:t>tra</a:t>
            </a:r>
            <a:r>
              <a:rPr lang="en-US" sz="1800" b="0" i="0" dirty="0">
                <a:solidFill>
                  <a:srgbClr val="000000"/>
                </a:solidFill>
                <a:effectLst/>
                <a:latin typeface="TimesNewRomanPSMT"/>
              </a:rPr>
              <a:t> </a:t>
            </a:r>
            <a:r>
              <a:rPr lang="en-US" sz="1800" b="0" i="0" dirty="0" err="1">
                <a:solidFill>
                  <a:srgbClr val="000000"/>
                </a:solidFill>
                <a:effectLst/>
                <a:latin typeface="TimesNewRomanPSMT"/>
              </a:rPr>
              <a:t>tỉ</a:t>
            </a:r>
            <a:r>
              <a:rPr lang="en-US" sz="1800" b="0" i="0" dirty="0">
                <a:solidFill>
                  <a:srgbClr val="000000"/>
                </a:solidFill>
                <a:effectLst/>
                <a:latin typeface="TimesNewRomanPSMT"/>
              </a:rPr>
              <a:t> </a:t>
            </a:r>
            <a:r>
              <a:rPr lang="en-US" sz="1800" b="0" i="0" dirty="0" err="1">
                <a:solidFill>
                  <a:srgbClr val="000000"/>
                </a:solidFill>
                <a:effectLst/>
                <a:latin typeface="TimesNewRomanPSMT"/>
              </a:rPr>
              <a:t>số</a:t>
            </a:r>
            <a:r>
              <a:rPr lang="en-US" sz="1800" b="0" i="0" dirty="0">
                <a:solidFill>
                  <a:srgbClr val="000000"/>
                </a:solidFill>
                <a:effectLst/>
                <a:latin typeface="TimesNewRomanPSMT"/>
              </a:rPr>
              <a:t> </a:t>
            </a:r>
            <a:r>
              <a:rPr lang="en-US" sz="1800" b="0" i="0" dirty="0" err="1">
                <a:solidFill>
                  <a:srgbClr val="000000"/>
                </a:solidFill>
                <a:effectLst/>
                <a:latin typeface="TimesNewRomanPSMT"/>
              </a:rPr>
              <a:t>truyền</a:t>
            </a:r>
            <a:r>
              <a:rPr lang="en-US" sz="1800" b="0" i="0" dirty="0">
                <a:solidFill>
                  <a:srgbClr val="000000"/>
                </a:solidFill>
                <a:effectLst/>
                <a:latin typeface="TimesNewRomanPSMT"/>
              </a:rPr>
              <a:t> </a:t>
            </a:r>
            <a:r>
              <a:rPr lang="en-US" sz="1800" b="0" i="0" dirty="0" err="1">
                <a:solidFill>
                  <a:srgbClr val="000000"/>
                </a:solidFill>
                <a:effectLst/>
                <a:latin typeface="TimesNewRomanPSMT"/>
              </a:rPr>
              <a:t>hình</a:t>
            </a:r>
            <a:r>
              <a:rPr lang="en-US" sz="1800" b="0" i="0" dirty="0">
                <a:solidFill>
                  <a:srgbClr val="000000"/>
                </a:solidFill>
                <a:effectLst/>
                <a:latin typeface="TimesNewRomanPSMT"/>
              </a:rPr>
              <a:t> </a:t>
            </a:r>
            <a:r>
              <a:rPr lang="en-US" sz="1800" b="0" i="0" dirty="0" err="1">
                <a:solidFill>
                  <a:srgbClr val="000000"/>
                </a:solidFill>
                <a:effectLst/>
                <a:latin typeface="TimesNewRomanPSMT"/>
              </a:rPr>
              <a:t>học</a:t>
            </a:r>
            <a:r>
              <a:rPr lang="en-US" sz="1800" b="0" i="0" dirty="0">
                <a:solidFill>
                  <a:srgbClr val="000000"/>
                </a:solidFill>
                <a:effectLst/>
                <a:latin typeface="TimesNewRomanPSMT"/>
              </a:rPr>
              <a:t> </a:t>
            </a:r>
            <a:r>
              <a:rPr lang="en-US" sz="1800" b="0" i="0" dirty="0" err="1">
                <a:solidFill>
                  <a:srgbClr val="000000"/>
                </a:solidFill>
                <a:effectLst/>
                <a:latin typeface="TimesNewRomanPSMT"/>
              </a:rPr>
              <a:t>sản</a:t>
            </a:r>
            <a:r>
              <a:rPr lang="en-US" sz="1800" b="0" i="0" dirty="0">
                <a:solidFill>
                  <a:srgbClr val="000000"/>
                </a:solidFill>
                <a:effectLst/>
                <a:latin typeface="TimesNewRomanPSMT"/>
              </a:rPr>
              <a:t> </a:t>
            </a:r>
            <a:r>
              <a:rPr lang="en-US" sz="1800" b="0" i="0" dirty="0" err="1">
                <a:solidFill>
                  <a:srgbClr val="000000"/>
                </a:solidFill>
                <a:effectLst/>
                <a:latin typeface="TimesNewRomanPSMT"/>
              </a:rPr>
              <a:t>phẩm</a:t>
            </a:r>
            <a:r>
              <a:rPr lang="en-US" sz="1800" b="0" i="0" dirty="0">
                <a:solidFill>
                  <a:srgbClr val="000000"/>
                </a:solidFill>
                <a:effectLst/>
                <a:latin typeface="TimesNewRomanPSMT"/>
              </a:rPr>
              <a:t> </a:t>
            </a:r>
            <a:r>
              <a:rPr lang="en-US" sz="1800" b="0" i="0" dirty="0" err="1">
                <a:solidFill>
                  <a:srgbClr val="000000"/>
                </a:solidFill>
                <a:effectLst/>
                <a:latin typeface="TimesNewRomanPSMT"/>
              </a:rPr>
              <a:t>hộp</a:t>
            </a:r>
            <a:r>
              <a:rPr lang="en-US" sz="1800" b="0" i="0" dirty="0">
                <a:solidFill>
                  <a:srgbClr val="000000"/>
                </a:solidFill>
                <a:effectLst/>
                <a:latin typeface="TimesNewRomanPSMT"/>
              </a:rPr>
              <a:t> </a:t>
            </a:r>
            <a:r>
              <a:rPr lang="en-US" sz="1800" b="0" i="0" dirty="0" err="1">
                <a:solidFill>
                  <a:srgbClr val="000000"/>
                </a:solidFill>
                <a:effectLst/>
                <a:latin typeface="TimesNewRomanPSMT"/>
              </a:rPr>
              <a:t>số</a:t>
            </a:r>
            <a:r>
              <a:rPr lang="en-US" sz="1800" b="0" i="0" dirty="0">
                <a:solidFill>
                  <a:srgbClr val="000000"/>
                </a:solidFill>
                <a:effectLst/>
                <a:latin typeface="TimesNewRomanPSMT"/>
              </a:rPr>
              <a:t> CVT.</a:t>
            </a:r>
            <a:r>
              <a:rPr lang="en-US" sz="2800" dirty="0"/>
              <a:t> </a:t>
            </a:r>
            <a:r>
              <a:rPr lang="vi-VN" sz="2800" dirty="0"/>
              <a:t> </a:t>
            </a:r>
            <a:r>
              <a:rPr lang="en-US" sz="1800" dirty="0">
                <a:solidFill>
                  <a:srgbClr val="000000"/>
                </a:solidFill>
                <a:effectLst/>
                <a:latin typeface="Times New Roman" panose="02020603050405020304" pitchFamily="18" charset="0"/>
                <a:ea typeface="Times New Roman" panose="02020603050405020304" pitchFamily="18" charset="0"/>
              </a:rPr>
              <a:t>so </a:t>
            </a:r>
            <a:r>
              <a:rPr lang="en-US" sz="1800" dirty="0" err="1">
                <a:solidFill>
                  <a:srgbClr val="000000"/>
                </a:solidFill>
                <a:effectLst/>
                <a:latin typeface="Times New Roman" panose="02020603050405020304" pitchFamily="18" charset="0"/>
                <a:ea typeface="Times New Roman" panose="02020603050405020304" pitchFamily="18" charset="0"/>
              </a:rPr>
              <a:t>sánh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tỉ</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truyền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rPr>
              <a:t> qua </a:t>
            </a:r>
            <a:r>
              <a:rPr lang="en-US" sz="1800" dirty="0" err="1">
                <a:solidFill>
                  <a:srgbClr val="000000"/>
                </a:solidFill>
                <a:effectLst/>
                <a:latin typeface="Times New Roman" panose="02020603050405020304" pitchFamily="18" charset="0"/>
                <a:ea typeface="Times New Roman" panose="02020603050405020304" pitchFamily="18" charset="0"/>
              </a:rPr>
              <a:t>tốc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vi-VN" sz="1800" dirty="0">
                <a:solidFill>
                  <a:srgbClr val="000000"/>
                </a:solidFill>
                <a:effectLst/>
                <a:latin typeface="Times New Roman" panose="02020603050405020304" pitchFamily="18" charset="0"/>
                <a:ea typeface="Times New Roman" panose="02020603050405020304" pitchFamily="18" charset="0"/>
              </a:rPr>
              <a:t>. Đặc tính hệ thống bao gồm chức năng, hiệu suất và hiệu quả làm việc. Đề tài sẽ nghiên cứu trên bệ thử hộp số vô cấp CVT tại</a:t>
            </a:r>
            <a:r>
              <a:rPr lang="vi-VN" sz="1800" dirty="0">
                <a:solidFill>
                  <a:srgbClr val="000000"/>
                </a:solidFill>
                <a:effectLst/>
                <a:latin typeface="Times New Roman" panose="02020603050405020304" pitchFamily="18" charset="0"/>
                <a:ea typeface="Batang" panose="02030600000101010101" pitchFamily="18" charset="-127"/>
              </a:rPr>
              <a:t> </a:t>
            </a:r>
            <a:r>
              <a:rPr lang="en-US" sz="1800" dirty="0" err="1">
                <a:solidFill>
                  <a:srgbClr val="000000"/>
                </a:solidFill>
                <a:effectLst/>
                <a:latin typeface="Times New Roman" panose="02020603050405020304" pitchFamily="18" charset="0"/>
                <a:ea typeface="Batang" panose="02030600000101010101" pitchFamily="18" charset="-127"/>
              </a:rPr>
              <a:t>phòng</a:t>
            </a:r>
            <a:r>
              <a:rPr lang="en-US" sz="1800" dirty="0">
                <a:solidFill>
                  <a:srgbClr val="000000"/>
                </a:solidFill>
                <a:effectLst/>
                <a:latin typeface="Times New Roman" panose="02020603050405020304" pitchFamily="18" charset="0"/>
                <a:ea typeface="Batang" panose="02030600000101010101" pitchFamily="18" charset="-127"/>
              </a:rPr>
              <a:t> </a:t>
            </a:r>
            <a:r>
              <a:rPr lang="en-US" sz="1800" dirty="0" err="1">
                <a:solidFill>
                  <a:srgbClr val="000000"/>
                </a:solidFill>
                <a:effectLst/>
                <a:latin typeface="Times New Roman" panose="02020603050405020304" pitchFamily="18" charset="0"/>
                <a:ea typeface="Batang" panose="02030600000101010101" pitchFamily="18" charset="-127"/>
              </a:rPr>
              <a:t>thí</a:t>
            </a:r>
            <a:r>
              <a:rPr lang="en-US" sz="1800" dirty="0">
                <a:solidFill>
                  <a:srgbClr val="000000"/>
                </a:solidFill>
                <a:effectLst/>
                <a:latin typeface="Times New Roman" panose="02020603050405020304" pitchFamily="18" charset="0"/>
                <a:ea typeface="Batang" panose="02030600000101010101" pitchFamily="18" charset="-127"/>
              </a:rPr>
              <a:t> </a:t>
            </a:r>
            <a:r>
              <a:rPr lang="en-US" sz="1800" dirty="0" err="1">
                <a:solidFill>
                  <a:srgbClr val="000000"/>
                </a:solidFill>
                <a:effectLst/>
                <a:latin typeface="Times New Roman" panose="02020603050405020304" pitchFamily="18" charset="0"/>
                <a:ea typeface="Batang" panose="02030600000101010101" pitchFamily="18" charset="-127"/>
              </a:rPr>
              <a:t>nghiệm</a:t>
            </a:r>
            <a:r>
              <a:rPr lang="en-US" sz="1800" dirty="0">
                <a:solidFill>
                  <a:srgbClr val="000000"/>
                </a:solidFill>
                <a:effectLst/>
                <a:latin typeface="Times New Roman" panose="02020603050405020304" pitchFamily="18" charset="0"/>
                <a:ea typeface="Batang" panose="02030600000101010101" pitchFamily="18" charset="-127"/>
              </a:rPr>
              <a:t> </a:t>
            </a:r>
            <a:r>
              <a:rPr lang="en-US" sz="1800" dirty="0" err="1">
                <a:solidFill>
                  <a:srgbClr val="000000"/>
                </a:solidFill>
                <a:effectLst/>
                <a:latin typeface="Times New Roman" panose="02020603050405020304" pitchFamily="18" charset="0"/>
                <a:ea typeface="Batang" panose="02030600000101010101" pitchFamily="18" charset="-127"/>
              </a:rPr>
              <a:t>Công</a:t>
            </a:r>
            <a:r>
              <a:rPr lang="vi-VN" sz="1800" dirty="0">
                <a:solidFill>
                  <a:srgbClr val="000000"/>
                </a:solidFill>
                <a:effectLst/>
                <a:latin typeface="Times New Roman" panose="02020603050405020304" pitchFamily="18" charset="0"/>
                <a:ea typeface="Batang" panose="02030600000101010101" pitchFamily="18" charset="-127"/>
              </a:rPr>
              <a:t> nghệ ô tô </a:t>
            </a:r>
            <a:r>
              <a:rPr lang="vi-VN" sz="1800" dirty="0" err="1">
                <a:solidFill>
                  <a:srgbClr val="000000"/>
                </a:solidFill>
                <a:effectLst/>
                <a:latin typeface="Times New Roman" panose="02020603050405020304" pitchFamily="18" charset="0"/>
                <a:ea typeface="Batang" panose="02030600000101010101" pitchFamily="18" charset="-127"/>
              </a:rPr>
              <a:t>Bosch</a:t>
            </a:r>
            <a:r>
              <a:rPr lang="vi-VN" sz="1800" dirty="0">
                <a:solidFill>
                  <a:srgbClr val="000000"/>
                </a:solidFill>
                <a:effectLst/>
                <a:latin typeface="Times New Roman" panose="02020603050405020304" pitchFamily="18" charset="0"/>
                <a:ea typeface="Batang" panose="02030600000101010101" pitchFamily="18" charset="-127"/>
              </a:rPr>
              <a:t> (</a:t>
            </a:r>
            <a:r>
              <a:rPr lang="vi-VN" sz="1800" dirty="0" err="1">
                <a:solidFill>
                  <a:srgbClr val="000000"/>
                </a:solidFill>
                <a:effectLst/>
                <a:latin typeface="Times New Roman" panose="02020603050405020304" pitchFamily="18" charset="0"/>
                <a:ea typeface="Batang" panose="02030600000101010101" pitchFamily="18" charset="-127"/>
              </a:rPr>
              <a:t>Automotive</a:t>
            </a:r>
            <a:r>
              <a:rPr lang="vi-VN" sz="1800" dirty="0">
                <a:solidFill>
                  <a:srgbClr val="000000"/>
                </a:solidFill>
                <a:effectLst/>
                <a:latin typeface="Times New Roman" panose="02020603050405020304" pitchFamily="18" charset="0"/>
                <a:ea typeface="Batang" panose="02030600000101010101" pitchFamily="18" charset="-127"/>
              </a:rPr>
              <a:t> </a:t>
            </a:r>
            <a:r>
              <a:rPr lang="vi-VN" sz="1800" dirty="0" err="1">
                <a:solidFill>
                  <a:srgbClr val="000000"/>
                </a:solidFill>
                <a:effectLst/>
                <a:latin typeface="Times New Roman" panose="02020603050405020304" pitchFamily="18" charset="0"/>
                <a:ea typeface="Batang" panose="02030600000101010101" pitchFamily="18" charset="-127"/>
              </a:rPr>
              <a:t>Lab</a:t>
            </a:r>
            <a:r>
              <a:rPr lang="vi-VN" sz="1800" dirty="0">
                <a:solidFill>
                  <a:srgbClr val="000000"/>
                </a:solidFill>
                <a:effectLst/>
                <a:latin typeface="Times New Roman" panose="02020603050405020304" pitchFamily="18" charset="0"/>
                <a:ea typeface="Batang" panose="02030600000101010101" pitchFamily="18" charset="-127"/>
              </a:rPr>
              <a:t>) </a:t>
            </a:r>
            <a:r>
              <a:rPr lang="en-US" sz="1800" dirty="0">
                <a:solidFill>
                  <a:srgbClr val="000000"/>
                </a:solidFill>
                <a:effectLst/>
                <a:latin typeface="Times New Roman" panose="02020603050405020304" pitchFamily="18" charset="0"/>
                <a:ea typeface="Batang" panose="02030600000101010101" pitchFamily="18" charset="-127"/>
              </a:rPr>
              <a:t>ở</a:t>
            </a:r>
            <a:r>
              <a:rPr lang="vi-VN" sz="1800" dirty="0">
                <a:solidFill>
                  <a:srgbClr val="000000"/>
                </a:solidFill>
                <a:effectLst/>
                <a:latin typeface="Times New Roman" panose="02020603050405020304" pitchFamily="18" charset="0"/>
                <a:ea typeface="Batang" panose="02030600000101010101" pitchFamily="18" charset="-127"/>
              </a:rPr>
              <a:t> Khoa Kỹ thuật Giao Thông, trường </a:t>
            </a:r>
            <a:r>
              <a:rPr lang="en-US" sz="1800" dirty="0" err="1">
                <a:solidFill>
                  <a:srgbClr val="000000"/>
                </a:solidFill>
                <a:effectLst/>
                <a:latin typeface="Times New Roman" panose="02020603050405020304" pitchFamily="18" charset="0"/>
                <a:ea typeface="Batang" panose="02030600000101010101" pitchFamily="18" charset="-127"/>
              </a:rPr>
              <a:t>Đại</a:t>
            </a:r>
            <a:r>
              <a:rPr lang="en-US" sz="1800" dirty="0">
                <a:solidFill>
                  <a:srgbClr val="000000"/>
                </a:solidFill>
                <a:effectLst/>
                <a:latin typeface="Times New Roman" panose="02020603050405020304" pitchFamily="18" charset="0"/>
                <a:ea typeface="Batang" panose="02030600000101010101" pitchFamily="18" charset="-127"/>
              </a:rPr>
              <a:t> </a:t>
            </a:r>
            <a:r>
              <a:rPr lang="en-US" sz="1800" dirty="0" err="1">
                <a:solidFill>
                  <a:srgbClr val="000000"/>
                </a:solidFill>
                <a:effectLst/>
                <a:latin typeface="Times New Roman" panose="02020603050405020304" pitchFamily="18" charset="0"/>
                <a:ea typeface="Batang" panose="02030600000101010101" pitchFamily="18" charset="-127"/>
              </a:rPr>
              <a:t>học</a:t>
            </a:r>
            <a:r>
              <a:rPr lang="en-US" sz="1800" dirty="0">
                <a:solidFill>
                  <a:srgbClr val="000000"/>
                </a:solidFill>
                <a:effectLst/>
                <a:latin typeface="Times New Roman" panose="02020603050405020304" pitchFamily="18" charset="0"/>
                <a:ea typeface="Batang" panose="02030600000101010101" pitchFamily="18" charset="-127"/>
              </a:rPr>
              <a:t> </a:t>
            </a:r>
            <a:r>
              <a:rPr lang="en-US" sz="1800" dirty="0" err="1">
                <a:solidFill>
                  <a:srgbClr val="000000"/>
                </a:solidFill>
                <a:effectLst/>
                <a:latin typeface="Times New Roman" panose="02020603050405020304" pitchFamily="18" charset="0"/>
                <a:ea typeface="Batang" panose="02030600000101010101" pitchFamily="18" charset="-127"/>
              </a:rPr>
              <a:t>Bách</a:t>
            </a:r>
            <a:r>
              <a:rPr lang="en-US" sz="1800" dirty="0">
                <a:solidFill>
                  <a:srgbClr val="000000"/>
                </a:solidFill>
                <a:effectLst/>
                <a:latin typeface="Times New Roman" panose="02020603050405020304" pitchFamily="18" charset="0"/>
                <a:ea typeface="Batang" panose="02030600000101010101" pitchFamily="18" charset="-127"/>
              </a:rPr>
              <a:t> Khoa – ĐHQG TP.HCM</a:t>
            </a:r>
            <a:r>
              <a:rPr lang="vi-VN" sz="1800" dirty="0">
                <a:solidFill>
                  <a:srgbClr val="000000"/>
                </a:solidFill>
                <a:effectLst/>
                <a:latin typeface="Times New Roman" panose="02020603050405020304" pitchFamily="18" charset="0"/>
                <a:ea typeface="Batang" panose="02030600000101010101" pitchFamily="18" charset="-127"/>
              </a:rPr>
              <a:t>.</a:t>
            </a:r>
            <a:r>
              <a:rPr lang="vi-VN" sz="1800" dirty="0">
                <a:solidFill>
                  <a:srgbClr val="000000"/>
                </a:solidFill>
                <a:effectLst/>
                <a:latin typeface="Times New Roman" panose="02020603050405020304" pitchFamily="18" charset="0"/>
                <a:ea typeface="Times New Roman" panose="02020603050405020304" pitchFamily="18" charset="0"/>
              </a:rPr>
              <a:t> </a:t>
            </a:r>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vi-VN" sz="1800" b="0" i="0" dirty="0">
              <a:solidFill>
                <a:srgbClr val="000000"/>
              </a:solidFill>
              <a:effectLst/>
              <a:latin typeface="TimesNewRomanPSMT"/>
            </a:endParaRPr>
          </a:p>
          <a:p>
            <a:r>
              <a:rPr lang="vi-VN" dirty="0"/>
              <a:t>CVT </a:t>
            </a:r>
            <a:r>
              <a:rPr lang="vi-VN" sz="1800" b="0" i="0" dirty="0">
                <a:solidFill>
                  <a:srgbClr val="000000"/>
                </a:solidFill>
                <a:effectLst/>
                <a:latin typeface="TimesNewRomanPSMT"/>
              </a:rPr>
              <a:t>Hộp số CVT cũng cho phép chuyển đổi tỷ số truyền hình học một cách nhanh chóng và mượt mà.</a:t>
            </a:r>
            <a:r>
              <a:rPr lang="vi-VN" dirty="0"/>
              <a:t> </a:t>
            </a:r>
            <a:r>
              <a:rPr lang="vi-VN" sz="1800" b="0" i="0" dirty="0">
                <a:solidFill>
                  <a:srgbClr val="000000"/>
                </a:solidFill>
                <a:effectLst/>
                <a:latin typeface="TimesNewRomanPSMT"/>
              </a:rPr>
              <a:t>Cơ chế biến đổi liên tục trong hộp số CVT bao gồm hai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thường là đĩa kim</a:t>
            </a:r>
            <a:br>
              <a:rPr lang="vi-VN" sz="1800" b="0" i="0" dirty="0">
                <a:solidFill>
                  <a:srgbClr val="000000"/>
                </a:solidFill>
                <a:effectLst/>
                <a:latin typeface="TimesNewRomanPSMT"/>
              </a:rPr>
            </a:br>
            <a:r>
              <a:rPr lang="vi-VN" sz="1800" b="0" i="0" dirty="0">
                <a:solidFill>
                  <a:srgbClr val="000000"/>
                </a:solidFill>
                <a:effectLst/>
                <a:latin typeface="TimesNewRomanPSMT"/>
              </a:rPr>
              <a:t>loại. Một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đầu và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còn lại là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đầu ra. Hai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được nối với nhau bằng một dây đai kim loại đặc biệt. Khi động cơ hoạt động,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đầu vào quay và dây đai chuyển động từ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đầu vào sang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đầu ra. Tỷ số truyền hình học được điều chỉnh bằng cách thay đổi đường kính hiệu dụng của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đầu ra và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đầu vào.</a:t>
            </a:r>
            <a:r>
              <a:rPr lang="vi-VN" dirty="0"/>
              <a:t> </a:t>
            </a:r>
            <a:br>
              <a:rPr lang="vi-VN" dirty="0"/>
            </a:br>
            <a:r>
              <a:rPr lang="en-US" dirty="0"/>
              <a:t>Ti so </a:t>
            </a:r>
            <a:r>
              <a:rPr lang="en-US" dirty="0" err="1"/>
              <a:t>truyen</a:t>
            </a:r>
            <a:r>
              <a:rPr lang="en-US" dirty="0"/>
              <a:t> </a:t>
            </a:r>
            <a:r>
              <a:rPr lang="en-US" dirty="0" err="1"/>
              <a:t>quan</a:t>
            </a:r>
            <a:r>
              <a:rPr lang="en-US" dirty="0"/>
              <a:t> </a:t>
            </a:r>
            <a:r>
              <a:rPr lang="en-US" dirty="0" err="1"/>
              <a:t>trong</a:t>
            </a:r>
            <a:r>
              <a:rPr lang="en-US" dirty="0"/>
              <a:t> </a:t>
            </a:r>
            <a:r>
              <a:rPr lang="en-US" dirty="0" err="1"/>
              <a:t>trong</a:t>
            </a:r>
            <a:r>
              <a:rPr lang="en-US" dirty="0"/>
              <a:t> </a:t>
            </a:r>
            <a:r>
              <a:rPr lang="en-US" dirty="0" err="1"/>
              <a:t>thiet</a:t>
            </a:r>
            <a:r>
              <a:rPr lang="en-US" dirty="0"/>
              <a:t> </a:t>
            </a:r>
            <a:r>
              <a:rPr lang="en-US" dirty="0" err="1"/>
              <a:t>ke</a:t>
            </a:r>
            <a:r>
              <a:rPr lang="en-US" dirty="0"/>
              <a:t> </a:t>
            </a:r>
            <a:r>
              <a:rPr lang="en-US" dirty="0" err="1"/>
              <a:t>va</a:t>
            </a:r>
            <a:r>
              <a:rPr lang="en-US" dirty="0"/>
              <a:t> </a:t>
            </a:r>
            <a:r>
              <a:rPr lang="en-US" dirty="0" err="1"/>
              <a:t>lua</a:t>
            </a:r>
            <a:r>
              <a:rPr lang="en-US" dirty="0"/>
              <a:t> chon hop so vi no </a:t>
            </a:r>
            <a:r>
              <a:rPr lang="en-US" dirty="0" err="1"/>
              <a:t>anh</a:t>
            </a:r>
            <a:r>
              <a:rPr lang="en-US" dirty="0"/>
              <a:t> </a:t>
            </a:r>
            <a:r>
              <a:rPr lang="en-US" dirty="0" err="1"/>
              <a:t>huong</a:t>
            </a:r>
            <a:r>
              <a:rPr lang="en-US" dirty="0"/>
              <a:t> den </a:t>
            </a:r>
            <a:r>
              <a:rPr lang="en-US" dirty="0" err="1"/>
              <a:t>hieu</a:t>
            </a:r>
            <a:r>
              <a:rPr lang="en-US" dirty="0"/>
              <a:t> </a:t>
            </a:r>
            <a:r>
              <a:rPr lang="en-US" dirty="0" err="1"/>
              <a:t>suat</a:t>
            </a:r>
            <a:r>
              <a:rPr lang="en-US" dirty="0"/>
              <a:t>, momen </a:t>
            </a:r>
            <a:r>
              <a:rPr lang="en-US" dirty="0" err="1"/>
              <a:t>xoan</a:t>
            </a:r>
            <a:r>
              <a:rPr lang="en-US" dirty="0"/>
              <a:t> </a:t>
            </a:r>
            <a:r>
              <a:rPr lang="en-US" dirty="0" err="1"/>
              <a:t>va</a:t>
            </a:r>
            <a:r>
              <a:rPr lang="en-US" dirty="0"/>
              <a:t>̀ toc do </a:t>
            </a:r>
            <a:r>
              <a:rPr lang="en-US" dirty="0" err="1"/>
              <a:t>cua</a:t>
            </a:r>
            <a:r>
              <a:rPr lang="en-US" dirty="0"/>
              <a:t> he thong </a:t>
            </a:r>
            <a:r>
              <a:rPr lang="en-US" dirty="0" err="1"/>
              <a:t>truyen</a:t>
            </a:r>
            <a:r>
              <a:rPr lang="en-US" dirty="0"/>
              <a:t> dong</a:t>
            </a:r>
          </a:p>
          <a:p>
            <a:endParaRPr lang="en-US" dirty="0"/>
          </a:p>
          <a:p>
            <a:r>
              <a:rPr lang="en-US" dirty="0"/>
              <a:t>CVT la hop so </a:t>
            </a:r>
            <a:r>
              <a:rPr lang="en-US" dirty="0" err="1"/>
              <a:t>tư</a:t>
            </a:r>
            <a:r>
              <a:rPr lang="en-US" dirty="0"/>
              <a:t>̣ </a:t>
            </a:r>
            <a:r>
              <a:rPr lang="en-US" dirty="0" err="1"/>
              <a:t>động</a:t>
            </a:r>
            <a:r>
              <a:rPr lang="en-US" dirty="0"/>
              <a:t>, có khả </a:t>
            </a:r>
            <a:r>
              <a:rPr lang="en-US" dirty="0" err="1"/>
              <a:t>năng</a:t>
            </a:r>
            <a:r>
              <a:rPr lang="en-US" dirty="0"/>
              <a:t> </a:t>
            </a:r>
            <a:r>
              <a:rPr lang="en-US" dirty="0" err="1"/>
              <a:t>thay</a:t>
            </a:r>
            <a:r>
              <a:rPr lang="en-US" dirty="0"/>
              <a:t> </a:t>
            </a:r>
            <a:r>
              <a:rPr lang="en-US" dirty="0" err="1"/>
              <a:t>đổi</a:t>
            </a:r>
            <a:r>
              <a:rPr lang="en-US" dirty="0"/>
              <a:t> </a:t>
            </a:r>
            <a:r>
              <a:rPr lang="en-US" dirty="0" err="1"/>
              <a:t>liên</a:t>
            </a:r>
            <a:r>
              <a:rPr lang="en-US" dirty="0"/>
              <a:t> </a:t>
            </a:r>
            <a:r>
              <a:rPr lang="en-US" dirty="0" err="1"/>
              <a:t>tục</a:t>
            </a:r>
            <a:r>
              <a:rPr lang="en-US" dirty="0"/>
              <a:t> </a:t>
            </a:r>
            <a:r>
              <a:rPr lang="en-US" dirty="0" err="1"/>
              <a:t>ti</a:t>
            </a:r>
            <a:r>
              <a:rPr lang="en-US" dirty="0"/>
              <a:t>̉ </a:t>
            </a:r>
            <a:r>
              <a:rPr lang="en-US" dirty="0" err="1"/>
              <a:t>sô</a:t>
            </a:r>
            <a:r>
              <a:rPr lang="en-US" dirty="0"/>
              <a:t>́ </a:t>
            </a:r>
            <a:r>
              <a:rPr lang="en-US" dirty="0" err="1"/>
              <a:t>truyền</a:t>
            </a:r>
            <a:r>
              <a:rPr lang="en-US" dirty="0"/>
              <a:t>, </a:t>
            </a:r>
            <a:r>
              <a:rPr lang="en-US" dirty="0" err="1"/>
              <a:t>tạo</a:t>
            </a:r>
            <a:r>
              <a:rPr lang="en-US" dirty="0"/>
              <a:t> </a:t>
            </a:r>
            <a:r>
              <a:rPr lang="en-US" dirty="0" err="1"/>
              <a:t>ra</a:t>
            </a:r>
            <a:r>
              <a:rPr lang="en-US" dirty="0"/>
              <a:t> </a:t>
            </a:r>
            <a:r>
              <a:rPr lang="en-US" dirty="0" err="1"/>
              <a:t>dải</a:t>
            </a:r>
            <a:r>
              <a:rPr lang="en-US" dirty="0"/>
              <a:t> </a:t>
            </a:r>
            <a:r>
              <a:rPr lang="en-US" dirty="0" err="1"/>
              <a:t>ti</a:t>
            </a:r>
            <a:r>
              <a:rPr lang="en-US" dirty="0"/>
              <a:t>̉ </a:t>
            </a:r>
            <a:r>
              <a:rPr lang="en-US" dirty="0" err="1"/>
              <a:t>sô</a:t>
            </a:r>
            <a:r>
              <a:rPr lang="en-US" dirty="0"/>
              <a:t>́ </a:t>
            </a:r>
            <a:r>
              <a:rPr lang="en-US" dirty="0" err="1"/>
              <a:t>truyền</a:t>
            </a:r>
            <a:r>
              <a:rPr lang="en-US" dirty="0"/>
              <a:t> </a:t>
            </a:r>
            <a:r>
              <a:rPr lang="en-US" dirty="0" err="1"/>
              <a:t>động</a:t>
            </a:r>
            <a:r>
              <a:rPr lang="en-US" dirty="0"/>
              <a:t> </a:t>
            </a:r>
            <a:r>
              <a:rPr lang="en-US" dirty="0" err="1"/>
              <a:t>mượt</a:t>
            </a:r>
            <a:r>
              <a:rPr lang="en-US" dirty="0"/>
              <a:t> mà. </a:t>
            </a:r>
            <a:r>
              <a:rPr lang="vi-VN" sz="1800" b="0" i="0" dirty="0">
                <a:solidFill>
                  <a:srgbClr val="000000"/>
                </a:solidFill>
                <a:effectLst/>
                <a:latin typeface="TimesNewRomanPSMT"/>
              </a:rPr>
              <a:t>Khi đường kính hiệu dụng của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đầu ra tăng, tỷ số truyền hình học giảm và xe</a:t>
            </a:r>
            <a:br>
              <a:rPr lang="vi-VN" sz="1800" b="0" i="0" dirty="0">
                <a:solidFill>
                  <a:srgbClr val="000000"/>
                </a:solidFill>
                <a:effectLst/>
                <a:latin typeface="TimesNewRomanPSMT"/>
              </a:rPr>
            </a:br>
            <a:r>
              <a:rPr lang="vi-VN" sz="1800" b="0" i="0" dirty="0">
                <a:solidFill>
                  <a:srgbClr val="000000"/>
                </a:solidFill>
                <a:effectLst/>
                <a:latin typeface="TimesNewRomanPSMT"/>
              </a:rPr>
              <a:t>tăng tốc lên. Ngược lại, khi đường kính hiệu dụng của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đầu ra giảm, tỷ số truyền hình học tăng và xe giảm tốc.</a:t>
            </a:r>
            <a:r>
              <a:rPr lang="vi-VN" dirty="0"/>
              <a:t> </a:t>
            </a:r>
          </a:p>
          <a:p>
            <a:r>
              <a:rPr lang="vi-VN" dirty="0"/>
              <a:t>Tại sao xử lý ảnh:  xử lý ảnh ứng dụng nhíu lĩnh vực </a:t>
            </a:r>
          </a:p>
          <a:p>
            <a:r>
              <a:rPr lang="en-US" dirty="0"/>
              <a:t>Xu </a:t>
            </a:r>
            <a:r>
              <a:rPr lang="en-US" dirty="0" err="1"/>
              <a:t>ly</a:t>
            </a:r>
            <a:r>
              <a:rPr lang="en-US" dirty="0"/>
              <a:t> </a:t>
            </a:r>
            <a:r>
              <a:rPr lang="en-US" dirty="0" err="1"/>
              <a:t>anh</a:t>
            </a:r>
            <a:r>
              <a:rPr lang="en-US" dirty="0"/>
              <a:t> la </a:t>
            </a:r>
            <a:r>
              <a:rPr lang="en-US" dirty="0" err="1"/>
              <a:t>dựa</a:t>
            </a:r>
            <a:r>
              <a:rPr lang="en-US" dirty="0"/>
              <a:t> </a:t>
            </a:r>
            <a:r>
              <a:rPr lang="en-US" dirty="0" err="1"/>
              <a:t>vào</a:t>
            </a:r>
            <a:r>
              <a:rPr lang="en-US" dirty="0"/>
              <a:t> </a:t>
            </a:r>
            <a:r>
              <a:rPr lang="en-US" dirty="0" err="1"/>
              <a:t>ảnh</a:t>
            </a:r>
            <a:r>
              <a:rPr lang="en-US" dirty="0"/>
              <a:t> </a:t>
            </a:r>
            <a:r>
              <a:rPr lang="en-US" dirty="0" err="1"/>
              <a:t>của</a:t>
            </a:r>
            <a:r>
              <a:rPr lang="en-US" dirty="0"/>
              <a:t> </a:t>
            </a:r>
            <a:r>
              <a:rPr lang="en-US" dirty="0" err="1"/>
              <a:t>hê</a:t>
            </a:r>
            <a:r>
              <a:rPr lang="en-US" dirty="0"/>
              <a:t>̣ </a:t>
            </a:r>
            <a:r>
              <a:rPr lang="en-US" dirty="0" err="1"/>
              <a:t>truyền</a:t>
            </a:r>
            <a:r>
              <a:rPr lang="en-US" dirty="0"/>
              <a:t> </a:t>
            </a:r>
            <a:r>
              <a:rPr lang="en-US" dirty="0" err="1"/>
              <a:t>động</a:t>
            </a:r>
            <a:r>
              <a:rPr lang="en-US" dirty="0"/>
              <a:t>, trich </a:t>
            </a:r>
            <a:r>
              <a:rPr lang="en-US" dirty="0" err="1"/>
              <a:t>xuat</a:t>
            </a:r>
            <a:r>
              <a:rPr lang="en-US" dirty="0"/>
              <a:t> thong tin </a:t>
            </a:r>
            <a:r>
              <a:rPr lang="en-US" dirty="0" err="1"/>
              <a:t>dac</a:t>
            </a:r>
            <a:r>
              <a:rPr lang="en-US" dirty="0"/>
              <a:t> </a:t>
            </a:r>
            <a:r>
              <a:rPr lang="en-US" dirty="0" err="1"/>
              <a:t>trung</a:t>
            </a:r>
            <a:r>
              <a:rPr lang="en-US" dirty="0"/>
              <a:t> </a:t>
            </a:r>
            <a:r>
              <a:rPr lang="en-US" dirty="0" err="1"/>
              <a:t>trong</a:t>
            </a:r>
            <a:r>
              <a:rPr lang="en-US" dirty="0"/>
              <a:t> </a:t>
            </a:r>
            <a:r>
              <a:rPr lang="en-US" dirty="0" err="1"/>
              <a:t>đo</a:t>
            </a:r>
            <a:r>
              <a:rPr lang="en-US" dirty="0"/>
              <a:t>́ </a:t>
            </a:r>
            <a:r>
              <a:rPr lang="en-US" dirty="0" err="1"/>
              <a:t>đê</a:t>
            </a:r>
            <a:r>
              <a:rPr lang="en-US" dirty="0"/>
              <a:t>̉ </a:t>
            </a:r>
            <a:r>
              <a:rPr lang="en-US" dirty="0" err="1"/>
              <a:t>xác</a:t>
            </a:r>
            <a:r>
              <a:rPr lang="en-US" dirty="0"/>
              <a:t> </a:t>
            </a:r>
            <a:r>
              <a:rPr lang="en-US" dirty="0" err="1"/>
              <a:t>định</a:t>
            </a:r>
            <a:r>
              <a:rPr lang="en-US" dirty="0"/>
              <a:t> </a:t>
            </a:r>
            <a:r>
              <a:rPr lang="en-US" dirty="0" err="1"/>
              <a:t>ti</a:t>
            </a:r>
            <a:r>
              <a:rPr lang="en-US" dirty="0"/>
              <a:t>̉ </a:t>
            </a:r>
            <a:r>
              <a:rPr lang="en-US" dirty="0" err="1"/>
              <a:t>sô</a:t>
            </a:r>
            <a:r>
              <a:rPr lang="en-US" dirty="0"/>
              <a:t>́ </a:t>
            </a:r>
            <a:r>
              <a:rPr lang="en-US" dirty="0" err="1"/>
              <a:t>truyền</a:t>
            </a:r>
            <a:endParaRPr lang="vi-V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E84D40-CE91-4B08-AE5E-849305B5DB75}"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3350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E84D40-CE91-4B08-AE5E-849305B5DB75}"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3012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Đê</a:t>
            </a:r>
            <a:r>
              <a:rPr lang="en-US" dirty="0"/>
              <a:t>̉ </a:t>
            </a:r>
            <a:r>
              <a:rPr lang="en-US" dirty="0" err="1"/>
              <a:t>áp</a:t>
            </a:r>
            <a:r>
              <a:rPr lang="en-US" dirty="0"/>
              <a:t> </a:t>
            </a:r>
            <a:r>
              <a:rPr lang="en-US" dirty="0" err="1"/>
              <a:t>dụng</a:t>
            </a:r>
            <a:r>
              <a:rPr lang="en-US" dirty="0"/>
              <a:t> </a:t>
            </a:r>
            <a:r>
              <a:rPr lang="en-US" dirty="0" err="1"/>
              <a:t>xư</a:t>
            </a:r>
            <a:r>
              <a:rPr lang="en-US" dirty="0"/>
              <a:t>̉ </a:t>
            </a:r>
            <a:r>
              <a:rPr lang="en-US" dirty="0" err="1"/>
              <a:t>ly</a:t>
            </a:r>
            <a:r>
              <a:rPr lang="en-US" dirty="0"/>
              <a:t>́ </a:t>
            </a:r>
            <a:r>
              <a:rPr lang="en-US" dirty="0" err="1"/>
              <a:t>ảnh</a:t>
            </a:r>
            <a:r>
              <a:rPr lang="en-US" dirty="0"/>
              <a:t> </a:t>
            </a:r>
            <a:r>
              <a:rPr lang="en-US" dirty="0" err="1"/>
              <a:t>vào</a:t>
            </a:r>
            <a:r>
              <a:rPr lang="en-US" dirty="0"/>
              <a:t> </a:t>
            </a:r>
            <a:r>
              <a:rPr lang="en-US" dirty="0" err="1"/>
              <a:t>giải</a:t>
            </a:r>
            <a:r>
              <a:rPr lang="en-US" dirty="0"/>
              <a:t> </a:t>
            </a:r>
            <a:r>
              <a:rPr lang="en-US" dirty="0" err="1"/>
              <a:t>quyết</a:t>
            </a:r>
            <a:r>
              <a:rPr lang="en-US" dirty="0"/>
              <a:t> </a:t>
            </a:r>
            <a:r>
              <a:rPr lang="en-US" dirty="0" err="1"/>
              <a:t>bài</a:t>
            </a:r>
            <a:r>
              <a:rPr lang="en-US" dirty="0"/>
              <a:t> </a:t>
            </a:r>
            <a:r>
              <a:rPr lang="en-US" dirty="0" err="1"/>
              <a:t>toán</a:t>
            </a:r>
            <a:r>
              <a:rPr lang="en-US" dirty="0"/>
              <a:t> </a:t>
            </a:r>
            <a:r>
              <a:rPr lang="en-US" dirty="0" err="1"/>
              <a:t>này</a:t>
            </a:r>
            <a:r>
              <a:rPr lang="en-US" dirty="0"/>
              <a:t>, </a:t>
            </a:r>
            <a:r>
              <a:rPr lang="en-US" dirty="0" err="1"/>
              <a:t>trước</a:t>
            </a:r>
            <a:r>
              <a:rPr lang="en-US" dirty="0"/>
              <a:t> </a:t>
            </a:r>
            <a:r>
              <a:rPr lang="en-US" dirty="0" err="1"/>
              <a:t>tiên</a:t>
            </a:r>
            <a:r>
              <a:rPr lang="en-US" dirty="0"/>
              <a:t> </a:t>
            </a:r>
            <a:r>
              <a:rPr lang="en-US" dirty="0" err="1"/>
              <a:t>xác</a:t>
            </a:r>
            <a:r>
              <a:rPr lang="en-US" dirty="0"/>
              <a:t> </a:t>
            </a:r>
            <a:r>
              <a:rPr lang="en-US" dirty="0" err="1"/>
              <a:t>định</a:t>
            </a:r>
            <a:r>
              <a:rPr lang="en-US" dirty="0"/>
              <a:t> </a:t>
            </a:r>
            <a:r>
              <a:rPr lang="en-US" sz="1200" dirty="0" err="1">
                <a:solidFill>
                  <a:srgbClr val="2F5597"/>
                </a:solidFill>
              </a:rPr>
              <a:t>mối</a:t>
            </a:r>
            <a:r>
              <a:rPr lang="en-US" sz="1200" dirty="0">
                <a:solidFill>
                  <a:srgbClr val="2F5597"/>
                </a:solidFill>
              </a:rPr>
              <a:t> </a:t>
            </a:r>
            <a:r>
              <a:rPr lang="en-US" sz="1200" dirty="0" err="1">
                <a:solidFill>
                  <a:srgbClr val="2F5597"/>
                </a:solidFill>
              </a:rPr>
              <a:t>quan</a:t>
            </a:r>
            <a:r>
              <a:rPr lang="en-US" sz="1200" dirty="0">
                <a:solidFill>
                  <a:srgbClr val="2F5597"/>
                </a:solidFill>
              </a:rPr>
              <a:t> </a:t>
            </a:r>
            <a:r>
              <a:rPr lang="en-US" sz="1200" dirty="0" err="1">
                <a:solidFill>
                  <a:srgbClr val="2F5597"/>
                </a:solidFill>
              </a:rPr>
              <a:t>hê</a:t>
            </a:r>
            <a:r>
              <a:rPr lang="en-US" sz="1200" dirty="0">
                <a:solidFill>
                  <a:srgbClr val="2F5597"/>
                </a:solidFill>
              </a:rPr>
              <a:t>̣ </a:t>
            </a:r>
            <a:r>
              <a:rPr lang="en-US" sz="1200" dirty="0" err="1">
                <a:solidFill>
                  <a:srgbClr val="2F5597"/>
                </a:solidFill>
              </a:rPr>
              <a:t>giữa</a:t>
            </a:r>
            <a:r>
              <a:rPr lang="en-US" sz="1200" dirty="0">
                <a:solidFill>
                  <a:srgbClr val="2F5597"/>
                </a:solidFill>
              </a:rPr>
              <a:t> vị trí </a:t>
            </a:r>
            <a:r>
              <a:rPr lang="en-US" sz="1200" dirty="0" err="1">
                <a:solidFill>
                  <a:srgbClr val="2F5597"/>
                </a:solidFill>
              </a:rPr>
              <a:t>va</a:t>
            </a:r>
            <a:r>
              <a:rPr lang="en-US" sz="1200" dirty="0">
                <a:solidFill>
                  <a:srgbClr val="2F5597"/>
                </a:solidFill>
              </a:rPr>
              <a:t>̀ </a:t>
            </a:r>
            <a:r>
              <a:rPr lang="en-US" sz="1200" dirty="0" err="1">
                <a:solidFill>
                  <a:srgbClr val="2F5597"/>
                </a:solidFill>
              </a:rPr>
              <a:t>kích</a:t>
            </a:r>
            <a:r>
              <a:rPr lang="en-US" sz="1200" dirty="0">
                <a:solidFill>
                  <a:srgbClr val="2F5597"/>
                </a:solidFill>
              </a:rPr>
              <a:t> </a:t>
            </a:r>
            <a:r>
              <a:rPr lang="en-US" sz="1200" dirty="0" err="1">
                <a:solidFill>
                  <a:srgbClr val="2F5597"/>
                </a:solidFill>
              </a:rPr>
              <a:t>thước</a:t>
            </a:r>
            <a:r>
              <a:rPr lang="en-US" sz="1200" dirty="0">
                <a:solidFill>
                  <a:srgbClr val="2F5597"/>
                </a:solidFill>
              </a:rPr>
              <a:t> </a:t>
            </a:r>
            <a:r>
              <a:rPr lang="en-US" sz="1200" dirty="0" err="1">
                <a:solidFill>
                  <a:srgbClr val="2F5597"/>
                </a:solidFill>
              </a:rPr>
              <a:t>của</a:t>
            </a:r>
            <a:r>
              <a:rPr lang="en-US" sz="1200" dirty="0">
                <a:solidFill>
                  <a:srgbClr val="2F5597"/>
                </a:solidFill>
              </a:rPr>
              <a:t> pully </a:t>
            </a:r>
            <a:r>
              <a:rPr lang="en-US" sz="1200" dirty="0" err="1">
                <a:solidFill>
                  <a:srgbClr val="2F5597"/>
                </a:solidFill>
              </a:rPr>
              <a:t>với</a:t>
            </a:r>
            <a:r>
              <a:rPr lang="en-US" sz="1200" dirty="0">
                <a:solidFill>
                  <a:srgbClr val="2F5597"/>
                </a:solidFill>
              </a:rPr>
              <a:t> </a:t>
            </a:r>
            <a:r>
              <a:rPr lang="en-US" sz="1200" dirty="0" err="1">
                <a:solidFill>
                  <a:srgbClr val="2F5597"/>
                </a:solidFill>
              </a:rPr>
              <a:t>ti</a:t>
            </a:r>
            <a:r>
              <a:rPr lang="en-US" sz="1200" dirty="0">
                <a:solidFill>
                  <a:srgbClr val="2F5597"/>
                </a:solidFill>
              </a:rPr>
              <a:t>̉ </a:t>
            </a:r>
            <a:r>
              <a:rPr lang="en-US" sz="1200" dirty="0" err="1">
                <a:solidFill>
                  <a:srgbClr val="2F5597"/>
                </a:solidFill>
              </a:rPr>
              <a:t>sô</a:t>
            </a:r>
            <a:r>
              <a:rPr lang="en-US" sz="1200" dirty="0">
                <a:solidFill>
                  <a:srgbClr val="2F5597"/>
                </a:solidFill>
              </a:rPr>
              <a:t>́ </a:t>
            </a:r>
            <a:r>
              <a:rPr lang="en-US" sz="1200" dirty="0" err="1">
                <a:solidFill>
                  <a:srgbClr val="2F5597"/>
                </a:solidFill>
              </a:rPr>
              <a:t>truyền</a:t>
            </a:r>
            <a:r>
              <a:rPr lang="en-US" sz="1200" dirty="0">
                <a:solidFill>
                  <a:srgbClr val="2F5597"/>
                </a:solidFill>
              </a:rPr>
              <a:t> </a:t>
            </a:r>
            <a:r>
              <a:rPr lang="en-US" sz="1200" dirty="0" err="1">
                <a:solidFill>
                  <a:srgbClr val="2F5597"/>
                </a:solidFill>
              </a:rPr>
              <a:t>hình</a:t>
            </a:r>
            <a:r>
              <a:rPr lang="en-US" sz="1200" dirty="0">
                <a:solidFill>
                  <a:srgbClr val="2F5597"/>
                </a:solidFill>
              </a:rPr>
              <a:t> </a:t>
            </a:r>
            <a:r>
              <a:rPr lang="en-US" sz="1200" dirty="0" err="1">
                <a:solidFill>
                  <a:srgbClr val="2F5597"/>
                </a:solidFill>
              </a:rPr>
              <a:t>học</a:t>
            </a:r>
            <a:endParaRPr lang="en-US" sz="1200" dirty="0">
              <a:solidFill>
                <a:srgbClr val="2F5597"/>
              </a:solidFill>
            </a:endParaRPr>
          </a:p>
          <a:p>
            <a:endParaRPr lang="vi-V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E84D40-CE91-4B08-AE5E-849305B5DB75}"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4021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effectLst/>
                <a:latin typeface="Times New Roman" panose="02020603050405020304" pitchFamily="18" charset="0"/>
                <a:ea typeface="Calibri" panose="020F0502020204030204" pitchFamily="34" charset="0"/>
              </a:rPr>
              <a:t>camera </a:t>
            </a:r>
            <a:r>
              <a:rPr lang="en-US" sz="1800" dirty="0" err="1">
                <a:effectLst/>
                <a:latin typeface="Times New Roman" panose="02020603050405020304" pitchFamily="18" charset="0"/>
                <a:ea typeface="Calibri" panose="020F0502020204030204" pitchFamily="34" charset="0"/>
              </a:rPr>
              <a:t>logitech</a:t>
            </a:r>
            <a:r>
              <a:rPr lang="en-US" sz="1800" dirty="0">
                <a:effectLst/>
                <a:latin typeface="Times New Roman" panose="02020603050405020304" pitchFamily="18" charset="0"/>
                <a:ea typeface="Calibri" panose="020F0502020204030204" pitchFamily="34" charset="0"/>
              </a:rPr>
              <a:t> C270 </a:t>
            </a:r>
            <a:r>
              <a:rPr lang="en-US" sz="1800" dirty="0" err="1">
                <a:effectLst/>
                <a:latin typeface="Times New Roman" panose="02020603050405020304" pitchFamily="18" charset="0"/>
                <a:ea typeface="Calibri" panose="020F0502020204030204" pitchFamily="34" charset="0"/>
              </a:rPr>
              <a:t>đặt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nhôm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gắn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chặt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hộp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thử</a:t>
            </a:r>
            <a:r>
              <a:rPr lang="en-US" sz="1800" dirty="0">
                <a:effectLst/>
                <a:latin typeface="Times New Roman" panose="02020603050405020304" pitchFamily="18" charset="0"/>
                <a:ea typeface="Calibri" panose="020F0502020204030204" pitchFamily="34" charset="0"/>
              </a:rPr>
              <a:t> CVT </a:t>
            </a:r>
            <a:r>
              <a:rPr lang="en-US" sz="1800" dirty="0" err="1">
                <a:effectLst/>
                <a:latin typeface="Times New Roman" panose="02020603050405020304" pitchFamily="18" charset="0"/>
                <a:ea typeface="Calibri" panose="020F0502020204030204" pitchFamily="34" charset="0"/>
              </a:rPr>
              <a:t>bằng</a:t>
            </a:r>
            <a:r>
              <a:rPr lang="en-US" sz="1800" dirty="0">
                <a:effectLst/>
                <a:latin typeface="Times New Roman" panose="02020603050405020304" pitchFamily="18" charset="0"/>
                <a:ea typeface="Calibri" panose="020F0502020204030204" pitchFamily="34" charset="0"/>
              </a:rPr>
              <a:t> 4 </a:t>
            </a:r>
            <a:r>
              <a:rPr lang="en-US" sz="1800" dirty="0" err="1">
                <a:effectLst/>
                <a:latin typeface="Times New Roman" panose="02020603050405020304" pitchFamily="18" charset="0"/>
                <a:ea typeface="Calibri" panose="020F0502020204030204" pitchFamily="34" charset="0"/>
              </a:rPr>
              <a:t>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trượt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nối</a:t>
            </a:r>
            <a:r>
              <a:rPr lang="en-US" sz="1800" dirty="0">
                <a:effectLst/>
                <a:latin typeface="Times New Roman" panose="02020603050405020304" pitchFamily="18" charset="0"/>
                <a:ea typeface="Calibri" panose="020F0502020204030204" pitchFamily="34" charset="0"/>
              </a:rPr>
              <a:t> camera </a:t>
            </a:r>
            <a:r>
              <a:rPr lang="en-US" sz="1800" dirty="0" err="1">
                <a:effectLst/>
                <a:latin typeface="Times New Roman" panose="02020603050405020304" pitchFamily="18" charset="0"/>
                <a:ea typeface="Calibri" panose="020F0502020204030204" pitchFamily="34" charset="0"/>
              </a:rPr>
              <a:t>kết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laptop </a:t>
            </a:r>
            <a:r>
              <a:rPr lang="en-US" sz="1800" dirty="0" err="1">
                <a:effectLst/>
                <a:latin typeface="Times New Roman" panose="02020603050405020304" pitchFamily="18" charset="0"/>
                <a:ea typeface="Calibri" panose="020F0502020204030204" pitchFamily="34" charset="0"/>
              </a:rPr>
              <a:t>chứa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camera </a:t>
            </a:r>
            <a:r>
              <a:rPr lang="en-US" sz="1800" dirty="0" err="1">
                <a:effectLst/>
                <a:latin typeface="Times New Roman" panose="02020603050405020304" pitchFamily="18" charset="0"/>
                <a:ea typeface="Calibri" panose="020F0502020204030204" pitchFamily="34" charset="0"/>
              </a:rPr>
              <a:t>thu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truyền</a:t>
            </a:r>
            <a:r>
              <a:rPr lang="en-US" sz="1800" dirty="0">
                <a:effectLst/>
                <a:latin typeface="Times New Roman" panose="02020603050405020304" pitchFamily="18" charset="0"/>
                <a:ea typeface="Calibri" panose="020F0502020204030204" pitchFamily="34" charset="0"/>
              </a:rPr>
              <a:t> qua </a:t>
            </a:r>
            <a:r>
              <a:rPr lang="en-US" sz="1800" dirty="0" err="1">
                <a:effectLst/>
                <a:latin typeface="Times New Roman" panose="02020603050405020304" pitchFamily="18" charset="0"/>
                <a:ea typeface="Calibri" panose="020F0502020204030204" pitchFamily="34" charset="0"/>
              </a:rPr>
              <a:t>dây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laptop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tỉ</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truyền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vi-VN" sz="1800" dirty="0">
                <a:effectLst/>
                <a:latin typeface="Times New Roman" panose="02020603050405020304" pitchFamily="18" charset="0"/>
                <a:ea typeface="Calibri" panose="020F0502020204030204" pitchFamily="34" charset="0"/>
              </a:rPr>
              <a:t>.</a:t>
            </a:r>
            <a:endParaRPr lang="vi-VN" sz="1800" b="0" i="0" dirty="0">
              <a:solidFill>
                <a:srgbClr val="000000"/>
              </a:solidFill>
              <a:effectLst/>
              <a:latin typeface="TimesNewRomanPSMT"/>
            </a:endParaRPr>
          </a:p>
          <a:p>
            <a:pPr algn="l"/>
            <a:r>
              <a:rPr lang="vi-VN" sz="1800" b="0" i="0" dirty="0">
                <a:solidFill>
                  <a:srgbClr val="000000"/>
                </a:solidFill>
                <a:effectLst/>
                <a:latin typeface="TimesNewRomanPSMT"/>
              </a:rPr>
              <a:t>Giá đỡ sẽ giữ cho </a:t>
            </a:r>
            <a:r>
              <a:rPr lang="vi-VN" sz="1800" b="0" i="0" dirty="0" err="1">
                <a:solidFill>
                  <a:srgbClr val="000000"/>
                </a:solidFill>
                <a:effectLst/>
                <a:latin typeface="TimesNewRomanPSMT"/>
              </a:rPr>
              <a:t>camera</a:t>
            </a:r>
            <a:r>
              <a:rPr lang="vi-VN" sz="1800" b="0" i="0" dirty="0">
                <a:solidFill>
                  <a:srgbClr val="000000"/>
                </a:solidFill>
                <a:effectLst/>
                <a:latin typeface="TimesNewRomanPSMT"/>
              </a:rPr>
              <a:t> ở đúng vị trí để thu được toàn bộ hoạt động của bộ truyền đai CVT</a:t>
            </a:r>
            <a:r>
              <a:rPr lang="vi-VN" dirty="0"/>
              <a:t> </a:t>
            </a:r>
          </a:p>
          <a:p>
            <a:pPr algn="l"/>
            <a:r>
              <a:rPr lang="vi-VN" dirty="0"/>
              <a:t>Đê tính khoảng cách giá đỡ dựa kích </a:t>
            </a:r>
            <a:r>
              <a:rPr lang="vi-VN" dirty="0" err="1"/>
              <a:t>thươc</a:t>
            </a:r>
            <a:r>
              <a:rPr lang="vi-VN" dirty="0"/>
              <a:t> khung hình cần lấy mẫu và thông số </a:t>
            </a:r>
            <a:r>
              <a:rPr lang="vi-VN" dirty="0" err="1"/>
              <a:t>camera</a:t>
            </a:r>
            <a:r>
              <a:rPr lang="vi-VN" dirty="0"/>
              <a:t> về tiêu cự và tỉ lệ khung ảnh </a:t>
            </a:r>
            <a:br>
              <a:rPr lang="vi-VN" dirty="0"/>
            </a:br>
            <a:r>
              <a:rPr lang="vi-VN" b="0" i="0" dirty="0">
                <a:solidFill>
                  <a:srgbClr val="374151"/>
                </a:solidFill>
                <a:effectLst/>
                <a:latin typeface="Söhne"/>
              </a:rPr>
              <a:t>Khoảng cách (</a:t>
            </a:r>
            <a:r>
              <a:rPr lang="vi-VN" b="0" i="0" dirty="0" err="1">
                <a:solidFill>
                  <a:srgbClr val="374151"/>
                </a:solidFill>
                <a:effectLst/>
                <a:latin typeface="Söhne"/>
              </a:rPr>
              <a:t>mm</a:t>
            </a:r>
            <a:r>
              <a:rPr lang="vi-VN" b="0" i="0" dirty="0">
                <a:solidFill>
                  <a:srgbClr val="374151"/>
                </a:solidFill>
                <a:effectLst/>
                <a:latin typeface="Söhne"/>
              </a:rPr>
              <a:t>) = Tiêu cự (</a:t>
            </a:r>
            <a:r>
              <a:rPr lang="vi-VN" b="0" i="0" dirty="0" err="1">
                <a:solidFill>
                  <a:srgbClr val="374151"/>
                </a:solidFill>
                <a:effectLst/>
                <a:latin typeface="Söhne"/>
              </a:rPr>
              <a:t>mm</a:t>
            </a:r>
            <a:r>
              <a:rPr lang="vi-VN" b="0" i="0" dirty="0">
                <a:solidFill>
                  <a:srgbClr val="374151"/>
                </a:solidFill>
                <a:effectLst/>
                <a:latin typeface="Söhne"/>
              </a:rPr>
              <a:t>) / Số f-</a:t>
            </a:r>
            <a:r>
              <a:rPr lang="vi-VN" b="0" i="0" dirty="0" err="1">
                <a:solidFill>
                  <a:srgbClr val="374151"/>
                </a:solidFill>
                <a:effectLst/>
                <a:latin typeface="Söhne"/>
              </a:rPr>
              <a:t>stop</a:t>
            </a:r>
            <a:endParaRPr lang="vi-VN" b="0" i="0" dirty="0">
              <a:solidFill>
                <a:srgbClr val="374151"/>
              </a:solidFill>
              <a:effectLst/>
              <a:latin typeface="Söhne"/>
            </a:endParaRPr>
          </a:p>
          <a:p>
            <a:pPr algn="l"/>
            <a:r>
              <a:rPr lang="vi-VN" b="0" i="0" dirty="0">
                <a:solidFill>
                  <a:srgbClr val="374151"/>
                </a:solidFill>
                <a:effectLst/>
                <a:latin typeface="Söhne"/>
              </a:rPr>
              <a:t>Ví dụ: Nếu ống kính của bạn có tiêu cự là 50mm và số f-</a:t>
            </a:r>
            <a:r>
              <a:rPr lang="vi-VN" b="0" i="0" dirty="0" err="1">
                <a:solidFill>
                  <a:srgbClr val="374151"/>
                </a:solidFill>
                <a:effectLst/>
                <a:latin typeface="Söhne"/>
              </a:rPr>
              <a:t>stop</a:t>
            </a:r>
            <a:r>
              <a:rPr lang="vi-VN" b="0" i="0" dirty="0">
                <a:solidFill>
                  <a:srgbClr val="374151"/>
                </a:solidFill>
                <a:effectLst/>
                <a:latin typeface="Söhne"/>
              </a:rPr>
              <a:t> là f/2.8, thì khoảng cách chụp rõ sẽ là:</a:t>
            </a:r>
          </a:p>
          <a:p>
            <a:pPr algn="l"/>
            <a:r>
              <a:rPr lang="vi-VN" b="0" i="0" dirty="0">
                <a:solidFill>
                  <a:srgbClr val="374151"/>
                </a:solidFill>
                <a:effectLst/>
                <a:latin typeface="Söhne"/>
              </a:rPr>
              <a:t>Khoảng cách (</a:t>
            </a:r>
            <a:r>
              <a:rPr lang="vi-VN" b="0" i="0" dirty="0" err="1">
                <a:solidFill>
                  <a:srgbClr val="374151"/>
                </a:solidFill>
                <a:effectLst/>
                <a:latin typeface="Söhne"/>
              </a:rPr>
              <a:t>mm</a:t>
            </a:r>
            <a:r>
              <a:rPr lang="vi-VN" b="0" i="0" dirty="0">
                <a:solidFill>
                  <a:srgbClr val="374151"/>
                </a:solidFill>
                <a:effectLst/>
                <a:latin typeface="Söhne"/>
              </a:rPr>
              <a:t>) = 50mm / 2.8 ≈ 17.86mm</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E84D40-CE91-4B08-AE5E-849305B5DB75}"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2758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171450" algn="just">
              <a:lnSpc>
                <a:spcPct val="115000"/>
              </a:lnSpc>
              <a:spcBef>
                <a:spcPts val="0"/>
              </a:spcBef>
              <a:spcAft>
                <a:spcPts val="0"/>
              </a:spcAft>
            </a:pPr>
            <a:r>
              <a:rPr lang="vi-VN" sz="1800" dirty="0">
                <a:solidFill>
                  <a:srgbClr val="000000"/>
                </a:solidFill>
                <a:effectLst/>
                <a:latin typeface="TimesNewRomanPSMT"/>
                <a:ea typeface="Calibri" panose="020F0502020204030204" pitchFamily="34" charset="0"/>
              </a:rPr>
              <a:t>Các tính năng của chương trình xử lý:</a:t>
            </a:r>
            <a:endParaRPr lang="en-US" sz="1800" dirty="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5000"/>
              </a:lnSpc>
              <a:spcBef>
                <a:spcPts val="0"/>
              </a:spcBef>
              <a:spcAft>
                <a:spcPts val="0"/>
              </a:spcAft>
              <a:buFont typeface="Times New Roman" panose="02020603050405020304" pitchFamily="18" charset="0"/>
              <a:buChar char="-"/>
            </a:pPr>
            <a:r>
              <a:rPr lang="en-US" sz="1800" dirty="0">
                <a:solidFill>
                  <a:srgbClr val="000000"/>
                </a:solidFill>
                <a:effectLst/>
                <a:latin typeface="TimesNewRomanPSMT"/>
                <a:ea typeface="Batang" panose="02030600000101010101" pitchFamily="18" charset="-127"/>
              </a:rPr>
              <a:t>Điều </a:t>
            </a:r>
            <a:r>
              <a:rPr lang="en-US" sz="1800" dirty="0" err="1">
                <a:solidFill>
                  <a:srgbClr val="000000"/>
                </a:solidFill>
                <a:effectLst/>
                <a:latin typeface="TimesNewRomanPSMT"/>
                <a:ea typeface="Batang" panose="02030600000101010101" pitchFamily="18" charset="-127"/>
              </a:rPr>
              <a:t>khiển</a:t>
            </a:r>
            <a:r>
              <a:rPr lang="en-US" sz="1800" dirty="0">
                <a:solidFill>
                  <a:srgbClr val="000000"/>
                </a:solidFill>
                <a:effectLst/>
                <a:latin typeface="TimesNewRomanPSMT"/>
                <a:ea typeface="Batang" panose="02030600000101010101" pitchFamily="18" charset="-127"/>
              </a:rPr>
              <a:t> camera </a:t>
            </a:r>
            <a:r>
              <a:rPr lang="en-US" sz="1800" dirty="0" err="1">
                <a:solidFill>
                  <a:srgbClr val="000000"/>
                </a:solidFill>
                <a:effectLst/>
                <a:latin typeface="TimesNewRomanPSMT"/>
                <a:ea typeface="Batang" panose="02030600000101010101" pitchFamily="18" charset="-127"/>
              </a:rPr>
              <a:t>thu</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ảnh</a:t>
            </a:r>
            <a:r>
              <a:rPr lang="en-US" sz="1800" dirty="0">
                <a:solidFill>
                  <a:srgbClr val="000000"/>
                </a:solidFill>
                <a:effectLst/>
                <a:latin typeface="TimesNewRomanPSMT"/>
                <a:ea typeface="Batang" panose="02030600000101010101" pitchFamily="18" charset="-127"/>
              </a:rPr>
              <a:t>/video </a:t>
            </a:r>
            <a:r>
              <a:rPr lang="en-US" sz="1800" dirty="0" err="1">
                <a:solidFill>
                  <a:srgbClr val="000000"/>
                </a:solidFill>
                <a:effectLst/>
                <a:latin typeface="TimesNewRomanPSMT"/>
                <a:ea typeface="Batang" panose="02030600000101010101" pitchFamily="18" charset="-127"/>
              </a:rPr>
              <a:t>và</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lưu</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lại</a:t>
            </a:r>
            <a:r>
              <a:rPr lang="en-US" sz="1800" dirty="0">
                <a:solidFill>
                  <a:srgbClr val="000000"/>
                </a:solidFill>
                <a:effectLst/>
                <a:latin typeface="TimesNewRomanPSMT"/>
                <a:ea typeface="Batang" panose="02030600000101010101" pitchFamily="18" charset="-127"/>
              </a:rPr>
              <a:t>.</a:t>
            </a:r>
            <a:endParaRPr lang="en-US" sz="1800" dirty="0">
              <a:solidFill>
                <a:srgbClr val="000000"/>
              </a:solidFill>
              <a:effectLst/>
              <a:latin typeface="Times New Roman" panose="02020603050405020304" pitchFamily="18" charset="0"/>
              <a:ea typeface="Batang" panose="02030600000101010101" pitchFamily="18" charset="-127"/>
            </a:endParaRPr>
          </a:p>
          <a:p>
            <a:pPr marL="342900" marR="0" lvl="0" indent="-342900" algn="just">
              <a:lnSpc>
                <a:spcPct val="115000"/>
              </a:lnSpc>
              <a:spcBef>
                <a:spcPts val="0"/>
              </a:spcBef>
              <a:spcAft>
                <a:spcPts val="0"/>
              </a:spcAft>
              <a:buFont typeface="Times New Roman" panose="02020603050405020304" pitchFamily="18" charset="0"/>
              <a:buChar char="-"/>
            </a:pPr>
            <a:r>
              <a:rPr lang="en-US" sz="1800" dirty="0" err="1">
                <a:solidFill>
                  <a:srgbClr val="000000"/>
                </a:solidFill>
                <a:effectLst/>
                <a:latin typeface="TimesNewRomanPSMT"/>
                <a:ea typeface="Batang" panose="02030600000101010101" pitchFamily="18" charset="-127"/>
              </a:rPr>
              <a:t>Trích</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xuất</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thông</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số</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từ</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ảnh</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gốc</a:t>
            </a:r>
            <a:r>
              <a:rPr lang="vi-VN" sz="1800" dirty="0">
                <a:solidFill>
                  <a:srgbClr val="000000"/>
                </a:solidFill>
                <a:effectLst/>
                <a:latin typeface="TimesNewRomanPSMT"/>
                <a:ea typeface="Batang" panose="02030600000101010101" pitchFamily="18" charset="-127"/>
              </a:rPr>
              <a:t>.</a:t>
            </a:r>
            <a:endParaRPr lang="en-US" sz="1800" dirty="0">
              <a:solidFill>
                <a:srgbClr val="000000"/>
              </a:solidFill>
              <a:effectLst/>
              <a:latin typeface="Times New Roman" panose="02020603050405020304" pitchFamily="18" charset="0"/>
              <a:ea typeface="Batang" panose="02030600000101010101" pitchFamily="18" charset="-127"/>
            </a:endParaRPr>
          </a:p>
          <a:p>
            <a:pPr marL="342900" marR="0" lvl="0" indent="-342900" algn="just">
              <a:lnSpc>
                <a:spcPct val="115000"/>
              </a:lnSpc>
              <a:spcBef>
                <a:spcPts val="0"/>
              </a:spcBef>
              <a:spcAft>
                <a:spcPts val="0"/>
              </a:spcAft>
              <a:buFont typeface="Times New Roman" panose="02020603050405020304" pitchFamily="18" charset="0"/>
              <a:buChar char="-"/>
            </a:pPr>
            <a:r>
              <a:rPr lang="en-US" sz="1800" dirty="0" err="1">
                <a:solidFill>
                  <a:srgbClr val="000000"/>
                </a:solidFill>
                <a:effectLst/>
                <a:latin typeface="TimesNewRomanPSMT"/>
                <a:ea typeface="Batang" panose="02030600000101010101" pitchFamily="18" charset="-127"/>
              </a:rPr>
              <a:t>Lưu</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lại</a:t>
            </a:r>
            <a:r>
              <a:rPr lang="en-US" sz="1800" dirty="0">
                <a:solidFill>
                  <a:srgbClr val="000000"/>
                </a:solidFill>
                <a:effectLst/>
                <a:latin typeface="TimesNewRomanPSMT"/>
                <a:ea typeface="Batang" panose="02030600000101010101" pitchFamily="18" charset="-127"/>
              </a:rPr>
              <a:t> các </a:t>
            </a:r>
            <a:r>
              <a:rPr lang="en-US" sz="1800" dirty="0" err="1">
                <a:solidFill>
                  <a:srgbClr val="000000"/>
                </a:solidFill>
                <a:effectLst/>
                <a:latin typeface="TimesNewRomanPSMT"/>
                <a:ea typeface="Batang" panose="02030600000101010101" pitchFamily="18" charset="-127"/>
              </a:rPr>
              <a:t>bước</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xử</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lý</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ảnh</a:t>
            </a:r>
            <a:r>
              <a:rPr lang="vi-VN" sz="1800" dirty="0">
                <a:solidFill>
                  <a:srgbClr val="000000"/>
                </a:solidFill>
                <a:effectLst/>
                <a:latin typeface="TimesNewRomanPSMT"/>
                <a:ea typeface="Batang" panose="02030600000101010101" pitchFamily="18" charset="-127"/>
              </a:rPr>
              <a:t>.</a:t>
            </a:r>
            <a:endParaRPr lang="en-US" sz="1800" dirty="0">
              <a:solidFill>
                <a:srgbClr val="000000"/>
              </a:solidFill>
              <a:effectLst/>
              <a:latin typeface="Times New Roman" panose="02020603050405020304" pitchFamily="18" charset="0"/>
              <a:ea typeface="Batang" panose="02030600000101010101" pitchFamily="18" charset="-127"/>
            </a:endParaRPr>
          </a:p>
          <a:p>
            <a:pPr marL="342900" marR="0" lvl="0" indent="-342900" algn="just">
              <a:lnSpc>
                <a:spcPct val="115000"/>
              </a:lnSpc>
              <a:spcBef>
                <a:spcPts val="0"/>
              </a:spcBef>
              <a:spcAft>
                <a:spcPts val="0"/>
              </a:spcAft>
              <a:buFont typeface="Times New Roman" panose="02020603050405020304" pitchFamily="18" charset="0"/>
              <a:buChar char="-"/>
            </a:pPr>
            <a:r>
              <a:rPr lang="en-US" sz="1800" dirty="0" err="1">
                <a:solidFill>
                  <a:srgbClr val="000000"/>
                </a:solidFill>
                <a:effectLst/>
                <a:latin typeface="TimesNewRomanPSMT"/>
                <a:ea typeface="Batang" panose="02030600000101010101" pitchFamily="18" charset="-127"/>
              </a:rPr>
              <a:t>Tính</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ra</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tỉ</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số</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truyền</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hình</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học</a:t>
            </a:r>
            <a:r>
              <a:rPr lang="en-US" sz="1800" dirty="0">
                <a:solidFill>
                  <a:srgbClr val="000000"/>
                </a:solidFill>
                <a:effectLst/>
                <a:latin typeface="TimesNewRomanPSMT"/>
                <a:ea typeface="Batang" panose="02030600000101010101" pitchFamily="18" charset="-127"/>
              </a:rPr>
              <a:t> CVT testbench</a:t>
            </a:r>
            <a:r>
              <a:rPr lang="vi-VN" sz="1800" dirty="0">
                <a:solidFill>
                  <a:srgbClr val="000000"/>
                </a:solidFill>
                <a:effectLst/>
                <a:latin typeface="TimesNewRomanPSMT"/>
                <a:ea typeface="Batang" panose="02030600000101010101" pitchFamily="18" charset="-127"/>
              </a:rPr>
              <a:t>.</a:t>
            </a:r>
            <a:endParaRPr lang="en-US" sz="1800" dirty="0">
              <a:solidFill>
                <a:srgbClr val="000000"/>
              </a:solidFill>
              <a:effectLst/>
              <a:latin typeface="Times New Roman" panose="02020603050405020304" pitchFamily="18" charset="0"/>
              <a:ea typeface="Batang" panose="02030600000101010101" pitchFamily="18" charset="-127"/>
            </a:endParaRPr>
          </a:p>
          <a:p>
            <a:pPr marL="342900" marR="0" lvl="0" indent="-342900" algn="just">
              <a:lnSpc>
                <a:spcPct val="115000"/>
              </a:lnSpc>
              <a:spcBef>
                <a:spcPts val="0"/>
              </a:spcBef>
              <a:spcAft>
                <a:spcPts val="0"/>
              </a:spcAft>
              <a:buFont typeface="Times New Roman" panose="02020603050405020304" pitchFamily="18" charset="0"/>
              <a:buChar char="-"/>
            </a:pPr>
            <a:r>
              <a:rPr lang="en-US" sz="1800" dirty="0" err="1">
                <a:solidFill>
                  <a:srgbClr val="000000"/>
                </a:solidFill>
                <a:effectLst/>
                <a:latin typeface="TimesNewRomanPSMT"/>
                <a:ea typeface="Batang" panose="02030600000101010101" pitchFamily="18" charset="-127"/>
              </a:rPr>
              <a:t>Tính</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ra</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sai</a:t>
            </a:r>
            <a:r>
              <a:rPr lang="en-US" sz="1800" dirty="0">
                <a:solidFill>
                  <a:srgbClr val="000000"/>
                </a:solidFill>
                <a:effectLst/>
                <a:latin typeface="TimesNewRomanPSMT"/>
                <a:ea typeface="Batang" panose="02030600000101010101" pitchFamily="18" charset="-127"/>
              </a:rPr>
              <a:t> </a:t>
            </a:r>
            <a:r>
              <a:rPr lang="en-US" sz="1800" dirty="0" err="1">
                <a:solidFill>
                  <a:srgbClr val="000000"/>
                </a:solidFill>
                <a:effectLst/>
                <a:latin typeface="TimesNewRomanPSMT"/>
                <a:ea typeface="Batang" panose="02030600000101010101" pitchFamily="18" charset="-127"/>
              </a:rPr>
              <a:t>số</a:t>
            </a:r>
            <a:r>
              <a:rPr lang="vi-VN" sz="1800" dirty="0">
                <a:solidFill>
                  <a:srgbClr val="000000"/>
                </a:solidFill>
                <a:effectLst/>
                <a:latin typeface="TimesNewRomanPSMT"/>
                <a:ea typeface="Batang" panose="02030600000101010101" pitchFamily="18" charset="-127"/>
              </a:rPr>
              <a:t>.</a:t>
            </a:r>
            <a:endParaRPr lang="en-US" sz="1800" dirty="0">
              <a:solidFill>
                <a:srgbClr val="000000"/>
              </a:solidFill>
              <a:effectLst/>
              <a:latin typeface="Times New Roman" panose="02020603050405020304" pitchFamily="18" charset="0"/>
              <a:ea typeface="Batang" panose="02030600000101010101" pitchFamily="18" charset="-127"/>
            </a:endParaRPr>
          </a:p>
          <a:p>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7</a:t>
            </a:fld>
            <a:endParaRPr lang="en-US"/>
          </a:p>
        </p:txBody>
      </p:sp>
    </p:spTree>
    <p:extLst>
      <p:ext uri="{BB962C8B-B14F-4D97-AF65-F5344CB8AC3E}">
        <p14:creationId xmlns:p14="http://schemas.microsoft.com/office/powerpoint/2010/main" val="47964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err="1">
                <a:solidFill>
                  <a:srgbClr val="000000"/>
                </a:solidFill>
                <a:effectLst/>
                <a:latin typeface="Times New Roman" panose="02020603050405020304" pitchFamily="18" charset="0"/>
                <a:ea typeface="Times New Roman" panose="02020603050405020304" pitchFamily="18" charset="0"/>
              </a:rPr>
              <a:t>Input</a:t>
            </a:r>
            <a:r>
              <a:rPr lang="vi-VN" sz="1800" dirty="0">
                <a:solidFill>
                  <a:srgbClr val="000000"/>
                </a:solidFill>
                <a:effectLst/>
                <a:latin typeface="Times New Roman" panose="02020603050405020304" pitchFamily="18" charset="0"/>
                <a:ea typeface="Times New Roman" panose="02020603050405020304" pitchFamily="18" charset="0"/>
              </a:rPr>
              <a:t> của chương trình là một </a:t>
            </a:r>
            <a:r>
              <a:rPr lang="vi-VN" sz="1800" dirty="0" err="1">
                <a:solidFill>
                  <a:srgbClr val="000000"/>
                </a:solidFill>
                <a:effectLst/>
                <a:latin typeface="Times New Roman" panose="02020603050405020304" pitchFamily="18" charset="0"/>
                <a:ea typeface="Times New Roman" panose="02020603050405020304" pitchFamily="18" charset="0"/>
              </a:rPr>
              <a:t>video</a:t>
            </a:r>
            <a:r>
              <a:rPr lang="vi-VN" sz="1800" dirty="0">
                <a:solidFill>
                  <a:srgbClr val="000000"/>
                </a:solidFill>
                <a:effectLst/>
                <a:latin typeface="Times New Roman" panose="02020603050405020304" pitchFamily="18" charset="0"/>
                <a:ea typeface="Times New Roman" panose="02020603050405020304" pitchFamily="18" charset="0"/>
              </a:rPr>
              <a:t>, </a:t>
            </a:r>
            <a:r>
              <a:rPr lang="vi-VN" sz="1800" dirty="0" err="1">
                <a:solidFill>
                  <a:srgbClr val="000000"/>
                </a:solidFill>
                <a:effectLst/>
                <a:latin typeface="Times New Roman" panose="02020603050405020304" pitchFamily="18" charset="0"/>
                <a:ea typeface="Times New Roman" panose="02020603050405020304" pitchFamily="18" charset="0"/>
              </a:rPr>
              <a:t>video</a:t>
            </a:r>
            <a:r>
              <a:rPr lang="vi-VN" sz="1800" dirty="0">
                <a:solidFill>
                  <a:srgbClr val="000000"/>
                </a:solidFill>
                <a:effectLst/>
                <a:latin typeface="Times New Roman" panose="02020603050405020304" pitchFamily="18" charset="0"/>
                <a:ea typeface="Times New Roman" panose="02020603050405020304" pitchFamily="18" charset="0"/>
              </a:rPr>
              <a:t> này được phân tách thành các ảnh đơn dựa trên tốc độ ghi hình của </a:t>
            </a:r>
            <a:r>
              <a:rPr lang="vi-VN" sz="1800" dirty="0" err="1">
                <a:solidFill>
                  <a:srgbClr val="000000"/>
                </a:solidFill>
                <a:effectLst/>
                <a:latin typeface="Times New Roman" panose="02020603050405020304" pitchFamily="18" charset="0"/>
                <a:ea typeface="Times New Roman" panose="02020603050405020304" pitchFamily="18" charset="0"/>
              </a:rPr>
              <a:t>camera</a:t>
            </a:r>
            <a:endParaRPr lang="vi-VN" dirty="0"/>
          </a:p>
          <a:p>
            <a:r>
              <a:rPr lang="en-US" dirty="0" err="1"/>
              <a:t>Sư</a:t>
            </a:r>
            <a:r>
              <a:rPr lang="en-US" dirty="0"/>
              <a:t>̉ </a:t>
            </a:r>
            <a:r>
              <a:rPr lang="en-US" dirty="0" err="1"/>
              <a:t>dụng</a:t>
            </a:r>
            <a:r>
              <a:rPr lang="en-US" dirty="0"/>
              <a:t> camera Logitech C270 HD 30fps 55o </a:t>
            </a:r>
            <a:r>
              <a:rPr lang="en-US" dirty="0" err="1"/>
              <a:t>đặt</a:t>
            </a:r>
            <a:r>
              <a:rPr lang="en-US" dirty="0"/>
              <a:t> song </a:t>
            </a:r>
            <a:r>
              <a:rPr lang="en-US" dirty="0" err="1"/>
              <a:t>song</a:t>
            </a:r>
            <a:r>
              <a:rPr lang="en-US" dirty="0"/>
              <a:t> </a:t>
            </a:r>
            <a:r>
              <a:rPr lang="en-US" dirty="0" err="1"/>
              <a:t>với</a:t>
            </a:r>
            <a:r>
              <a:rPr lang="en-US" dirty="0"/>
              <a:t> </a:t>
            </a:r>
            <a:r>
              <a:rPr lang="en-US" dirty="0" err="1"/>
              <a:t>bê</a:t>
            </a:r>
            <a:r>
              <a:rPr lang="en-US" dirty="0"/>
              <a:t>̣ </a:t>
            </a:r>
            <a:r>
              <a:rPr lang="en-US" dirty="0" err="1"/>
              <a:t>thư</a:t>
            </a:r>
            <a:r>
              <a:rPr lang="en-US" dirty="0"/>
              <a:t>̉ </a:t>
            </a:r>
            <a:r>
              <a:rPr lang="en-US" dirty="0" err="1"/>
              <a:t>tại</a:t>
            </a:r>
            <a:r>
              <a:rPr lang="en-US" dirty="0"/>
              <a:t> </a:t>
            </a:r>
            <a:r>
              <a:rPr lang="en-US" dirty="0" err="1"/>
              <a:t>tâm</a:t>
            </a:r>
            <a:r>
              <a:rPr lang="en-US" dirty="0"/>
              <a:t> </a:t>
            </a:r>
            <a:r>
              <a:rPr lang="en-US" dirty="0" err="1"/>
              <a:t>bê</a:t>
            </a:r>
            <a:r>
              <a:rPr lang="en-US" dirty="0"/>
              <a:t>̣ </a:t>
            </a:r>
            <a:r>
              <a:rPr lang="en-US" dirty="0" err="1"/>
              <a:t>thư</a:t>
            </a:r>
            <a:r>
              <a:rPr lang="en-US" dirty="0"/>
              <a:t>̉ </a:t>
            </a:r>
            <a:r>
              <a:rPr lang="en-US" dirty="0" err="1"/>
              <a:t>va</a:t>
            </a:r>
            <a:r>
              <a:rPr lang="en-US" dirty="0"/>
              <a:t>̀ </a:t>
            </a:r>
            <a:r>
              <a:rPr lang="en-US" dirty="0" err="1"/>
              <a:t>các</a:t>
            </a:r>
            <a:r>
              <a:rPr lang="vi-VN" dirty="0"/>
              <a:t> </a:t>
            </a:r>
            <a:r>
              <a:rPr lang="en-US" dirty="0"/>
              <a:t>h </a:t>
            </a:r>
            <a:r>
              <a:rPr lang="en-US" dirty="0" err="1"/>
              <a:t>bê</a:t>
            </a:r>
            <a:r>
              <a:rPr lang="en-US" dirty="0"/>
              <a:t>̣ </a:t>
            </a:r>
            <a:r>
              <a:rPr lang="en-US" dirty="0" err="1"/>
              <a:t>thư</a:t>
            </a:r>
            <a:r>
              <a:rPr lang="en-US" dirty="0"/>
              <a:t>̉ </a:t>
            </a:r>
            <a:r>
              <a:rPr lang="vi-VN" dirty="0"/>
              <a:t>340mm\</a:t>
            </a:r>
          </a:p>
          <a:p>
            <a:r>
              <a:rPr lang="vi-VN" sz="1800" b="0" i="0" dirty="0">
                <a:solidFill>
                  <a:srgbClr val="000000"/>
                </a:solidFill>
                <a:effectLst/>
                <a:latin typeface="TimesNewRomanPSMT"/>
              </a:rPr>
              <a:t>Ảnh thu được bao quát toàn bộ phần </a:t>
            </a:r>
            <a:r>
              <a:rPr lang="vi-VN" sz="1800" b="0" i="0" dirty="0" err="1">
                <a:solidFill>
                  <a:srgbClr val="000000"/>
                </a:solidFill>
                <a:effectLst/>
                <a:latin typeface="TimesNewRomanPSMT"/>
              </a:rPr>
              <a:t>puly</a:t>
            </a:r>
            <a:r>
              <a:rPr lang="vi-VN" sz="1800" b="0" i="0" dirty="0">
                <a:solidFill>
                  <a:srgbClr val="000000"/>
                </a:solidFill>
                <a:effectLst/>
                <a:latin typeface="TimesNewRomanPSMT"/>
              </a:rPr>
              <a:t> và dây đai</a:t>
            </a:r>
            <a:r>
              <a:rPr lang="vi-VN" dirty="0"/>
              <a:t> </a:t>
            </a:r>
            <a:br>
              <a:rPr lang="vi-VN" dirty="0"/>
            </a:br>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8</a:t>
            </a:fld>
            <a:endParaRPr lang="en-US"/>
          </a:p>
        </p:txBody>
      </p:sp>
    </p:spTree>
    <p:extLst>
      <p:ext uri="{BB962C8B-B14F-4D97-AF65-F5344CB8AC3E}">
        <p14:creationId xmlns:p14="http://schemas.microsoft.com/office/powerpoint/2010/main" val="3727367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solidFill>
                  <a:srgbClr val="000000"/>
                </a:solidFill>
                <a:effectLst/>
                <a:latin typeface="Times New Roman" panose="02020603050405020304" pitchFamily="18" charset="0"/>
                <a:ea typeface="Times New Roman" panose="02020603050405020304" pitchFamily="18" charset="0"/>
              </a:rPr>
              <a:t>Xác định vùng kích thước ảnh cần thiết cho chương trình, chọn các vùng có thể bổ sung dữ liệu thông tin cho nhau. </a:t>
            </a:r>
            <a:endParaRPr lang="vi-VN" dirty="0"/>
          </a:p>
          <a:p>
            <a:r>
              <a:rPr lang="en-US" dirty="0" err="1"/>
              <a:t>Khoang</a:t>
            </a:r>
            <a:r>
              <a:rPr lang="en-US" dirty="0"/>
              <a:t> </a:t>
            </a:r>
            <a:r>
              <a:rPr lang="en-US" dirty="0" err="1"/>
              <a:t>vùng</a:t>
            </a:r>
            <a:r>
              <a:rPr lang="en-US" dirty="0"/>
              <a:t> </a:t>
            </a:r>
            <a:r>
              <a:rPr lang="en-US" dirty="0" err="1"/>
              <a:t>chứa</a:t>
            </a:r>
            <a:r>
              <a:rPr lang="en-US" dirty="0"/>
              <a:t> </a:t>
            </a:r>
            <a:r>
              <a:rPr lang="en-US" dirty="0" err="1"/>
              <a:t>đặc</a:t>
            </a:r>
            <a:r>
              <a:rPr lang="en-US" dirty="0"/>
              <a:t> </a:t>
            </a:r>
            <a:r>
              <a:rPr lang="en-US" dirty="0" err="1"/>
              <a:t>trưng</a:t>
            </a:r>
            <a:r>
              <a:rPr lang="en-US" dirty="0"/>
              <a:t> </a:t>
            </a:r>
            <a:r>
              <a:rPr lang="en-US" dirty="0" err="1"/>
              <a:t>hình</a:t>
            </a:r>
            <a:r>
              <a:rPr lang="en-US" dirty="0"/>
              <a:t> </a:t>
            </a:r>
            <a:r>
              <a:rPr lang="en-US" dirty="0" err="1"/>
              <a:t>học</a:t>
            </a:r>
            <a:r>
              <a:rPr lang="en-US" dirty="0"/>
              <a:t> </a:t>
            </a:r>
            <a:r>
              <a:rPr lang="en-US" dirty="0" err="1"/>
              <a:t>cần</a:t>
            </a:r>
            <a:r>
              <a:rPr lang="en-US" dirty="0"/>
              <a:t> </a:t>
            </a:r>
            <a:r>
              <a:rPr lang="en-US" dirty="0" err="1"/>
              <a:t>xác</a:t>
            </a:r>
            <a:r>
              <a:rPr lang="en-US" dirty="0"/>
              <a:t> </a:t>
            </a:r>
            <a:r>
              <a:rPr lang="en-US" dirty="0" err="1"/>
              <a:t>định</a:t>
            </a:r>
            <a:r>
              <a:rPr lang="en-US" dirty="0"/>
              <a:t>: </a:t>
            </a:r>
            <a:r>
              <a:rPr lang="en-US" dirty="0" err="1"/>
              <a:t>khu</a:t>
            </a:r>
            <a:r>
              <a:rPr lang="en-US" dirty="0"/>
              <a:t> </a:t>
            </a:r>
            <a:r>
              <a:rPr lang="en-US" dirty="0" err="1"/>
              <a:t>vực</a:t>
            </a:r>
            <a:r>
              <a:rPr lang="en-US" dirty="0"/>
              <a:t> </a:t>
            </a:r>
            <a:r>
              <a:rPr lang="en-US" dirty="0" err="1"/>
              <a:t>puly</a:t>
            </a:r>
            <a:r>
              <a:rPr lang="en-US" dirty="0"/>
              <a:t> </a:t>
            </a:r>
            <a:r>
              <a:rPr lang="en-US" dirty="0" err="1"/>
              <a:t>sơ</a:t>
            </a:r>
            <a:r>
              <a:rPr lang="en-US" dirty="0"/>
              <a:t> </a:t>
            </a:r>
            <a:r>
              <a:rPr lang="en-US" dirty="0" err="1"/>
              <a:t>cấp</a:t>
            </a:r>
            <a:r>
              <a:rPr lang="en-US" dirty="0"/>
              <a:t> </a:t>
            </a:r>
            <a:r>
              <a:rPr lang="en-US" dirty="0" err="1"/>
              <a:t>va</a:t>
            </a:r>
            <a:r>
              <a:rPr lang="en-US" dirty="0"/>
              <a:t>̀ </a:t>
            </a:r>
            <a:r>
              <a:rPr lang="en-US" dirty="0" err="1"/>
              <a:t>puly</a:t>
            </a:r>
            <a:r>
              <a:rPr lang="en-US" dirty="0"/>
              <a:t> </a:t>
            </a:r>
            <a:r>
              <a:rPr lang="en-US" dirty="0" err="1"/>
              <a:t>thư</a:t>
            </a:r>
            <a:r>
              <a:rPr lang="en-US" dirty="0"/>
              <a:t>́ </a:t>
            </a:r>
            <a:r>
              <a:rPr lang="en-US" dirty="0" err="1"/>
              <a:t>cấp</a:t>
            </a:r>
            <a:endParaRPr lang="en-US" dirty="0"/>
          </a:p>
          <a:p>
            <a:endParaRPr lang="en-US" dirty="0"/>
          </a:p>
          <a:p>
            <a:r>
              <a:rPr lang="en-US" dirty="0" err="1"/>
              <a:t>Wpuly</a:t>
            </a:r>
            <a:r>
              <a:rPr lang="en-US" dirty="0"/>
              <a:t> =….</a:t>
            </a:r>
          </a:p>
          <a:p>
            <a:endParaRPr lang="en-US" dirty="0"/>
          </a:p>
          <a:p>
            <a:r>
              <a:rPr lang="en-US" dirty="0"/>
              <a:t>Chia </a:t>
            </a:r>
            <a:r>
              <a:rPr lang="en-US" dirty="0" err="1"/>
              <a:t>ra</a:t>
            </a:r>
            <a:r>
              <a:rPr lang="en-US" dirty="0"/>
              <a:t> </a:t>
            </a:r>
            <a:r>
              <a:rPr lang="en-US" dirty="0" err="1"/>
              <a:t>nhiều</a:t>
            </a:r>
            <a:r>
              <a:rPr lang="en-US" dirty="0"/>
              <a:t> ô </a:t>
            </a:r>
            <a:r>
              <a:rPr lang="en-US" dirty="0" err="1"/>
              <a:t>nho</a:t>
            </a:r>
            <a:r>
              <a:rPr lang="en-US" dirty="0"/>
              <a:t>̉ </a:t>
            </a:r>
            <a:r>
              <a:rPr lang="en-US" dirty="0" err="1"/>
              <a:t>đê</a:t>
            </a:r>
            <a:r>
              <a:rPr lang="en-US" dirty="0"/>
              <a:t>̉ </a:t>
            </a:r>
            <a:r>
              <a:rPr lang="en-US" dirty="0" err="1"/>
              <a:t>bô</a:t>
            </a:r>
            <a:r>
              <a:rPr lang="en-US" dirty="0"/>
              <a:t>̉ sung </a:t>
            </a:r>
            <a:r>
              <a:rPr lang="en-US" dirty="0" err="1"/>
              <a:t>thông</a:t>
            </a:r>
            <a:r>
              <a:rPr lang="en-US" dirty="0"/>
              <a:t> tin </a:t>
            </a:r>
            <a:r>
              <a:rPr lang="en-US" dirty="0" err="1"/>
              <a:t>cho</a:t>
            </a:r>
            <a:r>
              <a:rPr lang="en-US" dirty="0"/>
              <a:t> </a:t>
            </a:r>
            <a:r>
              <a:rPr lang="en-US" dirty="0" err="1"/>
              <a:t>nhau</a:t>
            </a:r>
            <a:r>
              <a:rPr lang="en-US" dirty="0"/>
              <a:t>, </a:t>
            </a:r>
            <a:r>
              <a:rPr lang="en-US" dirty="0" err="1"/>
              <a:t>tăng</a:t>
            </a:r>
            <a:r>
              <a:rPr lang="en-US" dirty="0"/>
              <a:t> </a:t>
            </a:r>
            <a:r>
              <a:rPr lang="en-US" dirty="0" err="1"/>
              <a:t>đô</a:t>
            </a:r>
            <a:r>
              <a:rPr lang="en-US" dirty="0"/>
              <a:t>̣ tin </a:t>
            </a:r>
            <a:r>
              <a:rPr lang="en-US" dirty="0" err="1"/>
              <a:t>cậy</a:t>
            </a:r>
            <a:r>
              <a:rPr lang="en-US" dirty="0"/>
              <a:t> </a:t>
            </a:r>
            <a:r>
              <a:rPr lang="en-US" dirty="0" err="1"/>
              <a:t>cũng</a:t>
            </a:r>
            <a:r>
              <a:rPr lang="en-US" dirty="0"/>
              <a:t> </a:t>
            </a:r>
            <a:r>
              <a:rPr lang="en-US" dirty="0" err="1"/>
              <a:t>như</a:t>
            </a:r>
            <a:r>
              <a:rPr lang="en-US" dirty="0"/>
              <a:t> </a:t>
            </a:r>
            <a:r>
              <a:rPr lang="en-US" dirty="0" err="1"/>
              <a:t>đô</a:t>
            </a:r>
            <a:r>
              <a:rPr lang="en-US" dirty="0"/>
              <a:t>̣ </a:t>
            </a:r>
            <a:r>
              <a:rPr lang="en-US" dirty="0" err="1"/>
              <a:t>chính</a:t>
            </a:r>
            <a:r>
              <a:rPr lang="en-US" dirty="0"/>
              <a:t> </a:t>
            </a:r>
            <a:r>
              <a:rPr lang="en-US" dirty="0" err="1"/>
              <a:t>xác</a:t>
            </a:r>
            <a:endParaRPr lang="en-US" dirty="0"/>
          </a:p>
        </p:txBody>
      </p:sp>
      <p:sp>
        <p:nvSpPr>
          <p:cNvPr id="4" name="Slide Number Placeholder 3"/>
          <p:cNvSpPr>
            <a:spLocks noGrp="1"/>
          </p:cNvSpPr>
          <p:nvPr>
            <p:ph type="sldNum" sz="quarter" idx="5"/>
          </p:nvPr>
        </p:nvSpPr>
        <p:spPr/>
        <p:txBody>
          <a:bodyPr/>
          <a:lstStyle/>
          <a:p>
            <a:fld id="{DBD36CC4-82F8-4D19-A2A5-54050F9122AF}" type="slidenum">
              <a:rPr lang="en-US" smtClean="0"/>
              <a:t>9</a:t>
            </a:fld>
            <a:endParaRPr lang="en-US"/>
          </a:p>
        </p:txBody>
      </p:sp>
    </p:spTree>
    <p:extLst>
      <p:ext uri="{BB962C8B-B14F-4D97-AF65-F5344CB8AC3E}">
        <p14:creationId xmlns:p14="http://schemas.microsoft.com/office/powerpoint/2010/main" val="262578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3F824F9-1937-6A7E-6DCF-0FFA72946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Date Placeholder 8">
            <a:extLst>
              <a:ext uri="{FF2B5EF4-FFF2-40B4-BE49-F238E27FC236}">
                <a16:creationId xmlns:a16="http://schemas.microsoft.com/office/drawing/2014/main" id="{657A7486-7A1D-81C5-4015-0D033C22AD57}"/>
              </a:ext>
            </a:extLst>
          </p:cNvPr>
          <p:cNvSpPr>
            <a:spLocks noGrp="1"/>
          </p:cNvSpPr>
          <p:nvPr>
            <p:ph type="dt" sz="half" idx="10"/>
          </p:nvPr>
        </p:nvSpPr>
        <p:spPr/>
        <p:txBody>
          <a:bodyPr/>
          <a:lstStyle/>
          <a:p>
            <a:fld id="{E2610E0F-3BCE-4559-9F76-A34434FBF1EC}" type="datetime1">
              <a:rPr lang="en-US" smtClean="0"/>
              <a:t>10/3/2023</a:t>
            </a:fld>
            <a:endParaRPr lang="en-US"/>
          </a:p>
        </p:txBody>
      </p:sp>
      <p:sp>
        <p:nvSpPr>
          <p:cNvPr id="10" name="Footer Placeholder 9">
            <a:extLst>
              <a:ext uri="{FF2B5EF4-FFF2-40B4-BE49-F238E27FC236}">
                <a16:creationId xmlns:a16="http://schemas.microsoft.com/office/drawing/2014/main" id="{9B84B6C4-AA4C-1605-8CD2-003C2B5AECF6}"/>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BF2CB8AE-18C8-90A2-A5D7-8162F6A587C1}"/>
              </a:ext>
            </a:extLst>
          </p:cNvPr>
          <p:cNvSpPr>
            <a:spLocks noGrp="1"/>
          </p:cNvSpPr>
          <p:nvPr>
            <p:ph type="sldNum" sz="quarter" idx="12"/>
          </p:nvPr>
        </p:nvSpPr>
        <p:spPr/>
        <p:txBody>
          <a:bodyPr/>
          <a:lstStyle/>
          <a:p>
            <a:fld id="{DB371C95-F60F-4EC1-A05E-E0B767D78F37}" type="slidenum">
              <a:rPr lang="en-US" smtClean="0"/>
              <a:t>‹#›</a:t>
            </a:fld>
            <a:endParaRPr lang="en-US"/>
          </a:p>
        </p:txBody>
      </p:sp>
    </p:spTree>
    <p:extLst>
      <p:ext uri="{BB962C8B-B14F-4D97-AF65-F5344CB8AC3E}">
        <p14:creationId xmlns:p14="http://schemas.microsoft.com/office/powerpoint/2010/main" val="3292450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B7294-0F2E-8B7A-05E1-F0F59D1135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AC45E9-1804-CD8E-50B1-18516BA5B2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8CB3B-F0D6-DED6-5DBB-8740F49CFA35}"/>
              </a:ext>
            </a:extLst>
          </p:cNvPr>
          <p:cNvSpPr>
            <a:spLocks noGrp="1"/>
          </p:cNvSpPr>
          <p:nvPr>
            <p:ph type="dt" sz="half" idx="10"/>
          </p:nvPr>
        </p:nvSpPr>
        <p:spPr/>
        <p:txBody>
          <a:bodyPr/>
          <a:lstStyle/>
          <a:p>
            <a:fld id="{FB56C092-5F18-4567-A7A7-EB10B21767B3}" type="datetime1">
              <a:rPr lang="en-US" smtClean="0"/>
              <a:t>10/3/2023</a:t>
            </a:fld>
            <a:endParaRPr lang="en-US"/>
          </a:p>
        </p:txBody>
      </p:sp>
      <p:sp>
        <p:nvSpPr>
          <p:cNvPr id="5" name="Footer Placeholder 4">
            <a:extLst>
              <a:ext uri="{FF2B5EF4-FFF2-40B4-BE49-F238E27FC236}">
                <a16:creationId xmlns:a16="http://schemas.microsoft.com/office/drawing/2014/main" id="{689B009E-7A3F-5900-792A-C5B106442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24E77-C064-46CD-6961-DCF865F45B84}"/>
              </a:ext>
            </a:extLst>
          </p:cNvPr>
          <p:cNvSpPr>
            <a:spLocks noGrp="1"/>
          </p:cNvSpPr>
          <p:nvPr>
            <p:ph type="sldNum" sz="quarter" idx="12"/>
          </p:nvPr>
        </p:nvSpPr>
        <p:spPr/>
        <p:txBody>
          <a:bodyPr/>
          <a:lstStyle/>
          <a:p>
            <a:fld id="{DB371C95-F60F-4EC1-A05E-E0B767D78F37}" type="slidenum">
              <a:rPr lang="en-US" smtClean="0"/>
              <a:t>‹#›</a:t>
            </a:fld>
            <a:endParaRPr lang="en-US"/>
          </a:p>
        </p:txBody>
      </p:sp>
    </p:spTree>
    <p:extLst>
      <p:ext uri="{BB962C8B-B14F-4D97-AF65-F5344CB8AC3E}">
        <p14:creationId xmlns:p14="http://schemas.microsoft.com/office/powerpoint/2010/main" val="3295794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1D7905-1A91-D5D7-7FEB-F11B833BCD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EC374E-C212-B58D-5402-B18D9A1601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A2CFD-275F-23B4-95BE-F3270092B1F6}"/>
              </a:ext>
            </a:extLst>
          </p:cNvPr>
          <p:cNvSpPr>
            <a:spLocks noGrp="1"/>
          </p:cNvSpPr>
          <p:nvPr>
            <p:ph type="dt" sz="half" idx="10"/>
          </p:nvPr>
        </p:nvSpPr>
        <p:spPr/>
        <p:txBody>
          <a:bodyPr/>
          <a:lstStyle/>
          <a:p>
            <a:fld id="{852D8254-1077-43DA-9579-DFB88FC23289}" type="datetime1">
              <a:rPr lang="en-US" smtClean="0"/>
              <a:t>10/3/2023</a:t>
            </a:fld>
            <a:endParaRPr lang="en-US"/>
          </a:p>
        </p:txBody>
      </p:sp>
      <p:sp>
        <p:nvSpPr>
          <p:cNvPr id="5" name="Footer Placeholder 4">
            <a:extLst>
              <a:ext uri="{FF2B5EF4-FFF2-40B4-BE49-F238E27FC236}">
                <a16:creationId xmlns:a16="http://schemas.microsoft.com/office/drawing/2014/main" id="{ECB5A62F-DB51-10ED-1DA7-C76A883CB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A9992-2F4E-E378-4C69-5BC134C0F612}"/>
              </a:ext>
            </a:extLst>
          </p:cNvPr>
          <p:cNvSpPr>
            <a:spLocks noGrp="1"/>
          </p:cNvSpPr>
          <p:nvPr>
            <p:ph type="sldNum" sz="quarter" idx="12"/>
          </p:nvPr>
        </p:nvSpPr>
        <p:spPr/>
        <p:txBody>
          <a:bodyPr/>
          <a:lstStyle/>
          <a:p>
            <a:fld id="{DB371C95-F60F-4EC1-A05E-E0B767D78F37}" type="slidenum">
              <a:rPr lang="en-US" smtClean="0"/>
              <a:t>‹#›</a:t>
            </a:fld>
            <a:endParaRPr lang="en-US"/>
          </a:p>
        </p:txBody>
      </p:sp>
    </p:spTree>
    <p:extLst>
      <p:ext uri="{BB962C8B-B14F-4D97-AF65-F5344CB8AC3E}">
        <p14:creationId xmlns:p14="http://schemas.microsoft.com/office/powerpoint/2010/main" val="1440418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823914" y="4817717"/>
            <a:ext cx="1796396" cy="302186"/>
          </a:xfrm>
        </p:spPr>
        <p:txBody>
          <a:bodyPr>
            <a:noAutofit/>
          </a:bodyPr>
          <a:lstStyle>
            <a:lvl1pPr marL="0" indent="0">
              <a:buNone/>
              <a:defRPr sz="20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823914"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4134076" y="4817717"/>
            <a:ext cx="1796396" cy="302186"/>
          </a:xfrm>
        </p:spPr>
        <p:txBody>
          <a:bodyPr>
            <a:noAutofit/>
          </a:bodyPr>
          <a:lstStyle>
            <a:lvl1pPr marL="0" indent="0">
              <a:buNone/>
              <a:defRPr sz="20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4134076"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6444238" y="4817717"/>
            <a:ext cx="1796396" cy="302186"/>
          </a:xfrm>
        </p:spPr>
        <p:txBody>
          <a:bodyPr>
            <a:noAutofit/>
          </a:bodyPr>
          <a:lstStyle>
            <a:lvl1pPr marL="0" indent="0">
              <a:buNone/>
              <a:defRPr sz="20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6444238"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8754400" y="4817717"/>
            <a:ext cx="1796396" cy="302186"/>
          </a:xfrm>
        </p:spPr>
        <p:txBody>
          <a:bodyPr>
            <a:noAutofit/>
          </a:bodyPr>
          <a:lstStyle>
            <a:lvl1pPr marL="0" indent="0">
              <a:buNone/>
              <a:defRPr sz="20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8754400"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463966"/>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32ABCB97-8C6D-4219-9D35-918024CDE350}" type="datetime1">
              <a:rPr lang="en-US" smtClean="0">
                <a:solidFill>
                  <a:prstClr val="black">
                    <a:tint val="75000"/>
                  </a:prstClr>
                </a:solidFill>
              </a:rPr>
              <a:t>10/3/2023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304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with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fld id="{99762587-A793-402E-9748-E864BE9DA96E}" type="datetime1">
              <a:rPr lang="en-US" smtClean="0"/>
              <a:t>10/3/2023</a:t>
            </a:fld>
            <a:endParaRPr lang="en-US"/>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endParaRPr lang="en-US"/>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a:p>
        </p:txBody>
      </p:sp>
    </p:spTree>
    <p:extLst>
      <p:ext uri="{BB962C8B-B14F-4D97-AF65-F5344CB8AC3E}">
        <p14:creationId xmlns:p14="http://schemas.microsoft.com/office/powerpoint/2010/main" val="1947374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BDACF9BF-DF72-4382-BA87-73555B0FAF1D}" type="datetime1">
              <a:rPr lang="en-US" smtClean="0">
                <a:solidFill>
                  <a:prstClr val="black">
                    <a:tint val="75000"/>
                  </a:prstClr>
                </a:solidFill>
              </a:rPr>
              <a:t>10/3/2023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4097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fld id="{D9858B24-B3CF-49ED-B8C1-52D2E71FB558}" type="datetime1">
              <a:rPr lang="en-US" smtClean="0">
                <a:solidFill>
                  <a:prstClr val="black">
                    <a:tint val="75000"/>
                  </a:prstClr>
                </a:solidFill>
              </a:rPr>
              <a:t>10/3/2023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3744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fld id="{A38EE229-A138-4C19-8894-5DC28F2A912B}" type="datetime1">
              <a:rPr lang="en-US" smtClean="0">
                <a:solidFill>
                  <a:prstClr val="black">
                    <a:tint val="75000"/>
                  </a:prstClr>
                </a:solidFill>
              </a:rPr>
              <a:t>10/3/2023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9910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losin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76684E77-3328-431D-852A-A1C804D16D46}"/>
              </a:ext>
              <a:ext uri="{C183D7F6-B498-43B3-948B-1728B52AA6E4}">
                <adec:decorative xmlns:adec="http://schemas.microsoft.com/office/drawing/2017/decorative" val="1"/>
              </a:ext>
            </a:extLst>
          </p:cNvPr>
          <p:cNvSpPr/>
          <p:nvPr userDrawn="1"/>
        </p:nvSpPr>
        <p:spPr>
          <a:xfrm rot="19121972">
            <a:off x="-780426" y="-1149210"/>
            <a:ext cx="8356063" cy="11088571"/>
          </a:xfrm>
          <a:custGeom>
            <a:avLst/>
            <a:gdLst>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7561859 h 11088571"/>
              <a:gd name="connsiteX124" fmla="*/ 6818449 w 8356063"/>
              <a:gd name="connsiteY124" fmla="*/ 8601534 h 11088571"/>
              <a:gd name="connsiteX125" fmla="*/ 6710538 w 8356063"/>
              <a:gd name="connsiteY125" fmla="*/ 8601534 h 11088571"/>
              <a:gd name="connsiteX126" fmla="*/ 6718259 w 8356063"/>
              <a:gd name="connsiteY126" fmla="*/ 8630244 h 11088571"/>
              <a:gd name="connsiteX127" fmla="*/ 6774653 w 8356063"/>
              <a:gd name="connsiteY127" fmla="*/ 8750271 h 11088571"/>
              <a:gd name="connsiteX128" fmla="*/ 6791102 w 8356063"/>
              <a:gd name="connsiteY128" fmla="*/ 8874277 h 11088571"/>
              <a:gd name="connsiteX129" fmla="*/ 6749840 w 8356063"/>
              <a:gd name="connsiteY129" fmla="*/ 9027677 h 11088571"/>
              <a:gd name="connsiteX130" fmla="*/ 6782551 w 8356063"/>
              <a:gd name="connsiteY130" fmla="*/ 9305160 h 11088571"/>
              <a:gd name="connsiteX131" fmla="*/ 6822558 w 8356063"/>
              <a:gd name="connsiteY131" fmla="*/ 9381799 h 11088571"/>
              <a:gd name="connsiteX132" fmla="*/ 6904583 w 8356063"/>
              <a:gd name="connsiteY132" fmla="*/ 9690906 h 11088571"/>
              <a:gd name="connsiteX133" fmla="*/ 6979504 w 8356063"/>
              <a:gd name="connsiteY133" fmla="*/ 9813607 h 11088571"/>
              <a:gd name="connsiteX134" fmla="*/ 6996966 w 8356063"/>
              <a:gd name="connsiteY134" fmla="*/ 9833017 h 11088571"/>
              <a:gd name="connsiteX135" fmla="*/ 7008802 w 8356063"/>
              <a:gd name="connsiteY135" fmla="*/ 9857707 h 11088571"/>
              <a:gd name="connsiteX136" fmla="*/ 7030988 w 8356063"/>
              <a:gd name="connsiteY136" fmla="*/ 9965361 h 11088571"/>
              <a:gd name="connsiteX137" fmla="*/ 7034231 w 8356063"/>
              <a:gd name="connsiteY137" fmla="*/ 10050875 h 11088571"/>
              <a:gd name="connsiteX138" fmla="*/ 7030221 w 8356063"/>
              <a:gd name="connsiteY138" fmla="*/ 10082725 h 11088571"/>
              <a:gd name="connsiteX139" fmla="*/ 7023828 w 8356063"/>
              <a:gd name="connsiteY139" fmla="*/ 10135993 h 11088571"/>
              <a:gd name="connsiteX140" fmla="*/ 7006346 w 8356063"/>
              <a:gd name="connsiteY140" fmla="*/ 10179503 h 11088571"/>
              <a:gd name="connsiteX141" fmla="*/ 7006032 w 8356063"/>
              <a:gd name="connsiteY141" fmla="*/ 10222580 h 11088571"/>
              <a:gd name="connsiteX142" fmla="*/ 7022387 w 8356063"/>
              <a:gd name="connsiteY142" fmla="*/ 10227810 h 11088571"/>
              <a:gd name="connsiteX143" fmla="*/ 7016719 w 8356063"/>
              <a:gd name="connsiteY143" fmla="*/ 10275442 h 11088571"/>
              <a:gd name="connsiteX144" fmla="*/ 7006319 w 8356063"/>
              <a:gd name="connsiteY144" fmla="*/ 10348220 h 11088571"/>
              <a:gd name="connsiteX145" fmla="*/ 7009149 w 8356063"/>
              <a:gd name="connsiteY145" fmla="*/ 10359098 h 11088571"/>
              <a:gd name="connsiteX146" fmla="*/ 6994973 w 8356063"/>
              <a:gd name="connsiteY146" fmla="*/ 10370490 h 11088571"/>
              <a:gd name="connsiteX147" fmla="*/ 6984719 w 8356063"/>
              <a:gd name="connsiteY147" fmla="*/ 10397278 h 11088571"/>
              <a:gd name="connsiteX148" fmla="*/ 6958822 w 8356063"/>
              <a:gd name="connsiteY148" fmla="*/ 10537951 h 11088571"/>
              <a:gd name="connsiteX149" fmla="*/ 6961280 w 8356063"/>
              <a:gd name="connsiteY149" fmla="*/ 10565026 h 11088571"/>
              <a:gd name="connsiteX150" fmla="*/ 6961883 w 8356063"/>
              <a:gd name="connsiteY150" fmla="*/ 10621345 h 11088571"/>
              <a:gd name="connsiteX151" fmla="*/ 6969420 w 8356063"/>
              <a:gd name="connsiteY151" fmla="*/ 10658847 h 11088571"/>
              <a:gd name="connsiteX152" fmla="*/ 6961243 w 8356063"/>
              <a:gd name="connsiteY152" fmla="*/ 10667121 h 11088571"/>
              <a:gd name="connsiteX153" fmla="*/ 6954751 w 8356063"/>
              <a:gd name="connsiteY153" fmla="*/ 10688604 h 11088571"/>
              <a:gd name="connsiteX154" fmla="*/ 6941940 w 8356063"/>
              <a:gd name="connsiteY154" fmla="*/ 10797948 h 11088571"/>
              <a:gd name="connsiteX155" fmla="*/ 6945141 w 8356063"/>
              <a:gd name="connsiteY155" fmla="*/ 10818072 h 11088571"/>
              <a:gd name="connsiteX156" fmla="*/ 6897807 w 8356063"/>
              <a:gd name="connsiteY156" fmla="*/ 10904998 h 11088571"/>
              <a:gd name="connsiteX157" fmla="*/ 6834058 w 8356063"/>
              <a:gd name="connsiteY157" fmla="*/ 11025845 h 11088571"/>
              <a:gd name="connsiteX158" fmla="*/ 6757195 w 8356063"/>
              <a:gd name="connsiteY158" fmla="*/ 11088571 h 11088571"/>
              <a:gd name="connsiteX159" fmla="*/ 0 w 8356063"/>
              <a:gd name="connsiteY159" fmla="*/ 5152133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8601534 h 11088571"/>
              <a:gd name="connsiteX124" fmla="*/ 6710538 w 8356063"/>
              <a:gd name="connsiteY124" fmla="*/ 8601534 h 11088571"/>
              <a:gd name="connsiteX125" fmla="*/ 6718259 w 8356063"/>
              <a:gd name="connsiteY125" fmla="*/ 8630244 h 11088571"/>
              <a:gd name="connsiteX126" fmla="*/ 6774653 w 8356063"/>
              <a:gd name="connsiteY126" fmla="*/ 8750271 h 11088571"/>
              <a:gd name="connsiteX127" fmla="*/ 6791102 w 8356063"/>
              <a:gd name="connsiteY127" fmla="*/ 8874277 h 11088571"/>
              <a:gd name="connsiteX128" fmla="*/ 6749840 w 8356063"/>
              <a:gd name="connsiteY128" fmla="*/ 9027677 h 11088571"/>
              <a:gd name="connsiteX129" fmla="*/ 6782551 w 8356063"/>
              <a:gd name="connsiteY129" fmla="*/ 9305160 h 11088571"/>
              <a:gd name="connsiteX130" fmla="*/ 6822558 w 8356063"/>
              <a:gd name="connsiteY130" fmla="*/ 9381799 h 11088571"/>
              <a:gd name="connsiteX131" fmla="*/ 6904583 w 8356063"/>
              <a:gd name="connsiteY131" fmla="*/ 9690906 h 11088571"/>
              <a:gd name="connsiteX132" fmla="*/ 6979504 w 8356063"/>
              <a:gd name="connsiteY132" fmla="*/ 9813607 h 11088571"/>
              <a:gd name="connsiteX133" fmla="*/ 6996966 w 8356063"/>
              <a:gd name="connsiteY133" fmla="*/ 9833017 h 11088571"/>
              <a:gd name="connsiteX134" fmla="*/ 7008802 w 8356063"/>
              <a:gd name="connsiteY134" fmla="*/ 9857707 h 11088571"/>
              <a:gd name="connsiteX135" fmla="*/ 7030988 w 8356063"/>
              <a:gd name="connsiteY135" fmla="*/ 9965361 h 11088571"/>
              <a:gd name="connsiteX136" fmla="*/ 7034231 w 8356063"/>
              <a:gd name="connsiteY136" fmla="*/ 10050875 h 11088571"/>
              <a:gd name="connsiteX137" fmla="*/ 7030221 w 8356063"/>
              <a:gd name="connsiteY137" fmla="*/ 10082725 h 11088571"/>
              <a:gd name="connsiteX138" fmla="*/ 7023828 w 8356063"/>
              <a:gd name="connsiteY138" fmla="*/ 10135993 h 11088571"/>
              <a:gd name="connsiteX139" fmla="*/ 7006346 w 8356063"/>
              <a:gd name="connsiteY139" fmla="*/ 10179503 h 11088571"/>
              <a:gd name="connsiteX140" fmla="*/ 7006032 w 8356063"/>
              <a:gd name="connsiteY140" fmla="*/ 10222580 h 11088571"/>
              <a:gd name="connsiteX141" fmla="*/ 7022387 w 8356063"/>
              <a:gd name="connsiteY141" fmla="*/ 10227810 h 11088571"/>
              <a:gd name="connsiteX142" fmla="*/ 7016719 w 8356063"/>
              <a:gd name="connsiteY142" fmla="*/ 10275442 h 11088571"/>
              <a:gd name="connsiteX143" fmla="*/ 7006319 w 8356063"/>
              <a:gd name="connsiteY143" fmla="*/ 10348220 h 11088571"/>
              <a:gd name="connsiteX144" fmla="*/ 7009149 w 8356063"/>
              <a:gd name="connsiteY144" fmla="*/ 10359098 h 11088571"/>
              <a:gd name="connsiteX145" fmla="*/ 6994973 w 8356063"/>
              <a:gd name="connsiteY145" fmla="*/ 10370490 h 11088571"/>
              <a:gd name="connsiteX146" fmla="*/ 6984719 w 8356063"/>
              <a:gd name="connsiteY146" fmla="*/ 10397278 h 11088571"/>
              <a:gd name="connsiteX147" fmla="*/ 6958822 w 8356063"/>
              <a:gd name="connsiteY147" fmla="*/ 10537951 h 11088571"/>
              <a:gd name="connsiteX148" fmla="*/ 6961280 w 8356063"/>
              <a:gd name="connsiteY148" fmla="*/ 10565026 h 11088571"/>
              <a:gd name="connsiteX149" fmla="*/ 6961883 w 8356063"/>
              <a:gd name="connsiteY149" fmla="*/ 10621345 h 11088571"/>
              <a:gd name="connsiteX150" fmla="*/ 6969420 w 8356063"/>
              <a:gd name="connsiteY150" fmla="*/ 10658847 h 11088571"/>
              <a:gd name="connsiteX151" fmla="*/ 6961243 w 8356063"/>
              <a:gd name="connsiteY151" fmla="*/ 10667121 h 11088571"/>
              <a:gd name="connsiteX152" fmla="*/ 6954751 w 8356063"/>
              <a:gd name="connsiteY152" fmla="*/ 10688604 h 11088571"/>
              <a:gd name="connsiteX153" fmla="*/ 6941940 w 8356063"/>
              <a:gd name="connsiteY153" fmla="*/ 10797948 h 11088571"/>
              <a:gd name="connsiteX154" fmla="*/ 6945141 w 8356063"/>
              <a:gd name="connsiteY154" fmla="*/ 10818072 h 11088571"/>
              <a:gd name="connsiteX155" fmla="*/ 6897807 w 8356063"/>
              <a:gd name="connsiteY155" fmla="*/ 10904998 h 11088571"/>
              <a:gd name="connsiteX156" fmla="*/ 6834058 w 8356063"/>
              <a:gd name="connsiteY156" fmla="*/ 11025845 h 11088571"/>
              <a:gd name="connsiteX157" fmla="*/ 6757195 w 8356063"/>
              <a:gd name="connsiteY157" fmla="*/ 11088571 h 11088571"/>
              <a:gd name="connsiteX158" fmla="*/ 0 w 8356063"/>
              <a:gd name="connsiteY158" fmla="*/ 5152133 h 11088571"/>
              <a:gd name="connsiteX159" fmla="*/ 4526334 w 8356063"/>
              <a:gd name="connsiteY159"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710538 w 8356063"/>
              <a:gd name="connsiteY123" fmla="*/ 8601534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57110 w 8356063"/>
              <a:gd name="connsiteY105" fmla="*/ 6320298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71210 w 8356063"/>
              <a:gd name="connsiteY143" fmla="*/ 1042578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96966 w 8356063"/>
              <a:gd name="connsiteY129" fmla="*/ 983301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71993 w 8356063"/>
              <a:gd name="connsiteY129" fmla="*/ 9393092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8356063" h="11088571">
                <a:moveTo>
                  <a:pt x="4526334" y="0"/>
                </a:moveTo>
                <a:lnTo>
                  <a:pt x="8356063" y="3364555"/>
                </a:lnTo>
                <a:cubicBezTo>
                  <a:pt x="8303055" y="3395080"/>
                  <a:pt x="8312000" y="3433882"/>
                  <a:pt x="8289968" y="3468545"/>
                </a:cubicBezTo>
                <a:cubicBezTo>
                  <a:pt x="8289400" y="3475096"/>
                  <a:pt x="8289317" y="3480768"/>
                  <a:pt x="8289831" y="3484485"/>
                </a:cubicBezTo>
                <a:cubicBezTo>
                  <a:pt x="8301575" y="3524859"/>
                  <a:pt x="8262275" y="3569815"/>
                  <a:pt x="8270620" y="3602360"/>
                </a:cubicBezTo>
                <a:cubicBezTo>
                  <a:pt x="8270018" y="3611595"/>
                  <a:pt x="8268024" y="3619636"/>
                  <a:pt x="8265172" y="3626889"/>
                </a:cubicBezTo>
                <a:lnTo>
                  <a:pt x="8255109" y="3645719"/>
                </a:lnTo>
                <a:lnTo>
                  <a:pt x="8248082" y="3648125"/>
                </a:lnTo>
                <a:lnTo>
                  <a:pt x="8244223" y="3661252"/>
                </a:lnTo>
                <a:lnTo>
                  <a:pt x="8242070" y="3664274"/>
                </a:lnTo>
                <a:cubicBezTo>
                  <a:pt x="8237938" y="3670030"/>
                  <a:pt x="8234022" y="3675825"/>
                  <a:pt x="8230862" y="3682070"/>
                </a:cubicBezTo>
                <a:cubicBezTo>
                  <a:pt x="8257899" y="3690084"/>
                  <a:pt x="8208426" y="3736505"/>
                  <a:pt x="8234872" y="3731763"/>
                </a:cubicBezTo>
                <a:cubicBezTo>
                  <a:pt x="8222199" y="3767466"/>
                  <a:pt x="8250697" y="3753586"/>
                  <a:pt x="8216817" y="3783275"/>
                </a:cubicBezTo>
                <a:cubicBezTo>
                  <a:pt x="8214083" y="3850717"/>
                  <a:pt x="8206550" y="3937460"/>
                  <a:pt x="8195332" y="3974147"/>
                </a:cubicBezTo>
                <a:cubicBezTo>
                  <a:pt x="8201334" y="4003038"/>
                  <a:pt x="8176534" y="4007754"/>
                  <a:pt x="8175650" y="4027382"/>
                </a:cubicBezTo>
                <a:cubicBezTo>
                  <a:pt x="8155731" y="3992336"/>
                  <a:pt x="8120913" y="4051233"/>
                  <a:pt x="8135083" y="4099051"/>
                </a:cubicBezTo>
                <a:cubicBezTo>
                  <a:pt x="8162483" y="4119362"/>
                  <a:pt x="8149718" y="4218916"/>
                  <a:pt x="8144458" y="4240084"/>
                </a:cubicBezTo>
                <a:cubicBezTo>
                  <a:pt x="8129405" y="4294500"/>
                  <a:pt x="8137692" y="4346473"/>
                  <a:pt x="8106952" y="4392916"/>
                </a:cubicBezTo>
                <a:cubicBezTo>
                  <a:pt x="8109983" y="4397184"/>
                  <a:pt x="8111985" y="4402075"/>
                  <a:pt x="8113254" y="4407377"/>
                </a:cubicBezTo>
                <a:lnTo>
                  <a:pt x="8115047" y="4423384"/>
                </a:lnTo>
                <a:lnTo>
                  <a:pt x="8113676" y="4425263"/>
                </a:lnTo>
                <a:cubicBezTo>
                  <a:pt x="8110052" y="4433879"/>
                  <a:pt x="8109796" y="4439435"/>
                  <a:pt x="8111032" y="4443621"/>
                </a:cubicBezTo>
                <a:lnTo>
                  <a:pt x="8113632" y="4447809"/>
                </a:lnTo>
                <a:lnTo>
                  <a:pt x="8112816" y="4460459"/>
                </a:lnTo>
                <a:cubicBezTo>
                  <a:pt x="8113174" y="4468813"/>
                  <a:pt x="8113533" y="4477167"/>
                  <a:pt x="8113891" y="4485521"/>
                </a:cubicBezTo>
                <a:lnTo>
                  <a:pt x="8111575" y="4490076"/>
                </a:lnTo>
                <a:lnTo>
                  <a:pt x="8109277" y="4527664"/>
                </a:lnTo>
                <a:lnTo>
                  <a:pt x="8108050" y="4528119"/>
                </a:lnTo>
                <a:cubicBezTo>
                  <a:pt x="8105248" y="4529993"/>
                  <a:pt x="8103079" y="4532993"/>
                  <a:pt x="8102182" y="4538432"/>
                </a:cubicBezTo>
                <a:cubicBezTo>
                  <a:pt x="8086050" y="4529141"/>
                  <a:pt x="8094915" y="4541433"/>
                  <a:pt x="8093690" y="4558290"/>
                </a:cubicBezTo>
                <a:cubicBezTo>
                  <a:pt x="8068364" y="4547623"/>
                  <a:pt x="8075463" y="4596080"/>
                  <a:pt x="8059326" y="4603283"/>
                </a:cubicBezTo>
                <a:cubicBezTo>
                  <a:pt x="8058998" y="4615908"/>
                  <a:pt x="8058188" y="4629064"/>
                  <a:pt x="8056799" y="4642466"/>
                </a:cubicBezTo>
                <a:lnTo>
                  <a:pt x="8055636" y="4650334"/>
                </a:lnTo>
                <a:lnTo>
                  <a:pt x="8055344" y="4650484"/>
                </a:lnTo>
                <a:cubicBezTo>
                  <a:pt x="8054515" y="4652180"/>
                  <a:pt x="8053916" y="4654761"/>
                  <a:pt x="8053580" y="4658770"/>
                </a:cubicBezTo>
                <a:cubicBezTo>
                  <a:pt x="8053559" y="4660740"/>
                  <a:pt x="8053537" y="4662710"/>
                  <a:pt x="8053516" y="4664680"/>
                </a:cubicBezTo>
                <a:lnTo>
                  <a:pt x="8032914" y="4681132"/>
                </a:lnTo>
                <a:lnTo>
                  <a:pt x="8009112" y="4722617"/>
                </a:lnTo>
                <a:cubicBezTo>
                  <a:pt x="7993622" y="4759455"/>
                  <a:pt x="7967567" y="4771774"/>
                  <a:pt x="7964967" y="4813968"/>
                </a:cubicBezTo>
                <a:cubicBezTo>
                  <a:pt x="7950394" y="4848407"/>
                  <a:pt x="7931242" y="4873595"/>
                  <a:pt x="7924105" y="4906426"/>
                </a:cubicBezTo>
                <a:cubicBezTo>
                  <a:pt x="7913878" y="4914566"/>
                  <a:pt x="7907124" y="4924287"/>
                  <a:pt x="7910687" y="4940879"/>
                </a:cubicBezTo>
                <a:cubicBezTo>
                  <a:pt x="7894790" y="4971391"/>
                  <a:pt x="7880144" y="4971117"/>
                  <a:pt x="7880692" y="4997983"/>
                </a:cubicBezTo>
                <a:cubicBezTo>
                  <a:pt x="7854749" y="5003060"/>
                  <a:pt x="7861376" y="5009148"/>
                  <a:pt x="7863187" y="5021465"/>
                </a:cubicBezTo>
                <a:lnTo>
                  <a:pt x="7863067" y="5022953"/>
                </a:lnTo>
                <a:lnTo>
                  <a:pt x="7859404" y="5023566"/>
                </a:lnTo>
                <a:lnTo>
                  <a:pt x="7856078" y="5027845"/>
                </a:lnTo>
                <a:lnTo>
                  <a:pt x="7851131" y="5042466"/>
                </a:lnTo>
                <a:lnTo>
                  <a:pt x="7849953" y="5048447"/>
                </a:lnTo>
                <a:cubicBezTo>
                  <a:pt x="7848887" y="5052389"/>
                  <a:pt x="7847853" y="5054775"/>
                  <a:pt x="7846777" y="5056170"/>
                </a:cubicBezTo>
                <a:lnTo>
                  <a:pt x="7846482" y="5056208"/>
                </a:lnTo>
                <a:lnTo>
                  <a:pt x="7843931" y="5063745"/>
                </a:lnTo>
                <a:cubicBezTo>
                  <a:pt x="7840123" y="5076812"/>
                  <a:pt x="7836892" y="5089863"/>
                  <a:pt x="7834199" y="5102559"/>
                </a:cubicBezTo>
                <a:cubicBezTo>
                  <a:pt x="7818139" y="5103517"/>
                  <a:pt x="7815415" y="5155552"/>
                  <a:pt x="7794377" y="5134725"/>
                </a:cubicBezTo>
                <a:cubicBezTo>
                  <a:pt x="7790065" y="5151375"/>
                  <a:pt x="7795806" y="5167358"/>
                  <a:pt x="7782881" y="5151558"/>
                </a:cubicBezTo>
                <a:cubicBezTo>
                  <a:pt x="7781031" y="5156730"/>
                  <a:pt x="7778488" y="5158922"/>
                  <a:pt x="7775580" y="5159723"/>
                </a:cubicBezTo>
                <a:lnTo>
                  <a:pt x="7774377" y="5159700"/>
                </a:lnTo>
                <a:lnTo>
                  <a:pt x="7765158" y="5196988"/>
                </a:lnTo>
                <a:lnTo>
                  <a:pt x="7762184" y="5200701"/>
                </a:lnTo>
                <a:lnTo>
                  <a:pt x="7758413" y="5226592"/>
                </a:lnTo>
                <a:lnTo>
                  <a:pt x="7755270" y="5239122"/>
                </a:lnTo>
                <a:lnTo>
                  <a:pt x="7756842" y="5244407"/>
                </a:lnTo>
                <a:cubicBezTo>
                  <a:pt x="7757174" y="5249146"/>
                  <a:pt x="7755889" y="5254690"/>
                  <a:pt x="7750955" y="5262017"/>
                </a:cubicBezTo>
                <a:lnTo>
                  <a:pt x="7749353" y="5263381"/>
                </a:lnTo>
                <a:lnTo>
                  <a:pt x="7747948" y="5280355"/>
                </a:lnTo>
                <a:cubicBezTo>
                  <a:pt x="7748095" y="5286243"/>
                  <a:pt x="7748992" y="5292002"/>
                  <a:pt x="7750944" y="5297535"/>
                </a:cubicBezTo>
                <a:cubicBezTo>
                  <a:pt x="7714145" y="5332602"/>
                  <a:pt x="7711838" y="5388684"/>
                  <a:pt x="7687811" y="5438038"/>
                </a:cubicBezTo>
                <a:cubicBezTo>
                  <a:pt x="7660645" y="5440301"/>
                  <a:pt x="7652121" y="5504170"/>
                  <a:pt x="7658457" y="5549229"/>
                </a:cubicBezTo>
                <a:lnTo>
                  <a:pt x="7668135" y="5580314"/>
                </a:lnTo>
                <a:lnTo>
                  <a:pt x="7666267" y="5584947"/>
                </a:lnTo>
                <a:lnTo>
                  <a:pt x="7660190" y="5584780"/>
                </a:lnTo>
                <a:cubicBezTo>
                  <a:pt x="7657715" y="5587018"/>
                  <a:pt x="7655842" y="5591316"/>
                  <a:pt x="7654390" y="5596873"/>
                </a:cubicBezTo>
                <a:lnTo>
                  <a:pt x="7652276" y="5614256"/>
                </a:lnTo>
                <a:lnTo>
                  <a:pt x="7644533" y="5628338"/>
                </a:lnTo>
                <a:lnTo>
                  <a:pt x="7623924" y="5659453"/>
                </a:lnTo>
                <a:lnTo>
                  <a:pt x="7620970" y="5670583"/>
                </a:lnTo>
                <a:lnTo>
                  <a:pt x="7614472" y="5680853"/>
                </a:lnTo>
                <a:lnTo>
                  <a:pt x="7611151" y="5681035"/>
                </a:lnTo>
                <a:cubicBezTo>
                  <a:pt x="7608455" y="5679880"/>
                  <a:pt x="7606172" y="5677323"/>
                  <a:pt x="7604745" y="5673100"/>
                </a:cubicBezTo>
                <a:lnTo>
                  <a:pt x="7598508" y="5707792"/>
                </a:lnTo>
                <a:lnTo>
                  <a:pt x="7588132" y="5731832"/>
                </a:lnTo>
                <a:cubicBezTo>
                  <a:pt x="7585724" y="5738566"/>
                  <a:pt x="7582585" y="5744203"/>
                  <a:pt x="7579010" y="5749130"/>
                </a:cubicBezTo>
                <a:lnTo>
                  <a:pt x="7567846" y="5761514"/>
                </a:lnTo>
                <a:lnTo>
                  <a:pt x="7562360" y="5762220"/>
                </a:lnTo>
                <a:lnTo>
                  <a:pt x="7556811" y="5771335"/>
                </a:lnTo>
                <a:lnTo>
                  <a:pt x="7554640" y="5773241"/>
                </a:lnTo>
                <a:cubicBezTo>
                  <a:pt x="7550479" y="5776868"/>
                  <a:pt x="7546465" y="5780555"/>
                  <a:pt x="7542887" y="5784687"/>
                </a:cubicBezTo>
                <a:cubicBezTo>
                  <a:pt x="7560283" y="5794721"/>
                  <a:pt x="7515323" y="5821499"/>
                  <a:pt x="7535042" y="5822014"/>
                </a:cubicBezTo>
                <a:cubicBezTo>
                  <a:pt x="7530882" y="5828129"/>
                  <a:pt x="7529209" y="5832346"/>
                  <a:pt x="7528564" y="5835491"/>
                </a:cubicBezTo>
                <a:cubicBezTo>
                  <a:pt x="7528463" y="5837834"/>
                  <a:pt x="7528363" y="5840177"/>
                  <a:pt x="7528262" y="5842520"/>
                </a:cubicBezTo>
                <a:lnTo>
                  <a:pt x="7524672" y="5848636"/>
                </a:lnTo>
                <a:lnTo>
                  <a:pt x="7511201" y="5857337"/>
                </a:lnTo>
                <a:cubicBezTo>
                  <a:pt x="7502987" y="5882046"/>
                  <a:pt x="7487211" y="5907545"/>
                  <a:pt x="7472860" y="5932895"/>
                </a:cubicBezTo>
                <a:lnTo>
                  <a:pt x="7455737" y="5966371"/>
                </a:lnTo>
                <a:lnTo>
                  <a:pt x="7441118" y="5983776"/>
                </a:lnTo>
                <a:lnTo>
                  <a:pt x="7422136" y="6006029"/>
                </a:lnTo>
                <a:lnTo>
                  <a:pt x="7415242" y="6014193"/>
                </a:lnTo>
                <a:lnTo>
                  <a:pt x="7413713" y="6011261"/>
                </a:lnTo>
                <a:cubicBezTo>
                  <a:pt x="7411057" y="6009236"/>
                  <a:pt x="7409296" y="6014607"/>
                  <a:pt x="7407657" y="6023093"/>
                </a:cubicBezTo>
                <a:cubicBezTo>
                  <a:pt x="7407651" y="6023128"/>
                  <a:pt x="7407644" y="6023163"/>
                  <a:pt x="7407638" y="6023198"/>
                </a:cubicBezTo>
                <a:lnTo>
                  <a:pt x="7405595" y="6025617"/>
                </a:lnTo>
                <a:cubicBezTo>
                  <a:pt x="7391835" y="6035947"/>
                  <a:pt x="7360910" y="6059966"/>
                  <a:pt x="7359074" y="6082195"/>
                </a:cubicBezTo>
                <a:cubicBezTo>
                  <a:pt x="7351042" y="6071991"/>
                  <a:pt x="7348930" y="6103616"/>
                  <a:pt x="7336852" y="6102590"/>
                </a:cubicBezTo>
                <a:cubicBezTo>
                  <a:pt x="7327578" y="6100630"/>
                  <a:pt x="7324777" y="6109768"/>
                  <a:pt x="7318867" y="6115205"/>
                </a:cubicBezTo>
                <a:cubicBezTo>
                  <a:pt x="7308091" y="6116440"/>
                  <a:pt x="7277286" y="6181399"/>
                  <a:pt x="7273790" y="6193687"/>
                </a:cubicBezTo>
                <a:lnTo>
                  <a:pt x="7163624" y="6304854"/>
                </a:lnTo>
                <a:cubicBezTo>
                  <a:pt x="7141377" y="6324779"/>
                  <a:pt x="7159494" y="6340152"/>
                  <a:pt x="7122624" y="6344013"/>
                </a:cubicBezTo>
                <a:cubicBezTo>
                  <a:pt x="7097280" y="6393191"/>
                  <a:pt x="7053036" y="6438445"/>
                  <a:pt x="7040846" y="6492157"/>
                </a:cubicBezTo>
                <a:cubicBezTo>
                  <a:pt x="7005173" y="6542788"/>
                  <a:pt x="6950026" y="6611349"/>
                  <a:pt x="6916976" y="6654368"/>
                </a:cubicBezTo>
                <a:lnTo>
                  <a:pt x="6822405" y="6769489"/>
                </a:lnTo>
                <a:lnTo>
                  <a:pt x="6820682" y="6770153"/>
                </a:lnTo>
                <a:cubicBezTo>
                  <a:pt x="6814865" y="6774656"/>
                  <a:pt x="6801315" y="6791715"/>
                  <a:pt x="6800846" y="6795532"/>
                </a:cubicBezTo>
                <a:lnTo>
                  <a:pt x="6780881" y="6844365"/>
                </a:lnTo>
                <a:lnTo>
                  <a:pt x="6771446" y="6859283"/>
                </a:lnTo>
                <a:cubicBezTo>
                  <a:pt x="6771167" y="6877980"/>
                  <a:pt x="6770887" y="6896678"/>
                  <a:pt x="6770608" y="6915375"/>
                </a:cubicBezTo>
                <a:cubicBezTo>
                  <a:pt x="6767981" y="6938891"/>
                  <a:pt x="6771379" y="6963165"/>
                  <a:pt x="6765891" y="6983100"/>
                </a:cubicBezTo>
                <a:cubicBezTo>
                  <a:pt x="6751093" y="7054616"/>
                  <a:pt x="6785811" y="7067619"/>
                  <a:pt x="6776798" y="7102610"/>
                </a:cubicBezTo>
                <a:cubicBezTo>
                  <a:pt x="6772465" y="7124753"/>
                  <a:pt x="6756272" y="7184791"/>
                  <a:pt x="6756252" y="7196536"/>
                </a:cubicBezTo>
                <a:cubicBezTo>
                  <a:pt x="6741979" y="7223615"/>
                  <a:pt x="6707904" y="7247824"/>
                  <a:pt x="6688476" y="7299947"/>
                </a:cubicBezTo>
                <a:cubicBezTo>
                  <a:pt x="6678415" y="7355056"/>
                  <a:pt x="6634663" y="7464820"/>
                  <a:pt x="6626875" y="7510098"/>
                </a:cubicBezTo>
                <a:cubicBezTo>
                  <a:pt x="6627425" y="7519110"/>
                  <a:pt x="6618728" y="7571571"/>
                  <a:pt x="6618676" y="7582454"/>
                </a:cubicBezTo>
                <a:lnTo>
                  <a:pt x="6522906" y="7755150"/>
                </a:lnTo>
                <a:cubicBezTo>
                  <a:pt x="6466158" y="7886690"/>
                  <a:pt x="6513760" y="7832803"/>
                  <a:pt x="6504327" y="7999871"/>
                </a:cubicBezTo>
                <a:cubicBezTo>
                  <a:pt x="6505059" y="8226862"/>
                  <a:pt x="6674329" y="8590311"/>
                  <a:pt x="6738004" y="8745656"/>
                </a:cubicBezTo>
                <a:cubicBezTo>
                  <a:pt x="6759417" y="8798995"/>
                  <a:pt x="6777330" y="8806981"/>
                  <a:pt x="6780585" y="8842009"/>
                </a:cubicBezTo>
                <a:cubicBezTo>
                  <a:pt x="6785134" y="8871053"/>
                  <a:pt x="6770115" y="8903722"/>
                  <a:pt x="6775523" y="8918275"/>
                </a:cubicBezTo>
                <a:cubicBezTo>
                  <a:pt x="6769288" y="8957146"/>
                  <a:pt x="6764777" y="8927355"/>
                  <a:pt x="6763351" y="8999167"/>
                </a:cubicBezTo>
                <a:cubicBezTo>
                  <a:pt x="6775624" y="9071182"/>
                  <a:pt x="6742022" y="9069996"/>
                  <a:pt x="6752735" y="9128984"/>
                </a:cubicBezTo>
                <a:cubicBezTo>
                  <a:pt x="6762519" y="9150895"/>
                  <a:pt x="6739467" y="9162215"/>
                  <a:pt x="6769952" y="9185602"/>
                </a:cubicBezTo>
                <a:cubicBezTo>
                  <a:pt x="6782211" y="9272204"/>
                  <a:pt x="6744884" y="9205438"/>
                  <a:pt x="6775302" y="9306210"/>
                </a:cubicBezTo>
                <a:cubicBezTo>
                  <a:pt x="6778487" y="9345214"/>
                  <a:pt x="6739922" y="9343724"/>
                  <a:pt x="6771993" y="9393092"/>
                </a:cubicBezTo>
                <a:lnTo>
                  <a:pt x="7008802" y="9857707"/>
                </a:lnTo>
                <a:cubicBezTo>
                  <a:pt x="7022013" y="9893993"/>
                  <a:pt x="7024800" y="9931110"/>
                  <a:pt x="7030988" y="9965361"/>
                </a:cubicBezTo>
                <a:cubicBezTo>
                  <a:pt x="7037473" y="10017929"/>
                  <a:pt x="7005819" y="9991696"/>
                  <a:pt x="7034231" y="10050875"/>
                </a:cubicBezTo>
                <a:cubicBezTo>
                  <a:pt x="7024456" y="10061289"/>
                  <a:pt x="7024480" y="10069937"/>
                  <a:pt x="7030221" y="10082725"/>
                </a:cubicBezTo>
                <a:cubicBezTo>
                  <a:pt x="7032609" y="10108506"/>
                  <a:pt x="7006817" y="10114502"/>
                  <a:pt x="7023828" y="10135993"/>
                </a:cubicBezTo>
                <a:cubicBezTo>
                  <a:pt x="7009753" y="10135575"/>
                  <a:pt x="7021395" y="10187072"/>
                  <a:pt x="7006346" y="10179503"/>
                </a:cubicBezTo>
                <a:cubicBezTo>
                  <a:pt x="6994778" y="10200384"/>
                  <a:pt x="7015963" y="10202331"/>
                  <a:pt x="7006032" y="10222580"/>
                </a:cubicBezTo>
                <a:cubicBezTo>
                  <a:pt x="7004600" y="10242379"/>
                  <a:pt x="7020135" y="10207086"/>
                  <a:pt x="7022387" y="10227810"/>
                </a:cubicBezTo>
                <a:cubicBezTo>
                  <a:pt x="7022627" y="10253709"/>
                  <a:pt x="7047921" y="10245795"/>
                  <a:pt x="7016719" y="10275442"/>
                </a:cubicBezTo>
                <a:cubicBezTo>
                  <a:pt x="7025983" y="10299752"/>
                  <a:pt x="7011751" y="10309423"/>
                  <a:pt x="7006319" y="10348220"/>
                </a:cubicBezTo>
                <a:lnTo>
                  <a:pt x="7009149" y="10359098"/>
                </a:lnTo>
                <a:lnTo>
                  <a:pt x="6994973" y="10370490"/>
                </a:lnTo>
                <a:cubicBezTo>
                  <a:pt x="6988990" y="10377090"/>
                  <a:pt x="6971218" y="10413909"/>
                  <a:pt x="6971210" y="10425788"/>
                </a:cubicBezTo>
                <a:cubicBezTo>
                  <a:pt x="6965186" y="10453697"/>
                  <a:pt x="6962728" y="10509993"/>
                  <a:pt x="6958822" y="10537951"/>
                </a:cubicBezTo>
                <a:cubicBezTo>
                  <a:pt x="6960326" y="10545321"/>
                  <a:pt x="6970976" y="10562028"/>
                  <a:pt x="6961280" y="10565026"/>
                </a:cubicBezTo>
                <a:cubicBezTo>
                  <a:pt x="6959807" y="10584208"/>
                  <a:pt x="6960023" y="10603132"/>
                  <a:pt x="6961883" y="10621345"/>
                </a:cubicBezTo>
                <a:lnTo>
                  <a:pt x="6969420" y="10658847"/>
                </a:lnTo>
                <a:lnTo>
                  <a:pt x="6961243" y="10667121"/>
                </a:lnTo>
                <a:cubicBezTo>
                  <a:pt x="6957010" y="10672840"/>
                  <a:pt x="6954171" y="10679639"/>
                  <a:pt x="6954751" y="10688604"/>
                </a:cubicBezTo>
                <a:cubicBezTo>
                  <a:pt x="6951534" y="10710409"/>
                  <a:pt x="6943540" y="10776370"/>
                  <a:pt x="6941940" y="10797948"/>
                </a:cubicBezTo>
                <a:cubicBezTo>
                  <a:pt x="6943446" y="10803324"/>
                  <a:pt x="6952376" y="10814607"/>
                  <a:pt x="6945141" y="10818072"/>
                </a:cubicBezTo>
                <a:lnTo>
                  <a:pt x="6897807" y="10904998"/>
                </a:lnTo>
                <a:cubicBezTo>
                  <a:pt x="6894235" y="10913784"/>
                  <a:pt x="6829963" y="11016942"/>
                  <a:pt x="6834058" y="11025845"/>
                </a:cubicBezTo>
                <a:lnTo>
                  <a:pt x="6757195" y="11088571"/>
                </a:lnTo>
                <a:lnTo>
                  <a:pt x="0" y="5152133"/>
                </a:lnTo>
                <a:lnTo>
                  <a:pt x="4526334"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
        <p:nvSpPr>
          <p:cNvPr id="26" name="Title 1">
            <a:extLst>
              <a:ext uri="{FF2B5EF4-FFF2-40B4-BE49-F238E27FC236}">
                <a16:creationId xmlns:a16="http://schemas.microsoft.com/office/drawing/2014/main" id="{8ED1D475-3787-4EAC-9EED-2006C7D7158C}"/>
              </a:ext>
            </a:extLst>
          </p:cNvPr>
          <p:cNvSpPr>
            <a:spLocks noGrp="1"/>
          </p:cNvSpPr>
          <p:nvPr>
            <p:ph type="ctrTitle"/>
          </p:nvPr>
        </p:nvSpPr>
        <p:spPr>
          <a:xfrm>
            <a:off x="677509" y="842564"/>
            <a:ext cx="4930565" cy="2959100"/>
          </a:xfrm>
        </p:spPr>
        <p:txBody>
          <a:bodyPr anchor="b"/>
          <a:lstStyle/>
          <a:p>
            <a:r>
              <a:rPr lang="en-US"/>
              <a:t>Click to edit Master title style</a:t>
            </a:r>
          </a:p>
        </p:txBody>
      </p:sp>
      <p:sp>
        <p:nvSpPr>
          <p:cNvPr id="27" name="Subtitle 2">
            <a:extLst>
              <a:ext uri="{FF2B5EF4-FFF2-40B4-BE49-F238E27FC236}">
                <a16:creationId xmlns:a16="http://schemas.microsoft.com/office/drawing/2014/main" id="{144AC1F0-193E-45D6-8BC0-0E0A6FA202E7}"/>
              </a:ext>
            </a:extLst>
          </p:cNvPr>
          <p:cNvSpPr>
            <a:spLocks noGrp="1"/>
          </p:cNvSpPr>
          <p:nvPr>
            <p:ph type="subTitle" idx="1"/>
          </p:nvPr>
        </p:nvSpPr>
        <p:spPr>
          <a:xfrm>
            <a:off x="1138009" y="4149002"/>
            <a:ext cx="4015310" cy="1709103"/>
          </a:xfrm>
        </p:spPr>
        <p:txBody>
          <a:bodyPr anchor="t">
            <a:normAutofit/>
          </a:bodyPr>
          <a:lstStyle>
            <a:lvl1pPr marL="0" indent="0">
              <a:buNone/>
              <a:defRPr sz="2400"/>
            </a:lvl1pPr>
          </a:lstStyle>
          <a:p>
            <a:r>
              <a:rPr lang="en-US"/>
              <a:t>Click to edit Master subtitle style</a:t>
            </a:r>
          </a:p>
        </p:txBody>
      </p:sp>
      <p:sp>
        <p:nvSpPr>
          <p:cNvPr id="28" name="Freeform: Shape 27">
            <a:extLst>
              <a:ext uri="{FF2B5EF4-FFF2-40B4-BE49-F238E27FC236}">
                <a16:creationId xmlns:a16="http://schemas.microsoft.com/office/drawing/2014/main" id="{F287D1F6-3C98-4785-AFFB-263FF25C2207}"/>
              </a:ext>
              <a:ext uri="{C183D7F6-B498-43B3-948B-1728B52AA6E4}">
                <adec:decorative xmlns:adec="http://schemas.microsoft.com/office/drawing/2017/decorative" val="1"/>
              </a:ext>
            </a:extLst>
          </p:cNvPr>
          <p:cNvSpPr/>
          <p:nvPr userDrawn="1"/>
        </p:nvSpPr>
        <p:spPr>
          <a:xfrm>
            <a:off x="7877083" y="905430"/>
            <a:ext cx="3359346" cy="504714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
        <p:nvSpPr>
          <p:cNvPr id="30" name="Freeform: Shape 29">
            <a:extLst>
              <a:ext uri="{FF2B5EF4-FFF2-40B4-BE49-F238E27FC236}">
                <a16:creationId xmlns:a16="http://schemas.microsoft.com/office/drawing/2014/main" id="{65D28F67-7F21-4807-914E-010CAC283124}"/>
              </a:ext>
              <a:ext uri="{C183D7F6-B498-43B3-948B-1728B52AA6E4}">
                <adec:decorative xmlns:adec="http://schemas.microsoft.com/office/drawing/2017/decorative" val="1"/>
              </a:ext>
            </a:extLst>
          </p:cNvPr>
          <p:cNvSpPr/>
          <p:nvPr userDrawn="1"/>
        </p:nvSpPr>
        <p:spPr>
          <a:xfrm>
            <a:off x="6722640" y="2452794"/>
            <a:ext cx="2066591" cy="261852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
        <p:nvSpPr>
          <p:cNvPr id="38" name="Picture Placeholder 36">
            <a:extLst>
              <a:ext uri="{FF2B5EF4-FFF2-40B4-BE49-F238E27FC236}">
                <a16:creationId xmlns:a16="http://schemas.microsoft.com/office/drawing/2014/main" id="{E3A5A5E0-A25F-4E87-8081-9FC39173C9C0}"/>
              </a:ext>
            </a:extLst>
          </p:cNvPr>
          <p:cNvSpPr>
            <a:spLocks noGrp="1"/>
          </p:cNvSpPr>
          <p:nvPr>
            <p:ph type="pic" sz="quarter" idx="13" hasCustomPrompt="1"/>
          </p:nvPr>
        </p:nvSpPr>
        <p:spPr>
          <a:xfrm>
            <a:off x="6855886" y="2573778"/>
            <a:ext cx="1822789" cy="2373973"/>
          </a:xfrm>
        </p:spPr>
        <p:txBody>
          <a:bodyPr/>
          <a:lstStyle>
            <a:lvl1pPr marL="0" indent="0" algn="ctr">
              <a:buNone/>
              <a:defRPr/>
            </a:lvl1pPr>
          </a:lstStyle>
          <a:p>
            <a:r>
              <a:rPr lang="en-US"/>
              <a:t>Click to add photo</a:t>
            </a:r>
          </a:p>
        </p:txBody>
      </p:sp>
      <p:sp>
        <p:nvSpPr>
          <p:cNvPr id="41" name="Picture Placeholder 39">
            <a:extLst>
              <a:ext uri="{FF2B5EF4-FFF2-40B4-BE49-F238E27FC236}">
                <a16:creationId xmlns:a16="http://schemas.microsoft.com/office/drawing/2014/main" id="{93D574BA-1CEA-4AC6-8305-5E9E5BDEEEB2}"/>
              </a:ext>
            </a:extLst>
          </p:cNvPr>
          <p:cNvSpPr>
            <a:spLocks noGrp="1"/>
          </p:cNvSpPr>
          <p:nvPr>
            <p:ph type="pic" sz="quarter" idx="14" hasCustomPrompt="1"/>
          </p:nvPr>
        </p:nvSpPr>
        <p:spPr>
          <a:xfrm>
            <a:off x="7876309" y="905429"/>
            <a:ext cx="3360118" cy="5047139"/>
          </a:xfrm>
          <a:custGeom>
            <a:avLst/>
            <a:gdLst>
              <a:gd name="connsiteX0" fmla="*/ 0 w 3359344"/>
              <a:gd name="connsiteY0" fmla="*/ 0 h 5047139"/>
              <a:gd name="connsiteX1" fmla="*/ 3359344 w 3359344"/>
              <a:gd name="connsiteY1" fmla="*/ 0 h 5047139"/>
              <a:gd name="connsiteX2" fmla="*/ 3359344 w 3359344"/>
              <a:gd name="connsiteY2" fmla="*/ 5047139 h 5047139"/>
              <a:gd name="connsiteX3" fmla="*/ 0 w 3359344"/>
              <a:gd name="connsiteY3" fmla="*/ 5047139 h 5047139"/>
              <a:gd name="connsiteX4" fmla="*/ 0 w 3359344"/>
              <a:gd name="connsiteY4"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1539898 h 5047139"/>
              <a:gd name="connsiteX5" fmla="*/ 774 w 3360118"/>
              <a:gd name="connsiteY5"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0 w 3360118"/>
              <a:gd name="connsiteY5" fmla="*/ 1539898 h 5047139"/>
              <a:gd name="connsiteX6" fmla="*/ 774 w 3360118"/>
              <a:gd name="connsiteY6"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0 w 3367045"/>
              <a:gd name="connsiteY5" fmla="*/ 2301898 h 5047139"/>
              <a:gd name="connsiteX6" fmla="*/ 6927 w 3367045"/>
              <a:gd name="connsiteY6" fmla="*/ 1539898 h 5047139"/>
              <a:gd name="connsiteX7" fmla="*/ 7701 w 3367045"/>
              <a:gd name="connsiteY7"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1 w 3367045"/>
              <a:gd name="connsiteY5" fmla="*/ 3410262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79189 h 5047139"/>
              <a:gd name="connsiteX6" fmla="*/ 0 w 3367045"/>
              <a:gd name="connsiteY6" fmla="*/ 2301898 h 5047139"/>
              <a:gd name="connsiteX7" fmla="*/ 6927 w 3367045"/>
              <a:gd name="connsiteY7" fmla="*/ 1539898 h 5047139"/>
              <a:gd name="connsiteX8" fmla="*/ 7701 w 3367045"/>
              <a:gd name="connsiteY8"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921328 w 3360118"/>
              <a:gd name="connsiteY5" fmla="*/ 4179189 h 5047139"/>
              <a:gd name="connsiteX6" fmla="*/ 907473 w 3360118"/>
              <a:gd name="connsiteY6" fmla="*/ 1539898 h 5047139"/>
              <a:gd name="connsiteX7" fmla="*/ 0 w 3360118"/>
              <a:gd name="connsiteY7" fmla="*/ 1539898 h 5047139"/>
              <a:gd name="connsiteX8" fmla="*/ 774 w 3360118"/>
              <a:gd name="connsiteY8" fmla="*/ 0 h 50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0118" h="5047139">
                <a:moveTo>
                  <a:pt x="774" y="0"/>
                </a:moveTo>
                <a:lnTo>
                  <a:pt x="3360118" y="0"/>
                </a:lnTo>
                <a:lnTo>
                  <a:pt x="3360118" y="5047139"/>
                </a:lnTo>
                <a:lnTo>
                  <a:pt x="774" y="5047139"/>
                </a:lnTo>
                <a:lnTo>
                  <a:pt x="0" y="4172262"/>
                </a:lnTo>
                <a:lnTo>
                  <a:pt x="921328" y="4179189"/>
                </a:lnTo>
                <a:cubicBezTo>
                  <a:pt x="921328" y="3809734"/>
                  <a:pt x="907473" y="1909353"/>
                  <a:pt x="907473" y="1539898"/>
                </a:cubicBezTo>
                <a:lnTo>
                  <a:pt x="0" y="1539898"/>
                </a:lnTo>
                <a:lnTo>
                  <a:pt x="774" y="0"/>
                </a:lnTo>
                <a:close/>
              </a:path>
            </a:pathLst>
          </a:custGeom>
        </p:spPr>
        <p:txBody>
          <a:bodyPr/>
          <a:lstStyle>
            <a:lvl1pPr marL="0" indent="0" algn="ctr">
              <a:buNone/>
              <a:defRPr/>
            </a:lvl1pPr>
          </a:lstStyle>
          <a:p>
            <a:r>
              <a:rPr lang="en-US"/>
              <a:t>Click to add photo</a:t>
            </a:r>
          </a:p>
        </p:txBody>
      </p:sp>
      <p:sp>
        <p:nvSpPr>
          <p:cNvPr id="32" name="Footer Placeholder 15">
            <a:extLst>
              <a:ext uri="{FF2B5EF4-FFF2-40B4-BE49-F238E27FC236}">
                <a16:creationId xmlns:a16="http://schemas.microsoft.com/office/drawing/2014/main" id="{89C9E051-183F-44E0-B1E7-7B56B33C7999}"/>
              </a:ext>
            </a:extLst>
          </p:cNvPr>
          <p:cNvSpPr>
            <a:spLocks noGrp="1"/>
          </p:cNvSpPr>
          <p:nvPr>
            <p:ph type="ftr" sz="quarter" idx="11"/>
          </p:nvPr>
        </p:nvSpPr>
        <p:spPr>
          <a:xfrm rot="5400000">
            <a:off x="10447827" y="1407402"/>
            <a:ext cx="2770499" cy="365125"/>
          </a:xfrm>
        </p:spPr>
        <p:txBody>
          <a:bodyPr/>
          <a:lstStyle>
            <a:lvl1pPr>
              <a:defRPr/>
            </a:lvl1pPr>
          </a:lstStyle>
          <a:p>
            <a:endParaRPr lang="en-US">
              <a:solidFill>
                <a:prstClr val="black">
                  <a:lumMod val="85000"/>
                  <a:lumOff val="15000"/>
                </a:prstClr>
              </a:solidFill>
            </a:endParaRPr>
          </a:p>
        </p:txBody>
      </p:sp>
      <p:sp>
        <p:nvSpPr>
          <p:cNvPr id="33" name="Slide Number Placeholder 16">
            <a:extLst>
              <a:ext uri="{FF2B5EF4-FFF2-40B4-BE49-F238E27FC236}">
                <a16:creationId xmlns:a16="http://schemas.microsoft.com/office/drawing/2014/main" id="{B5EB86EF-FF65-400A-BF2F-6646EF09D90A}"/>
              </a:ext>
            </a:extLst>
          </p:cNvPr>
          <p:cNvSpPr>
            <a:spLocks noGrp="1"/>
          </p:cNvSpPr>
          <p:nvPr>
            <p:ph type="sldNum" sz="quarter" idx="12"/>
          </p:nvPr>
        </p:nvSpPr>
        <p:spPr>
          <a:xfrm>
            <a:off x="11560121" y="3138985"/>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prstClr val="black">
                  <a:lumMod val="85000"/>
                  <a:lumOff val="15000"/>
                </a:prstClr>
              </a:solidFill>
              <a:effectLst/>
              <a:uLnTx/>
              <a:uFillTx/>
              <a:latin typeface="Bembo"/>
              <a:ea typeface="+mn-ea"/>
              <a:cs typeface="+mn-cs"/>
            </a:endParaRPr>
          </a:p>
        </p:txBody>
      </p:sp>
      <p:sp>
        <p:nvSpPr>
          <p:cNvPr id="35" name="Date Placeholder 14">
            <a:extLst>
              <a:ext uri="{FF2B5EF4-FFF2-40B4-BE49-F238E27FC236}">
                <a16:creationId xmlns:a16="http://schemas.microsoft.com/office/drawing/2014/main" id="{872C8187-83A4-46E8-9B05-090C78936FCC}"/>
              </a:ext>
            </a:extLst>
          </p:cNvPr>
          <p:cNvSpPr>
            <a:spLocks noGrp="1"/>
          </p:cNvSpPr>
          <p:nvPr>
            <p:ph type="dt" sz="half" idx="10"/>
          </p:nvPr>
        </p:nvSpPr>
        <p:spPr>
          <a:xfrm rot="5400000">
            <a:off x="10509243" y="5071825"/>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0B8CEC-672E-4073-A4D0-82AA021E7925}" type="datetime1">
              <a:rPr kumimoji="0" lang="en-US" sz="900" b="0" i="0" u="none" strike="noStrike" kern="1200" cap="all" spc="300" normalizeH="0" baseline="0" noProof="0" smtClean="0">
                <a:ln>
                  <a:noFill/>
                </a:ln>
                <a:solidFill>
                  <a:prstClr val="black">
                    <a:lumMod val="85000"/>
                    <a:lumOff val="15000"/>
                  </a:prstClr>
                </a:solidFill>
                <a:effectLst/>
                <a:uLnTx/>
                <a:uFillTx/>
                <a:latin typeface="Bembo"/>
                <a:ea typeface="+mn-ea"/>
                <a:cs typeface="+mn-cs"/>
              </a:rPr>
              <a:t>10/3/2023</a:t>
            </a:fld>
            <a:endPar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3185163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953CA6-33ED-825F-F008-3F9899CFC028}"/>
              </a:ext>
            </a:extLst>
          </p:cNvPr>
          <p:cNvSpPr txBox="1"/>
          <p:nvPr userDrawn="1"/>
        </p:nvSpPr>
        <p:spPr>
          <a:xfrm>
            <a:off x="422957" y="182548"/>
            <a:ext cx="11560361" cy="954107"/>
          </a:xfrm>
          <a:prstGeom prst="rect">
            <a:avLst/>
          </a:prstGeom>
          <a:noFill/>
        </p:spPr>
        <p:txBody>
          <a:bodyPr wrap="square" rtlCol="0">
            <a:spAutoFit/>
          </a:bodyPr>
          <a:lstStyle/>
          <a:p>
            <a:r>
              <a:rPr lang="en-US" sz="2800">
                <a:solidFill>
                  <a:srgbClr val="C00000"/>
                </a:solidFill>
                <a:latin typeface="Candara" panose="020E0502030303020204" pitchFamily="34" charset="0"/>
                <a:cs typeface="Calibri" panose="020F0502020204030204" pitchFamily="34" charset="0"/>
              </a:rPr>
              <a:t>HỆ THỐNG XÁC ĐỊNH TỈ SỐ TRUYỀN HÌNH HỌC HỘP SỐ CVT BẰNG PHƯƠNG PHÁP XỬ LÝ ẢNH</a:t>
            </a:r>
          </a:p>
        </p:txBody>
      </p:sp>
      <p:pic>
        <p:nvPicPr>
          <p:cNvPr id="11" name="Picture 10">
            <a:extLst>
              <a:ext uri="{FF2B5EF4-FFF2-40B4-BE49-F238E27FC236}">
                <a16:creationId xmlns:a16="http://schemas.microsoft.com/office/drawing/2014/main" id="{97BAD5E4-883B-7387-D75B-E84CB25E07E6}"/>
              </a:ext>
            </a:extLst>
          </p:cNvPr>
          <p:cNvPicPr>
            <a:picLocks noChangeAspect="1"/>
          </p:cNvPicPr>
          <p:nvPr userDrawn="1"/>
        </p:nvPicPr>
        <p:blipFill>
          <a:blip r:embed="rId2" cstate="print">
            <a:alphaModFix amt="8000"/>
            <a:extLst>
              <a:ext uri="{28A0092B-C50C-407E-A947-70E740481C1C}">
                <a14:useLocalDpi xmlns:a14="http://schemas.microsoft.com/office/drawing/2010/main" val="0"/>
              </a:ext>
            </a:extLst>
          </a:blip>
          <a:srcRect/>
          <a:stretch>
            <a:fillRect/>
          </a:stretch>
        </p:blipFill>
        <p:spPr bwMode="auto">
          <a:xfrm>
            <a:off x="3438400" y="1060247"/>
            <a:ext cx="5315199" cy="5183653"/>
          </a:xfrm>
          <a:prstGeom prst="rect">
            <a:avLst/>
          </a:prstGeom>
          <a:noFill/>
          <a:ln>
            <a:noFill/>
          </a:ln>
        </p:spPr>
      </p:pic>
      <p:sp>
        <p:nvSpPr>
          <p:cNvPr id="2" name="Date Placeholder 1">
            <a:extLst>
              <a:ext uri="{FF2B5EF4-FFF2-40B4-BE49-F238E27FC236}">
                <a16:creationId xmlns:a16="http://schemas.microsoft.com/office/drawing/2014/main" id="{9BB5D0CE-1418-398A-C2B8-BA41B9D63392}"/>
              </a:ext>
            </a:extLst>
          </p:cNvPr>
          <p:cNvSpPr>
            <a:spLocks noGrp="1"/>
          </p:cNvSpPr>
          <p:nvPr>
            <p:ph type="dt" sz="half" idx="10"/>
          </p:nvPr>
        </p:nvSpPr>
        <p:spPr/>
        <p:txBody>
          <a:bodyPr/>
          <a:lstStyle/>
          <a:p>
            <a:fld id="{5D3F287A-CC26-4BFE-ABF5-8ED9E3A0779B}" type="datetime1">
              <a:rPr lang="en-US" smtClean="0"/>
              <a:t>10/3/2023</a:t>
            </a:fld>
            <a:endParaRPr lang="en-US"/>
          </a:p>
        </p:txBody>
      </p:sp>
      <p:sp>
        <p:nvSpPr>
          <p:cNvPr id="3" name="Footer Placeholder 2">
            <a:extLst>
              <a:ext uri="{FF2B5EF4-FFF2-40B4-BE49-F238E27FC236}">
                <a16:creationId xmlns:a16="http://schemas.microsoft.com/office/drawing/2014/main" id="{8E109894-F158-72BE-381B-E9029DEA70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BA5121-5FF7-AACC-4E9B-343A8E7CD04A}"/>
              </a:ext>
            </a:extLst>
          </p:cNvPr>
          <p:cNvSpPr>
            <a:spLocks noGrp="1"/>
          </p:cNvSpPr>
          <p:nvPr>
            <p:ph type="sldNum" sz="quarter" idx="12"/>
          </p:nvPr>
        </p:nvSpPr>
        <p:spPr/>
        <p:txBody>
          <a:bodyPr/>
          <a:lstStyle>
            <a:lvl1pPr>
              <a:defRPr sz="1800"/>
            </a:lvl1pPr>
          </a:lstStyle>
          <a:p>
            <a:fld id="{DB371C95-F60F-4EC1-A05E-E0B767D78F37}" type="slidenum">
              <a:rPr lang="en-US" smtClean="0"/>
              <a:pPr/>
              <a:t>‹#›</a:t>
            </a:fld>
            <a:endParaRPr lang="en-US"/>
          </a:p>
        </p:txBody>
      </p:sp>
    </p:spTree>
    <p:extLst>
      <p:ext uri="{BB962C8B-B14F-4D97-AF65-F5344CB8AC3E}">
        <p14:creationId xmlns:p14="http://schemas.microsoft.com/office/powerpoint/2010/main" val="152774827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57A0-6EC7-FD78-2947-FFD1FC8192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E216A4-85A3-0656-CB24-67B9A1B68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35977F-1DA6-6C57-2BD1-3FF705169F0B}"/>
              </a:ext>
            </a:extLst>
          </p:cNvPr>
          <p:cNvSpPr>
            <a:spLocks noGrp="1"/>
          </p:cNvSpPr>
          <p:nvPr>
            <p:ph type="dt" sz="half" idx="10"/>
          </p:nvPr>
        </p:nvSpPr>
        <p:spPr/>
        <p:txBody>
          <a:bodyPr/>
          <a:lstStyle/>
          <a:p>
            <a:fld id="{B1DAA6C2-551D-4F90-B854-B6C67B04339E}" type="datetime1">
              <a:rPr lang="en-US" smtClean="0"/>
              <a:t>10/3/2023</a:t>
            </a:fld>
            <a:endParaRPr lang="en-US"/>
          </a:p>
        </p:txBody>
      </p:sp>
      <p:sp>
        <p:nvSpPr>
          <p:cNvPr id="5" name="Footer Placeholder 4">
            <a:extLst>
              <a:ext uri="{FF2B5EF4-FFF2-40B4-BE49-F238E27FC236}">
                <a16:creationId xmlns:a16="http://schemas.microsoft.com/office/drawing/2014/main" id="{709CE20A-44DE-056F-C2D2-26D943D141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5AFCE-5459-6810-5D9D-7161C26FABE5}"/>
              </a:ext>
            </a:extLst>
          </p:cNvPr>
          <p:cNvSpPr>
            <a:spLocks noGrp="1"/>
          </p:cNvSpPr>
          <p:nvPr>
            <p:ph type="sldNum" sz="quarter" idx="12"/>
          </p:nvPr>
        </p:nvSpPr>
        <p:spPr/>
        <p:txBody>
          <a:bodyPr/>
          <a:lstStyle/>
          <a:p>
            <a:fld id="{DB371C95-F60F-4EC1-A05E-E0B767D78F37}" type="slidenum">
              <a:rPr lang="en-US" smtClean="0"/>
              <a:t>‹#›</a:t>
            </a:fld>
            <a:endParaRPr lang="en-US"/>
          </a:p>
        </p:txBody>
      </p:sp>
    </p:spTree>
    <p:extLst>
      <p:ext uri="{BB962C8B-B14F-4D97-AF65-F5344CB8AC3E}">
        <p14:creationId xmlns:p14="http://schemas.microsoft.com/office/powerpoint/2010/main" val="1140528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2283-8D01-DD8B-7218-65C25AB9B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27A469-3926-A782-D71C-D6E7116ABA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84C08F-B4B7-8C19-4040-FD4391B586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FCFDBF-6AF5-4CF4-41BE-A9D6B132FEC1}"/>
              </a:ext>
            </a:extLst>
          </p:cNvPr>
          <p:cNvSpPr>
            <a:spLocks noGrp="1"/>
          </p:cNvSpPr>
          <p:nvPr>
            <p:ph type="dt" sz="half" idx="10"/>
          </p:nvPr>
        </p:nvSpPr>
        <p:spPr/>
        <p:txBody>
          <a:bodyPr/>
          <a:lstStyle/>
          <a:p>
            <a:fld id="{C42BDE79-C096-46B1-A8C5-FA4856B42C7C}" type="datetime1">
              <a:rPr lang="en-US" smtClean="0"/>
              <a:t>10/3/2023</a:t>
            </a:fld>
            <a:endParaRPr lang="en-US"/>
          </a:p>
        </p:txBody>
      </p:sp>
      <p:sp>
        <p:nvSpPr>
          <p:cNvPr id="6" name="Footer Placeholder 5">
            <a:extLst>
              <a:ext uri="{FF2B5EF4-FFF2-40B4-BE49-F238E27FC236}">
                <a16:creationId xmlns:a16="http://schemas.microsoft.com/office/drawing/2014/main" id="{33DD8F4C-C3C9-E6A8-373D-BD1305221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03BFD-15E7-DB85-91F7-08145E463D83}"/>
              </a:ext>
            </a:extLst>
          </p:cNvPr>
          <p:cNvSpPr>
            <a:spLocks noGrp="1"/>
          </p:cNvSpPr>
          <p:nvPr>
            <p:ph type="sldNum" sz="quarter" idx="12"/>
          </p:nvPr>
        </p:nvSpPr>
        <p:spPr/>
        <p:txBody>
          <a:bodyPr/>
          <a:lstStyle/>
          <a:p>
            <a:fld id="{DB371C95-F60F-4EC1-A05E-E0B767D78F37}" type="slidenum">
              <a:rPr lang="en-US" smtClean="0"/>
              <a:t>‹#›</a:t>
            </a:fld>
            <a:endParaRPr lang="en-US"/>
          </a:p>
        </p:txBody>
      </p:sp>
      <p:sp>
        <p:nvSpPr>
          <p:cNvPr id="8" name="TextBox 7">
            <a:extLst>
              <a:ext uri="{FF2B5EF4-FFF2-40B4-BE49-F238E27FC236}">
                <a16:creationId xmlns:a16="http://schemas.microsoft.com/office/drawing/2014/main" id="{46C881FE-23D4-07F5-A7EF-84E5952C151D}"/>
              </a:ext>
            </a:extLst>
          </p:cNvPr>
          <p:cNvSpPr txBox="1"/>
          <p:nvPr userDrawn="1"/>
        </p:nvSpPr>
        <p:spPr>
          <a:xfrm>
            <a:off x="238124" y="6011818"/>
            <a:ext cx="2593259" cy="553998"/>
          </a:xfrm>
          <a:prstGeom prst="rect">
            <a:avLst/>
          </a:prstGeom>
          <a:noFill/>
        </p:spPr>
        <p:txBody>
          <a:bodyPr wrap="square" rtlCol="0">
            <a:spAutoFit/>
          </a:bodyPr>
          <a:lstStyle>
            <a:defPPr>
              <a:defRPr lang="en-US"/>
            </a:defPPr>
            <a:lvl1pPr marR="0" lvl="0" indent="0" defTabSz="457200" fontAlgn="auto">
              <a:lnSpc>
                <a:spcPct val="100000"/>
              </a:lnSpc>
              <a:spcBef>
                <a:spcPts val="0"/>
              </a:spcBef>
              <a:spcAft>
                <a:spcPts val="0"/>
              </a:spcAft>
              <a:buClrTx/>
              <a:buSzTx/>
              <a:buFontTx/>
              <a:buNone/>
              <a:tabLst/>
              <a:defRPr kumimoji="0" sz="1600" b="0" i="1" u="none" strike="noStrike" cap="none" spc="0" normalizeH="0" baseline="0">
                <a:ln>
                  <a:noFill/>
                </a:ln>
                <a:solidFill>
                  <a:prstClr val="black"/>
                </a:solidFill>
                <a:effectLst/>
                <a:uLnTx/>
                <a:uFillTx/>
                <a:latin typeface="Times New Roman" panose="02020603050405020304" pitchFamily="18" charset="0"/>
                <a:cs typeface="Times New Roman" panose="02020603050405020304" pitchFamily="18"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ĐHQG TP.HCM –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Trường</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Đại</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Học</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Bách</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Khoa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Khoa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Kỹ</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Thuật</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Giao Thông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Bộ</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Môn</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Kỹ</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Thuật</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Ô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Tô</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Máy</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Động</a:t>
            </a:r>
            <a:r>
              <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 </a:t>
            </a:r>
            <a:r>
              <a:rPr kumimoji="0" lang="en-US" sz="1000" b="1" i="0" u="none" strike="noStrike" kern="1200" cap="none" spc="0" normalizeH="0" baseline="0" noProof="0" err="1">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rPr>
              <a:t>Lực</a:t>
            </a:r>
            <a:endParaRPr kumimoji="0" lang="en-US" sz="1000" b="1" i="0" u="none" strike="noStrike" kern="1200" cap="none" spc="0" normalizeH="0" baseline="0" noProof="0">
              <a:ln>
                <a:noFill/>
              </a:ln>
              <a:solidFill>
                <a:schemeClr val="tx1">
                  <a:lumMod val="65000"/>
                  <a:lumOff val="35000"/>
                </a:schemeClr>
              </a:solidFill>
              <a:effectLst/>
              <a:uLnTx/>
              <a:uFillTx/>
              <a:latin typeface="Candara" panose="020E0502030303020204" pitchFamily="34" charset="0"/>
              <a:ea typeface="Verdana" panose="020B0604030504040204" pitchFamily="34" charset="0"/>
              <a:cs typeface="+mn-cs"/>
            </a:endParaRPr>
          </a:p>
        </p:txBody>
      </p:sp>
      <p:sp>
        <p:nvSpPr>
          <p:cNvPr id="9" name="TextBox 8">
            <a:extLst>
              <a:ext uri="{FF2B5EF4-FFF2-40B4-BE49-F238E27FC236}">
                <a16:creationId xmlns:a16="http://schemas.microsoft.com/office/drawing/2014/main" id="{FC8A9370-001C-6A3C-1F93-B189D6C27B3D}"/>
              </a:ext>
            </a:extLst>
          </p:cNvPr>
          <p:cNvSpPr txBox="1"/>
          <p:nvPr userDrawn="1"/>
        </p:nvSpPr>
        <p:spPr>
          <a:xfrm>
            <a:off x="4649160" y="6311900"/>
            <a:ext cx="7311656" cy="253916"/>
          </a:xfrm>
          <a:prstGeom prst="rect">
            <a:avLst/>
          </a:prstGeom>
          <a:noFill/>
        </p:spPr>
        <p:txBody>
          <a:bodyPr wrap="square" rtlCol="0">
            <a:spAutoFit/>
          </a:bodyPr>
          <a:lstStyle>
            <a:defPPr>
              <a:defRPr lang="en-US"/>
            </a:defPPr>
            <a:lvl1pPr marR="0" lvl="0" indent="0" defTabSz="457200" fontAlgn="auto">
              <a:lnSpc>
                <a:spcPct val="100000"/>
              </a:lnSpc>
              <a:spcBef>
                <a:spcPts val="0"/>
              </a:spcBef>
              <a:spcAft>
                <a:spcPts val="0"/>
              </a:spcAft>
              <a:buClrTx/>
              <a:buSzTx/>
              <a:buFontTx/>
              <a:buNone/>
              <a:tabLst/>
              <a:defRPr kumimoji="0" sz="900" b="1" i="0" u="none" strike="noStrike" cap="none" spc="0" normalizeH="0" baseline="0">
                <a:ln>
                  <a:noFill/>
                </a:ln>
                <a:solidFill>
                  <a:schemeClr val="bg1">
                    <a:lumMod val="50000"/>
                  </a:schemeClr>
                </a:solidFill>
                <a:effectLst/>
                <a:uLnTx/>
                <a:uFillTx/>
                <a:latin typeface="Candara" panose="020E0502030303020204" pitchFamily="34" charset="0"/>
                <a:ea typeface="Verdana" panose="020B0604030504040204" pitchFamily="34" charset="0"/>
              </a:defRPr>
            </a:lvl1pPr>
          </a:lstStyle>
          <a:p>
            <a:pPr lvl="0" algn="r"/>
            <a:r>
              <a:rPr lang="en-US" sz="1050" b="1" err="1">
                <a:solidFill>
                  <a:schemeClr val="tx1">
                    <a:lumMod val="65000"/>
                    <a:lumOff val="35000"/>
                  </a:schemeClr>
                </a:solidFill>
              </a:rPr>
              <a:t>Thiết</a:t>
            </a:r>
            <a:r>
              <a:rPr lang="en-US" sz="1050" b="1">
                <a:solidFill>
                  <a:schemeClr val="tx1">
                    <a:lumMod val="65000"/>
                    <a:lumOff val="35000"/>
                  </a:schemeClr>
                </a:solidFill>
              </a:rPr>
              <a:t> </a:t>
            </a:r>
            <a:r>
              <a:rPr lang="en-US" sz="1050" b="1" err="1">
                <a:solidFill>
                  <a:schemeClr val="tx1">
                    <a:lumMod val="65000"/>
                    <a:lumOff val="35000"/>
                  </a:schemeClr>
                </a:solidFill>
              </a:rPr>
              <a:t>kế</a:t>
            </a:r>
            <a:r>
              <a:rPr lang="en-US" sz="1050" b="1">
                <a:solidFill>
                  <a:schemeClr val="tx1">
                    <a:lumMod val="65000"/>
                    <a:lumOff val="35000"/>
                  </a:schemeClr>
                </a:solidFill>
              </a:rPr>
              <a:t> </a:t>
            </a:r>
            <a:r>
              <a:rPr lang="en-US" sz="1050" b="1" err="1">
                <a:solidFill>
                  <a:schemeClr val="tx1">
                    <a:lumMod val="65000"/>
                    <a:lumOff val="35000"/>
                  </a:schemeClr>
                </a:solidFill>
              </a:rPr>
              <a:t>hệ</a:t>
            </a:r>
            <a:r>
              <a:rPr lang="en-US" sz="1050" b="1">
                <a:solidFill>
                  <a:schemeClr val="tx1">
                    <a:lumMod val="65000"/>
                    <a:lumOff val="35000"/>
                  </a:schemeClr>
                </a:solidFill>
              </a:rPr>
              <a:t> </a:t>
            </a:r>
            <a:r>
              <a:rPr lang="en-US" sz="1050" b="1" err="1">
                <a:solidFill>
                  <a:schemeClr val="tx1">
                    <a:lumMod val="65000"/>
                    <a:lumOff val="35000"/>
                  </a:schemeClr>
                </a:solidFill>
              </a:rPr>
              <a:t>thống</a:t>
            </a:r>
            <a:r>
              <a:rPr lang="en-US" sz="1050" b="1">
                <a:solidFill>
                  <a:schemeClr val="tx1">
                    <a:lumMod val="65000"/>
                    <a:lumOff val="35000"/>
                  </a:schemeClr>
                </a:solidFill>
              </a:rPr>
              <a:t> </a:t>
            </a:r>
            <a:r>
              <a:rPr lang="en-US" sz="1050" b="1" err="1">
                <a:solidFill>
                  <a:schemeClr val="tx1">
                    <a:lumMod val="65000"/>
                    <a:lumOff val="35000"/>
                  </a:schemeClr>
                </a:solidFill>
              </a:rPr>
              <a:t>xác</a:t>
            </a:r>
            <a:r>
              <a:rPr lang="en-US" sz="1050" b="1">
                <a:solidFill>
                  <a:schemeClr val="tx1">
                    <a:lumMod val="65000"/>
                    <a:lumOff val="35000"/>
                  </a:schemeClr>
                </a:solidFill>
              </a:rPr>
              <a:t> </a:t>
            </a:r>
            <a:r>
              <a:rPr lang="en-US" sz="1050" b="1" err="1">
                <a:solidFill>
                  <a:schemeClr val="tx1">
                    <a:lumMod val="65000"/>
                    <a:lumOff val="35000"/>
                  </a:schemeClr>
                </a:solidFill>
              </a:rPr>
              <a:t>định</a:t>
            </a:r>
            <a:r>
              <a:rPr lang="en-US" sz="1050" b="1">
                <a:solidFill>
                  <a:schemeClr val="tx1">
                    <a:lumMod val="65000"/>
                    <a:lumOff val="35000"/>
                  </a:schemeClr>
                </a:solidFill>
              </a:rPr>
              <a:t> </a:t>
            </a:r>
            <a:r>
              <a:rPr lang="en-US" sz="1050" b="1" err="1">
                <a:solidFill>
                  <a:schemeClr val="tx1">
                    <a:lumMod val="65000"/>
                    <a:lumOff val="35000"/>
                  </a:schemeClr>
                </a:solidFill>
              </a:rPr>
              <a:t>ti</a:t>
            </a:r>
            <a:r>
              <a:rPr lang="en-US" sz="1050" b="1">
                <a:solidFill>
                  <a:schemeClr val="tx1">
                    <a:lumMod val="65000"/>
                    <a:lumOff val="35000"/>
                  </a:schemeClr>
                </a:solidFill>
              </a:rPr>
              <a:t>̉  </a:t>
            </a:r>
            <a:r>
              <a:rPr lang="en-US" sz="1050" b="1" err="1">
                <a:solidFill>
                  <a:schemeClr val="tx1">
                    <a:lumMod val="65000"/>
                    <a:lumOff val="35000"/>
                  </a:schemeClr>
                </a:solidFill>
              </a:rPr>
              <a:t>sô</a:t>
            </a:r>
            <a:r>
              <a:rPr lang="en-US" sz="1050" b="1">
                <a:solidFill>
                  <a:schemeClr val="tx1">
                    <a:lumMod val="65000"/>
                    <a:lumOff val="35000"/>
                  </a:schemeClr>
                </a:solidFill>
              </a:rPr>
              <a:t>́ </a:t>
            </a:r>
            <a:r>
              <a:rPr lang="en-US" sz="1050" b="1" err="1">
                <a:solidFill>
                  <a:schemeClr val="tx1">
                    <a:lumMod val="65000"/>
                    <a:lumOff val="35000"/>
                  </a:schemeClr>
                </a:solidFill>
              </a:rPr>
              <a:t>truyền</a:t>
            </a:r>
            <a:r>
              <a:rPr lang="en-US" sz="1050" b="1">
                <a:solidFill>
                  <a:schemeClr val="tx1">
                    <a:lumMod val="65000"/>
                    <a:lumOff val="35000"/>
                  </a:schemeClr>
                </a:solidFill>
              </a:rPr>
              <a:t> </a:t>
            </a:r>
            <a:r>
              <a:rPr lang="en-US" sz="1050" b="1" err="1">
                <a:solidFill>
                  <a:schemeClr val="tx1">
                    <a:lumMod val="65000"/>
                    <a:lumOff val="35000"/>
                  </a:schemeClr>
                </a:solidFill>
              </a:rPr>
              <a:t>hình</a:t>
            </a:r>
            <a:r>
              <a:rPr lang="en-US" sz="1050" b="1">
                <a:solidFill>
                  <a:schemeClr val="tx1">
                    <a:lumMod val="65000"/>
                    <a:lumOff val="35000"/>
                  </a:schemeClr>
                </a:solidFill>
              </a:rPr>
              <a:t> </a:t>
            </a:r>
            <a:r>
              <a:rPr lang="en-US" sz="1050" b="1" err="1">
                <a:solidFill>
                  <a:schemeClr val="tx1">
                    <a:lumMod val="65000"/>
                    <a:lumOff val="35000"/>
                  </a:schemeClr>
                </a:solidFill>
              </a:rPr>
              <a:t>học</a:t>
            </a:r>
            <a:r>
              <a:rPr lang="en-US" sz="1050" b="1">
                <a:solidFill>
                  <a:schemeClr val="tx1">
                    <a:lumMod val="65000"/>
                    <a:lumOff val="35000"/>
                  </a:schemeClr>
                </a:solidFill>
              </a:rPr>
              <a:t> </a:t>
            </a:r>
            <a:r>
              <a:rPr lang="en-US" sz="1050" b="1" err="1">
                <a:solidFill>
                  <a:schemeClr val="tx1">
                    <a:lumMod val="65000"/>
                    <a:lumOff val="35000"/>
                  </a:schemeClr>
                </a:solidFill>
              </a:rPr>
              <a:t>hộp</a:t>
            </a:r>
            <a:r>
              <a:rPr lang="en-US" sz="1050" b="1">
                <a:solidFill>
                  <a:schemeClr val="tx1">
                    <a:lumMod val="65000"/>
                    <a:lumOff val="35000"/>
                  </a:schemeClr>
                </a:solidFill>
              </a:rPr>
              <a:t> </a:t>
            </a:r>
            <a:r>
              <a:rPr lang="en-US" sz="1050" b="1" err="1">
                <a:solidFill>
                  <a:schemeClr val="tx1">
                    <a:lumMod val="65000"/>
                    <a:lumOff val="35000"/>
                  </a:schemeClr>
                </a:solidFill>
              </a:rPr>
              <a:t>sô</a:t>
            </a:r>
            <a:r>
              <a:rPr lang="en-US" sz="1050" b="1">
                <a:solidFill>
                  <a:schemeClr val="tx1">
                    <a:lumMod val="65000"/>
                    <a:lumOff val="35000"/>
                  </a:schemeClr>
                </a:solidFill>
              </a:rPr>
              <a:t>́ CVT </a:t>
            </a:r>
            <a:r>
              <a:rPr lang="en-US" sz="1050" b="1" err="1">
                <a:solidFill>
                  <a:schemeClr val="tx1">
                    <a:lumMod val="65000"/>
                    <a:lumOff val="35000"/>
                  </a:schemeClr>
                </a:solidFill>
              </a:rPr>
              <a:t>bằng</a:t>
            </a:r>
            <a:r>
              <a:rPr lang="en-US" sz="1050" b="1">
                <a:solidFill>
                  <a:schemeClr val="tx1">
                    <a:lumMod val="65000"/>
                    <a:lumOff val="35000"/>
                  </a:schemeClr>
                </a:solidFill>
              </a:rPr>
              <a:t> </a:t>
            </a:r>
            <a:r>
              <a:rPr lang="en-US" sz="1050" b="1" err="1">
                <a:solidFill>
                  <a:schemeClr val="tx1">
                    <a:lumMod val="65000"/>
                    <a:lumOff val="35000"/>
                  </a:schemeClr>
                </a:solidFill>
              </a:rPr>
              <a:t>phương</a:t>
            </a:r>
            <a:r>
              <a:rPr lang="en-US" sz="1050" b="1">
                <a:solidFill>
                  <a:schemeClr val="tx1">
                    <a:lumMod val="65000"/>
                    <a:lumOff val="35000"/>
                  </a:schemeClr>
                </a:solidFill>
              </a:rPr>
              <a:t> </a:t>
            </a:r>
            <a:r>
              <a:rPr lang="en-US" sz="1050" b="1" err="1">
                <a:solidFill>
                  <a:schemeClr val="tx1">
                    <a:lumMod val="65000"/>
                    <a:lumOff val="35000"/>
                  </a:schemeClr>
                </a:solidFill>
              </a:rPr>
              <a:t>pháp</a:t>
            </a:r>
            <a:r>
              <a:rPr lang="en-US" sz="1050" b="1">
                <a:solidFill>
                  <a:schemeClr val="tx1">
                    <a:lumMod val="65000"/>
                    <a:lumOff val="35000"/>
                  </a:schemeClr>
                </a:solidFill>
              </a:rPr>
              <a:t> </a:t>
            </a:r>
            <a:r>
              <a:rPr lang="en-US" sz="1050" b="1" err="1">
                <a:solidFill>
                  <a:schemeClr val="tx1">
                    <a:lumMod val="65000"/>
                    <a:lumOff val="35000"/>
                  </a:schemeClr>
                </a:solidFill>
              </a:rPr>
              <a:t>xử</a:t>
            </a:r>
            <a:r>
              <a:rPr lang="en-US" sz="1050" b="1">
                <a:solidFill>
                  <a:schemeClr val="tx1">
                    <a:lumMod val="65000"/>
                    <a:lumOff val="35000"/>
                  </a:schemeClr>
                </a:solidFill>
              </a:rPr>
              <a:t> </a:t>
            </a:r>
            <a:r>
              <a:rPr lang="en-US" sz="1050" b="1" err="1">
                <a:solidFill>
                  <a:schemeClr val="tx1">
                    <a:lumMod val="65000"/>
                    <a:lumOff val="35000"/>
                  </a:schemeClr>
                </a:solidFill>
              </a:rPr>
              <a:t>lý</a:t>
            </a:r>
            <a:r>
              <a:rPr lang="en-US" sz="1050" b="1">
                <a:solidFill>
                  <a:schemeClr val="tx1">
                    <a:lumMod val="65000"/>
                    <a:lumOff val="35000"/>
                  </a:schemeClr>
                </a:solidFill>
              </a:rPr>
              <a:t> </a:t>
            </a:r>
            <a:r>
              <a:rPr lang="en-US" sz="1050" b="1" err="1">
                <a:solidFill>
                  <a:schemeClr val="tx1">
                    <a:lumMod val="65000"/>
                    <a:lumOff val="35000"/>
                  </a:schemeClr>
                </a:solidFill>
              </a:rPr>
              <a:t>ảnh</a:t>
            </a:r>
            <a:endParaRPr lang="en-US" sz="1050" b="1">
              <a:solidFill>
                <a:schemeClr val="tx1">
                  <a:lumMod val="65000"/>
                  <a:lumOff val="35000"/>
                </a:schemeClr>
              </a:solidFill>
            </a:endParaRPr>
          </a:p>
        </p:txBody>
      </p:sp>
    </p:spTree>
    <p:extLst>
      <p:ext uri="{BB962C8B-B14F-4D97-AF65-F5344CB8AC3E}">
        <p14:creationId xmlns:p14="http://schemas.microsoft.com/office/powerpoint/2010/main" val="480083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3DB0-9600-A3CB-099C-07F01CF906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0862A9-A248-A113-0AE4-81DF2A456D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CF30E4-1947-C69D-0D26-A30155F787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46F007-703C-AAA0-7867-09E9F5DB65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59414D-B0BE-B847-1627-177DF833C6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29C939-6F09-7BD7-E7CB-FB6146CE802A}"/>
              </a:ext>
            </a:extLst>
          </p:cNvPr>
          <p:cNvSpPr>
            <a:spLocks noGrp="1"/>
          </p:cNvSpPr>
          <p:nvPr>
            <p:ph type="dt" sz="half" idx="10"/>
          </p:nvPr>
        </p:nvSpPr>
        <p:spPr/>
        <p:txBody>
          <a:bodyPr/>
          <a:lstStyle/>
          <a:p>
            <a:fld id="{104210EE-A38F-4FE3-9F2E-76BAD300E1CB}" type="datetime1">
              <a:rPr lang="en-US" smtClean="0"/>
              <a:t>10/3/2023</a:t>
            </a:fld>
            <a:endParaRPr lang="en-US"/>
          </a:p>
        </p:txBody>
      </p:sp>
      <p:sp>
        <p:nvSpPr>
          <p:cNvPr id="8" name="Footer Placeholder 7">
            <a:extLst>
              <a:ext uri="{FF2B5EF4-FFF2-40B4-BE49-F238E27FC236}">
                <a16:creationId xmlns:a16="http://schemas.microsoft.com/office/drawing/2014/main" id="{0B4515F5-351B-F44C-8E2A-DEE4E6C68A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C1F9F3-AA35-FDF3-1FC5-9B3785EEE0D6}"/>
              </a:ext>
            </a:extLst>
          </p:cNvPr>
          <p:cNvSpPr>
            <a:spLocks noGrp="1"/>
          </p:cNvSpPr>
          <p:nvPr>
            <p:ph type="sldNum" sz="quarter" idx="12"/>
          </p:nvPr>
        </p:nvSpPr>
        <p:spPr/>
        <p:txBody>
          <a:bodyPr/>
          <a:lstStyle>
            <a:lvl1pPr>
              <a:defRPr sz="1800"/>
            </a:lvl1pPr>
          </a:lstStyle>
          <a:p>
            <a:fld id="{DB371C95-F60F-4EC1-A05E-E0B767D78F37}" type="slidenum">
              <a:rPr lang="en-US" smtClean="0"/>
              <a:pPr/>
              <a:t>‹#›</a:t>
            </a:fld>
            <a:endParaRPr lang="en-US"/>
          </a:p>
        </p:txBody>
      </p:sp>
      <p:sp>
        <p:nvSpPr>
          <p:cNvPr id="10" name="TextBox 9">
            <a:extLst>
              <a:ext uri="{FF2B5EF4-FFF2-40B4-BE49-F238E27FC236}">
                <a16:creationId xmlns:a16="http://schemas.microsoft.com/office/drawing/2014/main" id="{93CE772A-8D75-1000-A132-80A06AD39A51}"/>
              </a:ext>
            </a:extLst>
          </p:cNvPr>
          <p:cNvSpPr txBox="1"/>
          <p:nvPr userDrawn="1"/>
        </p:nvSpPr>
        <p:spPr>
          <a:xfrm>
            <a:off x="422957" y="447468"/>
            <a:ext cx="11560361" cy="954107"/>
          </a:xfrm>
          <a:prstGeom prst="rect">
            <a:avLst/>
          </a:prstGeom>
          <a:noFill/>
        </p:spPr>
        <p:txBody>
          <a:bodyPr wrap="square" rtlCol="0">
            <a:spAutoFit/>
          </a:bodyPr>
          <a:lstStyle/>
          <a:p>
            <a:r>
              <a:rPr lang="en-US" sz="2800">
                <a:solidFill>
                  <a:srgbClr val="C00000"/>
                </a:solidFill>
                <a:latin typeface="Candara" panose="020E0502030303020204" pitchFamily="34" charset="0"/>
                <a:cs typeface="Calibri" panose="020F0502020204030204" pitchFamily="34" charset="0"/>
              </a:rPr>
              <a:t>HỆ THỐNG XÁC ĐỊNH TỈ SỐ TRUYỀN HÌNH HỌC HỘP SỐ CVT BẰNG PHƯƠNG PHÁP XỬ LÝ ẢNH</a:t>
            </a:r>
          </a:p>
        </p:txBody>
      </p:sp>
      <p:pic>
        <p:nvPicPr>
          <p:cNvPr id="13" name="Picture 12">
            <a:extLst>
              <a:ext uri="{FF2B5EF4-FFF2-40B4-BE49-F238E27FC236}">
                <a16:creationId xmlns:a16="http://schemas.microsoft.com/office/drawing/2014/main" id="{7CEB61C3-82B7-9AAC-96E3-F5CD2B9BB6B5}"/>
              </a:ext>
            </a:extLst>
          </p:cNvPr>
          <p:cNvPicPr>
            <a:picLocks noChangeAspect="1"/>
          </p:cNvPicPr>
          <p:nvPr userDrawn="1"/>
        </p:nvPicPr>
        <p:blipFill>
          <a:blip r:embed="rId2" cstate="print">
            <a:alphaModFix amt="8000"/>
            <a:extLst>
              <a:ext uri="{28A0092B-C50C-407E-A947-70E740481C1C}">
                <a14:useLocalDpi xmlns:a14="http://schemas.microsoft.com/office/drawing/2010/main" val="0"/>
              </a:ext>
            </a:extLst>
          </a:blip>
          <a:srcRect/>
          <a:stretch>
            <a:fillRect/>
          </a:stretch>
        </p:blipFill>
        <p:spPr bwMode="auto">
          <a:xfrm>
            <a:off x="3438400" y="1060247"/>
            <a:ext cx="5315199" cy="5183653"/>
          </a:xfrm>
          <a:prstGeom prst="rect">
            <a:avLst/>
          </a:prstGeom>
          <a:noFill/>
          <a:ln>
            <a:noFill/>
          </a:ln>
        </p:spPr>
      </p:pic>
    </p:spTree>
    <p:extLst>
      <p:ext uri="{BB962C8B-B14F-4D97-AF65-F5344CB8AC3E}">
        <p14:creationId xmlns:p14="http://schemas.microsoft.com/office/powerpoint/2010/main" val="3916504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ED88-89D2-8B85-107C-7BF8891D0A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FA011A-EA7B-C912-6265-8B7602F169B9}"/>
              </a:ext>
            </a:extLst>
          </p:cNvPr>
          <p:cNvSpPr>
            <a:spLocks noGrp="1"/>
          </p:cNvSpPr>
          <p:nvPr>
            <p:ph type="dt" sz="half" idx="10"/>
          </p:nvPr>
        </p:nvSpPr>
        <p:spPr/>
        <p:txBody>
          <a:bodyPr/>
          <a:lstStyle/>
          <a:p>
            <a:fld id="{2371AFFE-4738-48AE-A5CA-5478E4F6EB16}" type="datetime1">
              <a:rPr lang="en-US" smtClean="0"/>
              <a:t>10/3/2023</a:t>
            </a:fld>
            <a:endParaRPr lang="en-US"/>
          </a:p>
        </p:txBody>
      </p:sp>
      <p:sp>
        <p:nvSpPr>
          <p:cNvPr id="4" name="Footer Placeholder 3">
            <a:extLst>
              <a:ext uri="{FF2B5EF4-FFF2-40B4-BE49-F238E27FC236}">
                <a16:creationId xmlns:a16="http://schemas.microsoft.com/office/drawing/2014/main" id="{EC764B8A-A43F-4A46-A4F0-DCE39A6AD5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7121B-C8DA-6C77-9932-699A8C3ADE7C}"/>
              </a:ext>
            </a:extLst>
          </p:cNvPr>
          <p:cNvSpPr>
            <a:spLocks noGrp="1"/>
          </p:cNvSpPr>
          <p:nvPr>
            <p:ph type="sldNum" sz="quarter" idx="12"/>
          </p:nvPr>
        </p:nvSpPr>
        <p:spPr/>
        <p:txBody>
          <a:bodyPr/>
          <a:lstStyle/>
          <a:p>
            <a:fld id="{DB371C95-F60F-4EC1-A05E-E0B767D78F37}" type="slidenum">
              <a:rPr lang="en-US" smtClean="0"/>
              <a:t>‹#›</a:t>
            </a:fld>
            <a:endParaRPr lang="en-US"/>
          </a:p>
        </p:txBody>
      </p:sp>
    </p:spTree>
    <p:extLst>
      <p:ext uri="{BB962C8B-B14F-4D97-AF65-F5344CB8AC3E}">
        <p14:creationId xmlns:p14="http://schemas.microsoft.com/office/powerpoint/2010/main" val="302735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946B9-53E9-8B1E-752F-2F665C7B040B}"/>
              </a:ext>
            </a:extLst>
          </p:cNvPr>
          <p:cNvSpPr>
            <a:spLocks noGrp="1"/>
          </p:cNvSpPr>
          <p:nvPr>
            <p:ph type="dt" sz="half" idx="10"/>
          </p:nvPr>
        </p:nvSpPr>
        <p:spPr/>
        <p:txBody>
          <a:bodyPr/>
          <a:lstStyle/>
          <a:p>
            <a:fld id="{C31B4ADA-2B44-4FBB-B04A-5E21B9A1C08E}" type="datetime1">
              <a:rPr lang="en-US" smtClean="0"/>
              <a:t>10/3/2023</a:t>
            </a:fld>
            <a:endParaRPr lang="en-US"/>
          </a:p>
        </p:txBody>
      </p:sp>
      <p:sp>
        <p:nvSpPr>
          <p:cNvPr id="3" name="Footer Placeholder 2">
            <a:extLst>
              <a:ext uri="{FF2B5EF4-FFF2-40B4-BE49-F238E27FC236}">
                <a16:creationId xmlns:a16="http://schemas.microsoft.com/office/drawing/2014/main" id="{5F3D5871-6938-A3A6-66EE-618FE144A0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494512-F431-DD25-9235-7472E4B7D06A}"/>
              </a:ext>
            </a:extLst>
          </p:cNvPr>
          <p:cNvSpPr>
            <a:spLocks noGrp="1"/>
          </p:cNvSpPr>
          <p:nvPr>
            <p:ph type="sldNum" sz="quarter" idx="12"/>
          </p:nvPr>
        </p:nvSpPr>
        <p:spPr/>
        <p:txBody>
          <a:bodyPr/>
          <a:lstStyle/>
          <a:p>
            <a:fld id="{DB371C95-F60F-4EC1-A05E-E0B767D78F37}" type="slidenum">
              <a:rPr lang="en-US" smtClean="0"/>
              <a:t>‹#›</a:t>
            </a:fld>
            <a:endParaRPr lang="en-US"/>
          </a:p>
        </p:txBody>
      </p:sp>
    </p:spTree>
    <p:extLst>
      <p:ext uri="{BB962C8B-B14F-4D97-AF65-F5344CB8AC3E}">
        <p14:creationId xmlns:p14="http://schemas.microsoft.com/office/powerpoint/2010/main" val="2753285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37BC-4D04-186E-2195-8A9EE00D24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BCAE9E-A1A4-5E17-10FC-A0B3135CF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153C1D-D57D-0037-59BC-9A7F9E5E0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8CC65-79BA-5C0E-1997-E2ED20FB7ECD}"/>
              </a:ext>
            </a:extLst>
          </p:cNvPr>
          <p:cNvSpPr>
            <a:spLocks noGrp="1"/>
          </p:cNvSpPr>
          <p:nvPr>
            <p:ph type="dt" sz="half" idx="10"/>
          </p:nvPr>
        </p:nvSpPr>
        <p:spPr/>
        <p:txBody>
          <a:bodyPr/>
          <a:lstStyle/>
          <a:p>
            <a:fld id="{FC467D1E-5C5B-483E-BBE0-37C00E0B7B68}" type="datetime1">
              <a:rPr lang="en-US" smtClean="0"/>
              <a:t>10/3/2023</a:t>
            </a:fld>
            <a:endParaRPr lang="en-US"/>
          </a:p>
        </p:txBody>
      </p:sp>
      <p:sp>
        <p:nvSpPr>
          <p:cNvPr id="6" name="Footer Placeholder 5">
            <a:extLst>
              <a:ext uri="{FF2B5EF4-FFF2-40B4-BE49-F238E27FC236}">
                <a16:creationId xmlns:a16="http://schemas.microsoft.com/office/drawing/2014/main" id="{848E6F0B-4A14-7A2F-7E4E-C6815197E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CC7FB-AE24-CCD3-B65E-2C2CE33EB46C}"/>
              </a:ext>
            </a:extLst>
          </p:cNvPr>
          <p:cNvSpPr>
            <a:spLocks noGrp="1"/>
          </p:cNvSpPr>
          <p:nvPr>
            <p:ph type="sldNum" sz="quarter" idx="12"/>
          </p:nvPr>
        </p:nvSpPr>
        <p:spPr/>
        <p:txBody>
          <a:bodyPr/>
          <a:lstStyle/>
          <a:p>
            <a:fld id="{DB371C95-F60F-4EC1-A05E-E0B767D78F37}" type="slidenum">
              <a:rPr lang="en-US" smtClean="0"/>
              <a:t>‹#›</a:t>
            </a:fld>
            <a:endParaRPr lang="en-US"/>
          </a:p>
        </p:txBody>
      </p:sp>
    </p:spTree>
    <p:extLst>
      <p:ext uri="{BB962C8B-B14F-4D97-AF65-F5344CB8AC3E}">
        <p14:creationId xmlns:p14="http://schemas.microsoft.com/office/powerpoint/2010/main" val="2987134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78651-2FAA-ADE6-D602-DAD890CD0E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04E12E-545E-F744-7230-45DAB82EBE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1CF336-2539-A383-2CDA-A0AC27792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C59D9-C79A-0D8E-DB8C-0F51FCC5EE5F}"/>
              </a:ext>
            </a:extLst>
          </p:cNvPr>
          <p:cNvSpPr>
            <a:spLocks noGrp="1"/>
          </p:cNvSpPr>
          <p:nvPr>
            <p:ph type="dt" sz="half" idx="10"/>
          </p:nvPr>
        </p:nvSpPr>
        <p:spPr/>
        <p:txBody>
          <a:bodyPr/>
          <a:lstStyle/>
          <a:p>
            <a:fld id="{2FF452B0-5092-403F-81C7-B4834FFB0339}" type="datetime1">
              <a:rPr lang="en-US" smtClean="0"/>
              <a:t>10/3/2023</a:t>
            </a:fld>
            <a:endParaRPr lang="en-US"/>
          </a:p>
        </p:txBody>
      </p:sp>
      <p:sp>
        <p:nvSpPr>
          <p:cNvPr id="6" name="Footer Placeholder 5">
            <a:extLst>
              <a:ext uri="{FF2B5EF4-FFF2-40B4-BE49-F238E27FC236}">
                <a16:creationId xmlns:a16="http://schemas.microsoft.com/office/drawing/2014/main" id="{FCB25FCB-DD47-0408-D544-59599257A3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E8567C-F3BD-0F30-29A0-B6BDFCF7C317}"/>
              </a:ext>
            </a:extLst>
          </p:cNvPr>
          <p:cNvSpPr>
            <a:spLocks noGrp="1"/>
          </p:cNvSpPr>
          <p:nvPr>
            <p:ph type="sldNum" sz="quarter" idx="12"/>
          </p:nvPr>
        </p:nvSpPr>
        <p:spPr/>
        <p:txBody>
          <a:bodyPr/>
          <a:lstStyle/>
          <a:p>
            <a:fld id="{DB371C95-F60F-4EC1-A05E-E0B767D78F37}" type="slidenum">
              <a:rPr lang="en-US" smtClean="0"/>
              <a:t>‹#›</a:t>
            </a:fld>
            <a:endParaRPr lang="en-US"/>
          </a:p>
        </p:txBody>
      </p:sp>
    </p:spTree>
    <p:extLst>
      <p:ext uri="{BB962C8B-B14F-4D97-AF65-F5344CB8AC3E}">
        <p14:creationId xmlns:p14="http://schemas.microsoft.com/office/powerpoint/2010/main" val="189099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75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3B31B9-054E-A720-5361-AA2030722F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CF02A6-3DF2-DCDA-D6B0-7939F4CF73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44677-E431-7FB9-54EC-EC4284BD7E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F287A-CC26-4BFE-ABF5-8ED9E3A0779B}" type="datetime1">
              <a:rPr lang="en-US" smtClean="0"/>
              <a:t>10/3/2023</a:t>
            </a:fld>
            <a:endParaRPr lang="en-US"/>
          </a:p>
        </p:txBody>
      </p:sp>
      <p:sp>
        <p:nvSpPr>
          <p:cNvPr id="5" name="Footer Placeholder 4">
            <a:extLst>
              <a:ext uri="{FF2B5EF4-FFF2-40B4-BE49-F238E27FC236}">
                <a16:creationId xmlns:a16="http://schemas.microsoft.com/office/drawing/2014/main" id="{E1DF84C6-7229-50C0-E65E-624A41FA33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5A039A-D428-4F8C-EE22-708266F0DA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71C95-F60F-4EC1-A05E-E0B767D78F37}" type="slidenum">
              <a:rPr lang="en-US" smtClean="0"/>
              <a:t>‹#›</a:t>
            </a:fld>
            <a:endParaRPr lang="en-US"/>
          </a:p>
        </p:txBody>
      </p:sp>
    </p:spTree>
    <p:extLst>
      <p:ext uri="{BB962C8B-B14F-4D97-AF65-F5344CB8AC3E}">
        <p14:creationId xmlns:p14="http://schemas.microsoft.com/office/powerpoint/2010/main" val="400414197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08" r:id="rId12"/>
    <p:sldLayoutId id="2147483709" r:id="rId13"/>
    <p:sldLayoutId id="2147483710" r:id="rId14"/>
    <p:sldLayoutId id="2147483711" r:id="rId15"/>
    <p:sldLayoutId id="2147483712" r:id="rId16"/>
    <p:sldLayoutId id="2147483713" r:id="rId17"/>
    <p:sldLayoutId id="214748372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media" Target="../media/media4.mp4"/><Relationship Id="rId7" Type="http://schemas.openxmlformats.org/officeDocument/2006/relationships/image" Target="../media/image3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hyperlink" Target="mailto:danh.tranleminh@hcmut.edu.v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11" Type="http://schemas.openxmlformats.org/officeDocument/2006/relationships/image" Target="../media/image8.png"/><Relationship Id="rId5" Type="http://schemas.openxmlformats.org/officeDocument/2006/relationships/slideLayout" Target="../slideLayouts/slideLayout2.xml"/><Relationship Id="rId10" Type="http://schemas.openxmlformats.org/officeDocument/2006/relationships/image" Target="../media/image7.png"/><Relationship Id="rId4" Type="http://schemas.openxmlformats.org/officeDocument/2006/relationships/video" Target="../media/media2.mp4"/><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55D6E-17B7-F407-A696-516E40D86805}"/>
              </a:ext>
            </a:extLst>
          </p:cNvPr>
          <p:cNvSpPr txBox="1"/>
          <p:nvPr/>
        </p:nvSpPr>
        <p:spPr>
          <a:xfrm>
            <a:off x="1352548" y="255113"/>
            <a:ext cx="9086852" cy="156966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2060"/>
                </a:solidFill>
                <a:effectLst/>
                <a:uLnTx/>
                <a:uFillTx/>
                <a:latin typeface="Candara" panose="020E0502030303020204" pitchFamily="34" charset="0"/>
                <a:ea typeface="Verdana" panose="020B0604030504040204" pitchFamily="34" charset="0"/>
                <a:cs typeface="+mn-cs"/>
              </a:rPr>
              <a:t>ĐẠI HỌC QUỐC GIA THÀNH PHỐ HỒ CHÍ MINH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2060"/>
                </a:solidFill>
                <a:effectLst/>
                <a:uLnTx/>
                <a:uFillTx/>
                <a:latin typeface="Candara" panose="020E0502030303020204" pitchFamily="34" charset="0"/>
                <a:ea typeface="Verdana" panose="020B0604030504040204" pitchFamily="34" charset="0"/>
                <a:cs typeface="+mn-cs"/>
              </a:rPr>
              <a:t>TRƯỜNG ĐẠI HỌC BÁCH KHOA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2060"/>
                </a:solidFill>
                <a:effectLst/>
                <a:uLnTx/>
                <a:uFillTx/>
                <a:latin typeface="Candara" panose="020E0502030303020204" pitchFamily="34" charset="0"/>
                <a:ea typeface="Verdana" panose="020B0604030504040204" pitchFamily="34" charset="0"/>
                <a:cs typeface="+mn-cs"/>
              </a:rPr>
              <a:t>KHOA KỸ THUẬT GIAO THÔNG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2060"/>
                </a:solidFill>
                <a:effectLst/>
                <a:uLnTx/>
                <a:uFillTx/>
                <a:latin typeface="Candara" panose="020E0502030303020204" pitchFamily="34" charset="0"/>
                <a:ea typeface="Verdana" panose="020B0604030504040204" pitchFamily="34" charset="0"/>
                <a:cs typeface="+mn-cs"/>
              </a:rPr>
              <a:t>BỘ MÔN KỸ THUẬT Ô TÔ – MÁY ĐỘNG LỰC</a:t>
            </a:r>
          </a:p>
        </p:txBody>
      </p:sp>
      <p:sp>
        <p:nvSpPr>
          <p:cNvPr id="5" name="TextBox 4">
            <a:extLst>
              <a:ext uri="{FF2B5EF4-FFF2-40B4-BE49-F238E27FC236}">
                <a16:creationId xmlns:a16="http://schemas.microsoft.com/office/drawing/2014/main" id="{E2DBC593-C1FA-783C-87CC-26B1F61C0907}"/>
              </a:ext>
            </a:extLst>
          </p:cNvPr>
          <p:cNvSpPr txBox="1"/>
          <p:nvPr/>
        </p:nvSpPr>
        <p:spPr>
          <a:xfrm>
            <a:off x="360000" y="2079514"/>
            <a:ext cx="1134774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3600" b="1">
                <a:solidFill>
                  <a:prstClr val="black"/>
                </a:solidFill>
                <a:latin typeface="Candara" panose="020E0502030303020204" pitchFamily="34" charset="0"/>
              </a:rPr>
              <a:t>Báo cáo Hội nghị khoa học trẻ Kỹ thuật giao thông</a:t>
            </a:r>
            <a:endParaRPr kumimoji="0" lang="en-US" sz="36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6" name="TextBox 5">
            <a:extLst>
              <a:ext uri="{FF2B5EF4-FFF2-40B4-BE49-F238E27FC236}">
                <a16:creationId xmlns:a16="http://schemas.microsoft.com/office/drawing/2014/main" id="{EA9566D4-F907-76EB-1D15-A993D8FB4542}"/>
              </a:ext>
            </a:extLst>
          </p:cNvPr>
          <p:cNvSpPr txBox="1"/>
          <p:nvPr/>
        </p:nvSpPr>
        <p:spPr>
          <a:xfrm>
            <a:off x="484254" y="3079189"/>
            <a:ext cx="11223488"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solidFill>
                    <a:prstClr val="black">
                      <a:lumMod val="95000"/>
                      <a:lumOff val="5000"/>
                    </a:prstClr>
                  </a:solidFill>
                </a:ln>
                <a:solidFill>
                  <a:srgbClr val="30ACEC">
                    <a:lumMod val="50000"/>
                  </a:srgbClr>
                </a:solidFill>
                <a:effectLst/>
                <a:uLnTx/>
                <a:uFillTx/>
                <a:latin typeface="Candara" panose="020E0502030303020204" pitchFamily="34" charset="0"/>
                <a:ea typeface="+mn-ea"/>
                <a:cs typeface="+mn-cs"/>
              </a:rPr>
              <a:t>THIẾT KẾ HỆ THỐNG XÁC ĐỊNH TỈ SỐ TRUYỀN HÌNH HỌC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solidFill>
                    <a:prstClr val="black">
                      <a:lumMod val="95000"/>
                      <a:lumOff val="5000"/>
                    </a:prstClr>
                  </a:solidFill>
                </a:ln>
                <a:solidFill>
                  <a:srgbClr val="30ACEC">
                    <a:lumMod val="50000"/>
                  </a:srgbClr>
                </a:solidFill>
                <a:effectLst/>
                <a:uLnTx/>
                <a:uFillTx/>
                <a:latin typeface="Candara" panose="020E0502030303020204" pitchFamily="34" charset="0"/>
                <a:ea typeface="+mn-ea"/>
                <a:cs typeface="+mn-cs"/>
              </a:rPr>
              <a:t>HỘP SỐ CVT BẰNG PHƯƠNG PHÁP XỬ LÝ ẢNH</a:t>
            </a:r>
          </a:p>
        </p:txBody>
      </p:sp>
      <p:sp>
        <p:nvSpPr>
          <p:cNvPr id="8" name="TextBox 7">
            <a:extLst>
              <a:ext uri="{FF2B5EF4-FFF2-40B4-BE49-F238E27FC236}">
                <a16:creationId xmlns:a16="http://schemas.microsoft.com/office/drawing/2014/main" id="{5632A5F1-B985-2758-497D-DC6718B981FE}"/>
              </a:ext>
            </a:extLst>
          </p:cNvPr>
          <p:cNvSpPr txBox="1"/>
          <p:nvPr/>
        </p:nvSpPr>
        <p:spPr>
          <a:xfrm>
            <a:off x="2895597" y="5264431"/>
            <a:ext cx="8453217" cy="15081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1200"/>
              </a:spcBef>
              <a:spcAft>
                <a:spcPts val="0"/>
              </a:spcAft>
              <a:buClrTx/>
              <a:buSzTx/>
              <a:buFontTx/>
              <a:buNone/>
              <a:tabLst/>
              <a:defRPr/>
            </a:pPr>
            <a:r>
              <a:rPr lang="en-US" sz="2400" b="1" dirty="0">
                <a:solidFill>
                  <a:prstClr val="black"/>
                </a:solidFill>
                <a:latin typeface="Times New Roman" panose="02020603050405020304" pitchFamily="18" charset="0"/>
                <a:cs typeface="Times New Roman" panose="02020603050405020304" pitchFamily="18" charset="0"/>
              </a:rPr>
              <a:t>SVTH</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vi-VN" sz="2400" b="1" dirty="0">
                <a:solidFill>
                  <a:prstClr val="black"/>
                </a:solidFill>
                <a:latin typeface="Times New Roman" panose="02020603050405020304" pitchFamily="18" charset="0"/>
                <a:cs typeface="Times New Roman" panose="02020603050405020304" pitchFamily="18" charset="0"/>
              </a:rPr>
              <a:t> NGUYỄN NHẬT DUY                    MSSV: 1910088</a:t>
            </a:r>
            <a:endPar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vi-VN" sz="2400" b="1" dirty="0">
                <a:solidFill>
                  <a:prstClr val="black"/>
                </a:solidFill>
                <a:latin typeface="Times New Roman" panose="02020603050405020304" pitchFamily="18" charset="0"/>
                <a:cs typeface="Times New Roman" panose="02020603050405020304" pitchFamily="18" charset="0"/>
              </a:rPr>
              <a:t>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TRẦN LÊ MINH DANH			MSSV: 1910915	</a:t>
            </a:r>
            <a:endPar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vi-VN" sz="2400" b="1" dirty="0">
                <a:solidFill>
                  <a:prstClr val="black"/>
                </a:solidFill>
                <a:latin typeface="Times New Roman" panose="02020603050405020304" pitchFamily="18" charset="0"/>
                <a:cs typeface="Times New Roman" panose="02020603050405020304" pitchFamily="18" charset="0"/>
              </a:rPr>
              <a:t>                  </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77F1B8D-37D0-FEBA-FEC9-594AEC9000F2}"/>
              </a:ext>
            </a:extLst>
          </p:cNvPr>
          <p:cNvSpPr txBox="1"/>
          <p:nvPr/>
        </p:nvSpPr>
        <p:spPr>
          <a:xfrm>
            <a:off x="2895597" y="4708305"/>
            <a:ext cx="8242299" cy="461665"/>
          </a:xfrm>
          <a:prstGeom prst="rect">
            <a:avLst/>
          </a:prstGeom>
          <a:noFill/>
        </p:spPr>
        <p:txBody>
          <a:bodyPr wrap="square" rtlCol="0">
            <a:spAutoFit/>
          </a:bodyPr>
          <a:lstStyle>
            <a:defPPr>
              <a:defRPr lang="en-US"/>
            </a:defPPr>
            <a:lvl1pPr>
              <a:spcBef>
                <a:spcPts val="1200"/>
              </a:spcBef>
              <a:defRPr sz="2800" b="1" u="sng">
                <a:latin typeface="Candara" panose="020E0502030303020204" pitchFamily="34" charset="0"/>
              </a:defRPr>
            </a:lvl1pPr>
          </a:lstStyle>
          <a:p>
            <a:pPr marL="0" marR="0" lvl="0" indent="0" algn="l" defTabSz="457200" rtl="0" eaLnBrk="1" fontAlgn="auto" latinLnBrk="0" hangingPunct="1">
              <a:lnSpc>
                <a:spcPct val="100000"/>
              </a:lnSpc>
              <a:spcBef>
                <a:spcPts val="1200"/>
              </a:spcBef>
              <a:spcAft>
                <a:spcPts val="0"/>
              </a:spcAft>
              <a:buClrTx/>
              <a:buSzTx/>
              <a:buFontTx/>
              <a:buNone/>
              <a:tabLst/>
              <a:defRPr/>
            </a:pPr>
            <a:r>
              <a:rPr lang="en-US" sz="2400" u="none" dirty="0">
                <a:solidFill>
                  <a:prstClr val="black"/>
                </a:solidFill>
                <a:latin typeface="Times New Roman" panose="02020603050405020304" pitchFamily="18" charset="0"/>
                <a:cs typeface="Times New Roman" panose="02020603050405020304" pitchFamily="18" charset="0"/>
              </a:rPr>
              <a:t>GVHD</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TS. TRẦN ĐĂNG </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LONG</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0000" y="220359"/>
            <a:ext cx="1021945" cy="1099851"/>
          </a:xfrm>
          <a:prstGeom prst="rect">
            <a:avLst/>
          </a:prstGeom>
        </p:spPr>
      </p:pic>
      <p:pic>
        <p:nvPicPr>
          <p:cNvPr id="13" name="Picture 12">
            <a:extLst>
              <a:ext uri="{FF2B5EF4-FFF2-40B4-BE49-F238E27FC236}">
                <a16:creationId xmlns:a16="http://schemas.microsoft.com/office/drawing/2014/main" id="{4118CF79-5874-DACB-7DFA-D878334C665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000" y="85725"/>
            <a:ext cx="1127762" cy="1099851"/>
          </a:xfrm>
          <a:prstGeom prst="rect">
            <a:avLst/>
          </a:prstGeom>
          <a:noFill/>
          <a:ln>
            <a:noFill/>
          </a:ln>
        </p:spPr>
      </p:pic>
      <p:sp>
        <p:nvSpPr>
          <p:cNvPr id="7" name="Slide Number Placeholder 6">
            <a:extLst>
              <a:ext uri="{FF2B5EF4-FFF2-40B4-BE49-F238E27FC236}">
                <a16:creationId xmlns:a16="http://schemas.microsoft.com/office/drawing/2014/main" id="{372DCBF3-664A-1542-C942-EC91AE312859}"/>
              </a:ext>
            </a:extLst>
          </p:cNvPr>
          <p:cNvSpPr>
            <a:spLocks noGrp="1"/>
          </p:cNvSpPr>
          <p:nvPr>
            <p:ph type="sldNum" sz="quarter" idx="12"/>
          </p:nvPr>
        </p:nvSpPr>
        <p:spPr/>
        <p:txBody>
          <a:bodyPr/>
          <a:lstStyle/>
          <a:p>
            <a:fld id="{DB371C95-F60F-4EC1-A05E-E0B767D78F37}" type="slidenum">
              <a:rPr lang="en-US" smtClean="0"/>
              <a:t>1</a:t>
            </a:fld>
            <a:endParaRPr lang="en-US"/>
          </a:p>
        </p:txBody>
      </p:sp>
    </p:spTree>
    <p:extLst>
      <p:ext uri="{BB962C8B-B14F-4D97-AF65-F5344CB8AC3E}">
        <p14:creationId xmlns:p14="http://schemas.microsoft.com/office/powerpoint/2010/main" val="530047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5D8331D-258E-A56A-B32A-1BFC41933F87}"/>
              </a:ext>
            </a:extLst>
          </p:cNvPr>
          <p:cNvGrpSpPr/>
          <p:nvPr/>
        </p:nvGrpSpPr>
        <p:grpSpPr>
          <a:xfrm>
            <a:off x="1532813" y="3576948"/>
            <a:ext cx="9126374" cy="3121746"/>
            <a:chOff x="1532813" y="3528308"/>
            <a:chExt cx="9126374" cy="3121746"/>
          </a:xfrm>
        </p:grpSpPr>
        <p:grpSp>
          <p:nvGrpSpPr>
            <p:cNvPr id="5" name="Group 4">
              <a:extLst>
                <a:ext uri="{FF2B5EF4-FFF2-40B4-BE49-F238E27FC236}">
                  <a16:creationId xmlns:a16="http://schemas.microsoft.com/office/drawing/2014/main" id="{052A96E8-154B-2791-ABB2-8310F670C707}"/>
                </a:ext>
              </a:extLst>
            </p:cNvPr>
            <p:cNvGrpSpPr/>
            <p:nvPr/>
          </p:nvGrpSpPr>
          <p:grpSpPr>
            <a:xfrm>
              <a:off x="1532813" y="3528308"/>
              <a:ext cx="9126374" cy="2880000"/>
              <a:chOff x="3045428" y="1331907"/>
              <a:chExt cx="9126374" cy="2880000"/>
            </a:xfrm>
          </p:grpSpPr>
          <p:pic>
            <p:nvPicPr>
              <p:cNvPr id="6" name="Picture 5" descr="A picture containing screenshot, plot, diagram, line&#10;&#10;Description automatically generated">
                <a:extLst>
                  <a:ext uri="{FF2B5EF4-FFF2-40B4-BE49-F238E27FC236}">
                    <a16:creationId xmlns:a16="http://schemas.microsoft.com/office/drawing/2014/main" id="{C26AD7BF-9D75-BE64-F1BB-E16CEEA2D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428" y="1331907"/>
                <a:ext cx="4800000" cy="2880000"/>
              </a:xfrm>
              <a:prstGeom prst="rect">
                <a:avLst/>
              </a:prstGeom>
            </p:spPr>
          </p:pic>
          <p:pic>
            <p:nvPicPr>
              <p:cNvPr id="8" name="Picture 7" descr="A picture containing text, line, diagram, plot&#10;&#10;Description automatically generated">
                <a:extLst>
                  <a:ext uri="{FF2B5EF4-FFF2-40B4-BE49-F238E27FC236}">
                    <a16:creationId xmlns:a16="http://schemas.microsoft.com/office/drawing/2014/main" id="{08C97CBB-A733-682E-8E91-4D4130811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802" y="1331907"/>
                <a:ext cx="4800000" cy="2880000"/>
              </a:xfrm>
              <a:prstGeom prst="rect">
                <a:avLst/>
              </a:prstGeom>
            </p:spPr>
          </p:pic>
        </p:grpSp>
        <p:sp>
          <p:nvSpPr>
            <p:cNvPr id="17" name="TextBox 16">
              <a:extLst>
                <a:ext uri="{FF2B5EF4-FFF2-40B4-BE49-F238E27FC236}">
                  <a16:creationId xmlns:a16="http://schemas.microsoft.com/office/drawing/2014/main" id="{CFCEA8D8-DA06-9EA5-EA54-A2CB8C7BA255}"/>
                </a:ext>
              </a:extLst>
            </p:cNvPr>
            <p:cNvSpPr txBox="1"/>
            <p:nvPr/>
          </p:nvSpPr>
          <p:spPr>
            <a:xfrm>
              <a:off x="2996504" y="6280722"/>
              <a:ext cx="6198992" cy="369332"/>
            </a:xfrm>
            <a:prstGeom prst="rect">
              <a:avLst/>
            </a:prstGeom>
            <a:noFill/>
          </p:spPr>
          <p:txBody>
            <a:bodyPr wrap="square" rtlCol="0">
              <a:spAutoFit/>
            </a:bodyPr>
            <a:lstStyle/>
            <a:p>
              <a:pPr algn="ctr"/>
              <a:r>
                <a:rPr lang="en-US" i="1" err="1"/>
                <a:t>Biểu</a:t>
              </a:r>
              <a:r>
                <a:rPr lang="en-US" i="1"/>
                <a:t> </a:t>
              </a:r>
              <a:r>
                <a:rPr lang="en-US" i="1" err="1"/>
                <a:t>đô</a:t>
              </a:r>
              <a:r>
                <a:rPr lang="en-US" i="1"/>
                <a:t>̀ Histogram </a:t>
              </a:r>
              <a:r>
                <a:rPr lang="en-US" i="1" err="1"/>
                <a:t>của</a:t>
              </a:r>
              <a:r>
                <a:rPr lang="en-US" i="1"/>
                <a:t> </a:t>
              </a:r>
              <a:r>
                <a:rPr lang="en-US" i="1" err="1"/>
                <a:t>ảnh</a:t>
              </a:r>
              <a:r>
                <a:rPr lang="en-US" i="1"/>
                <a:t> </a:t>
              </a:r>
              <a:r>
                <a:rPr lang="en-US" i="1" err="1"/>
                <a:t>màu</a:t>
              </a:r>
              <a:r>
                <a:rPr lang="en-US" i="1"/>
                <a:t> </a:t>
              </a:r>
              <a:r>
                <a:rPr lang="en-US" i="1" err="1"/>
                <a:t>va</a:t>
              </a:r>
              <a:r>
                <a:rPr lang="en-US" i="1"/>
                <a:t>̀ </a:t>
              </a:r>
              <a:r>
                <a:rPr lang="en-US" i="1" err="1"/>
                <a:t>ảnh</a:t>
              </a:r>
              <a:r>
                <a:rPr lang="en-US" i="1"/>
                <a:t> </a:t>
              </a:r>
              <a:r>
                <a:rPr lang="en-US" i="1" err="1"/>
                <a:t>xám</a:t>
              </a:r>
              <a:endParaRPr lang="en-US" i="1"/>
            </a:p>
          </p:txBody>
        </p:sp>
      </p:grpSp>
      <p:sp>
        <p:nvSpPr>
          <p:cNvPr id="3" name="TextBox 2">
            <a:extLst>
              <a:ext uri="{FF2B5EF4-FFF2-40B4-BE49-F238E27FC236}">
                <a16:creationId xmlns:a16="http://schemas.microsoft.com/office/drawing/2014/main" id="{C2D3B9AD-8368-374D-9A65-CD16A65B52E9}"/>
              </a:ext>
            </a:extLst>
          </p:cNvPr>
          <p:cNvSpPr txBox="1"/>
          <p:nvPr/>
        </p:nvSpPr>
        <p:spPr>
          <a:xfrm>
            <a:off x="630621" y="1397675"/>
            <a:ext cx="10710041" cy="682238"/>
          </a:xfrm>
          <a:prstGeom prst="rect">
            <a:avLst/>
          </a:prstGeom>
          <a:noFill/>
        </p:spPr>
        <p:txBody>
          <a:bodyPr wrap="square">
            <a:spAutoFit/>
          </a:bodyPr>
          <a:lstStyle/>
          <a:p>
            <a:pPr algn="l">
              <a:lnSpc>
                <a:spcPts val="2000"/>
              </a:lnSpc>
              <a:spcBef>
                <a:spcPts val="600"/>
              </a:spcBef>
            </a:pPr>
            <a:r>
              <a:rPr lang="vi-VN" sz="2000" b="1" i="0" dirty="0">
                <a:solidFill>
                  <a:srgbClr val="000000"/>
                </a:solidFill>
                <a:effectLst/>
                <a:latin typeface="Helvetica" panose="020B0604020202020204" pitchFamily="34" charset="0"/>
              </a:rPr>
              <a:t>2. Tiền xử lý ảnh</a:t>
            </a:r>
          </a:p>
          <a:p>
            <a:pPr algn="l">
              <a:lnSpc>
                <a:spcPts val="2000"/>
              </a:lnSpc>
              <a:spcBef>
                <a:spcPts val="600"/>
              </a:spcBef>
            </a:pPr>
            <a:r>
              <a:rPr lang="en-US" b="1" i="0" dirty="0">
                <a:solidFill>
                  <a:srgbClr val="000000"/>
                </a:solidFill>
                <a:effectLst/>
                <a:latin typeface="Helvetica" panose="020B0604020202020204" pitchFamily="34" charset="0"/>
              </a:rPr>
              <a:t>2.2 </a:t>
            </a:r>
            <a:r>
              <a:rPr lang="en-US" b="1" i="0" dirty="0" err="1">
                <a:solidFill>
                  <a:srgbClr val="000000"/>
                </a:solidFill>
                <a:effectLst/>
                <a:latin typeface="Helvetica" panose="020B0604020202020204" pitchFamily="34" charset="0"/>
              </a:rPr>
              <a:t>Biến</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đổi</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ảnh</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xám</a:t>
            </a:r>
            <a:r>
              <a:rPr lang="en-US" b="1" i="0" dirty="0">
                <a:solidFill>
                  <a:srgbClr val="000000"/>
                </a:solidFill>
                <a:effectLst/>
                <a:latin typeface="Helvetica" panose="020B0604020202020204" pitchFamily="34" charset="0"/>
              </a:rPr>
              <a:t> – Grayscale Image</a:t>
            </a:r>
          </a:p>
        </p:txBody>
      </p:sp>
      <p:sp>
        <p:nvSpPr>
          <p:cNvPr id="2" name="Slide Number Placeholder 1">
            <a:extLst>
              <a:ext uri="{FF2B5EF4-FFF2-40B4-BE49-F238E27FC236}">
                <a16:creationId xmlns:a16="http://schemas.microsoft.com/office/drawing/2014/main" id="{86D45564-7202-1BF1-4E35-2A05D612AFDC}"/>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10</a:t>
            </a:fld>
            <a:endParaRPr lang="en-US"/>
          </a:p>
        </p:txBody>
      </p:sp>
      <p:sp>
        <p:nvSpPr>
          <p:cNvPr id="18" name="TextBox 17">
            <a:extLst>
              <a:ext uri="{FF2B5EF4-FFF2-40B4-BE49-F238E27FC236}">
                <a16:creationId xmlns:a16="http://schemas.microsoft.com/office/drawing/2014/main" id="{65D47842-E08B-A95B-B210-B895FBFBD486}"/>
              </a:ext>
            </a:extLst>
          </p:cNvPr>
          <p:cNvSpPr txBox="1"/>
          <p:nvPr/>
        </p:nvSpPr>
        <p:spPr>
          <a:xfrm>
            <a:off x="467710" y="2573415"/>
            <a:ext cx="7041454" cy="1000274"/>
          </a:xfrm>
          <a:prstGeom prst="rect">
            <a:avLst/>
          </a:prstGeom>
          <a:noFill/>
        </p:spPr>
        <p:txBody>
          <a:bodyPr wrap="square">
            <a:spAutoFit/>
          </a:bodyPr>
          <a:lstStyle/>
          <a:p>
            <a:pPr>
              <a:spcBef>
                <a:spcPts val="600"/>
              </a:spcBef>
            </a:pPr>
            <a:r>
              <a:rPr lang="en-US" b="1" dirty="0" err="1">
                <a:solidFill>
                  <a:srgbClr val="0070C0"/>
                </a:solidFill>
                <a:latin typeface="Söhne"/>
              </a:rPr>
              <a:t>Giải</a:t>
            </a:r>
            <a:r>
              <a:rPr lang="en-US" b="1" dirty="0">
                <a:solidFill>
                  <a:srgbClr val="0070C0"/>
                </a:solidFill>
                <a:latin typeface="Söhne"/>
              </a:rPr>
              <a:t> </a:t>
            </a:r>
            <a:r>
              <a:rPr lang="en-US" b="1" dirty="0" err="1">
                <a:solidFill>
                  <a:srgbClr val="0070C0"/>
                </a:solidFill>
                <a:latin typeface="Söhne"/>
              </a:rPr>
              <a:t>thuật</a:t>
            </a:r>
            <a:r>
              <a:rPr lang="en-US" b="1" i="0" dirty="0">
                <a:solidFill>
                  <a:srgbClr val="0070C0"/>
                </a:solidFill>
                <a:effectLst/>
                <a:latin typeface="Söhne"/>
              </a:rPr>
              <a:t>:</a:t>
            </a:r>
            <a:r>
              <a:rPr lang="en-US" b="1" dirty="0">
                <a:solidFill>
                  <a:srgbClr val="374151"/>
                </a:solidFill>
                <a:latin typeface="Söhne"/>
              </a:rPr>
              <a:t> </a:t>
            </a:r>
            <a:r>
              <a:rPr lang="vi-VN" sz="1800" b="0" i="0" dirty="0" err="1">
                <a:solidFill>
                  <a:srgbClr val="374151"/>
                </a:solidFill>
                <a:effectLst/>
                <a:latin typeface="Söhne"/>
              </a:rPr>
              <a:t>pixel_gray</a:t>
            </a:r>
            <a:r>
              <a:rPr lang="vi-VN" sz="1800" b="0" i="0" dirty="0">
                <a:solidFill>
                  <a:srgbClr val="374151"/>
                </a:solidFill>
                <a:effectLst/>
                <a:latin typeface="Söhne"/>
              </a:rPr>
              <a:t> = (</a:t>
            </a:r>
            <a:r>
              <a:rPr lang="vi-VN" sz="1800" b="0" i="0" dirty="0">
                <a:solidFill>
                  <a:srgbClr val="DF3079"/>
                </a:solidFill>
                <a:effectLst/>
                <a:latin typeface="Söhne"/>
              </a:rPr>
              <a:t>0.2989</a:t>
            </a:r>
            <a:r>
              <a:rPr lang="vi-VN" sz="1800" b="0" i="0" dirty="0">
                <a:solidFill>
                  <a:srgbClr val="374151"/>
                </a:solidFill>
                <a:effectLst/>
                <a:latin typeface="Söhne"/>
              </a:rPr>
              <a:t> * R) + (</a:t>
            </a:r>
            <a:r>
              <a:rPr lang="vi-VN" sz="1800" b="0" i="0" dirty="0">
                <a:solidFill>
                  <a:srgbClr val="DF3079"/>
                </a:solidFill>
                <a:effectLst/>
                <a:latin typeface="Söhne"/>
              </a:rPr>
              <a:t>0.5870</a:t>
            </a:r>
            <a:r>
              <a:rPr lang="vi-VN" sz="1800" b="0" i="0" dirty="0">
                <a:solidFill>
                  <a:srgbClr val="374151"/>
                </a:solidFill>
                <a:effectLst/>
                <a:latin typeface="Söhne"/>
              </a:rPr>
              <a:t> * G) + (</a:t>
            </a:r>
            <a:r>
              <a:rPr lang="vi-VN" sz="1800" b="0" i="0" dirty="0">
                <a:solidFill>
                  <a:srgbClr val="DF3079"/>
                </a:solidFill>
                <a:effectLst/>
                <a:latin typeface="Söhne"/>
              </a:rPr>
              <a:t>0.1140</a:t>
            </a:r>
            <a:r>
              <a:rPr lang="vi-VN" sz="1800" b="0" i="0" dirty="0">
                <a:solidFill>
                  <a:srgbClr val="374151"/>
                </a:solidFill>
                <a:effectLst/>
                <a:latin typeface="Söhne"/>
              </a:rPr>
              <a:t> * B) </a:t>
            </a:r>
          </a:p>
          <a:p>
            <a:pPr algn="l">
              <a:spcBef>
                <a:spcPts val="600"/>
              </a:spcBef>
              <a:buFont typeface="+mj-lt"/>
              <a:buNone/>
            </a:pPr>
            <a:r>
              <a:rPr lang="vi-VN" sz="1800" b="0" i="1" dirty="0">
                <a:solidFill>
                  <a:srgbClr val="374151"/>
                </a:solidFill>
                <a:effectLst/>
                <a:latin typeface="Söhne"/>
              </a:rPr>
              <a:t>Trong công thức này, các trọng số được sử dụng theo một tỷ lệ phản ánh sự quan trọng của mỗi kênh màu trong việc tạo ra ảnh xám.</a:t>
            </a:r>
            <a:endParaRPr lang="en-US" sz="1800" b="0" i="1" dirty="0">
              <a:solidFill>
                <a:srgbClr val="374151"/>
              </a:solidFill>
              <a:effectLst/>
              <a:latin typeface="Söhne"/>
            </a:endParaRPr>
          </a:p>
        </p:txBody>
      </p:sp>
      <p:sp>
        <p:nvSpPr>
          <p:cNvPr id="20" name="TextBox 19">
            <a:extLst>
              <a:ext uri="{FF2B5EF4-FFF2-40B4-BE49-F238E27FC236}">
                <a16:creationId xmlns:a16="http://schemas.microsoft.com/office/drawing/2014/main" id="{0AAF85B8-B9F0-F6DE-EC24-D67D655DFB82}"/>
              </a:ext>
            </a:extLst>
          </p:cNvPr>
          <p:cNvSpPr txBox="1"/>
          <p:nvPr/>
        </p:nvSpPr>
        <p:spPr>
          <a:xfrm>
            <a:off x="467709" y="1981059"/>
            <a:ext cx="6892315" cy="646331"/>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b="1" i="0" dirty="0">
                <a:solidFill>
                  <a:srgbClr val="0070C0"/>
                </a:solidFill>
                <a:effectLst/>
                <a:latin typeface="Söhne"/>
              </a:rPr>
              <a:t>: </a:t>
            </a:r>
            <a:r>
              <a:rPr lang="en-US" dirty="0" err="1">
                <a:solidFill>
                  <a:srgbClr val="374151"/>
                </a:solidFill>
                <a:latin typeface="Söhne"/>
              </a:rPr>
              <a:t>sử</a:t>
            </a:r>
            <a:r>
              <a:rPr lang="en-US" dirty="0">
                <a:solidFill>
                  <a:srgbClr val="374151"/>
                </a:solidFill>
                <a:latin typeface="Söhne"/>
              </a:rPr>
              <a:t> </a:t>
            </a:r>
            <a:r>
              <a:rPr lang="en-US" dirty="0" err="1">
                <a:solidFill>
                  <a:srgbClr val="374151"/>
                </a:solidFill>
                <a:latin typeface="Söhne"/>
              </a:rPr>
              <a:t>dụng</a:t>
            </a:r>
            <a:r>
              <a:rPr lang="en-US" dirty="0">
                <a:solidFill>
                  <a:srgbClr val="374151"/>
                </a:solidFill>
                <a:latin typeface="Söhne"/>
              </a:rPr>
              <a:t> </a:t>
            </a:r>
            <a:r>
              <a:rPr lang="en-US" dirty="0" err="1">
                <a:solidFill>
                  <a:srgbClr val="374151"/>
                </a:solidFill>
                <a:latin typeface="Söhne"/>
              </a:rPr>
              <a:t>ảnh</a:t>
            </a:r>
            <a:r>
              <a:rPr lang="en-US" dirty="0">
                <a:solidFill>
                  <a:srgbClr val="374151"/>
                </a:solidFill>
                <a:latin typeface="Söhne"/>
              </a:rPr>
              <a:t> thang </a:t>
            </a:r>
            <a:r>
              <a:rPr lang="en-US" dirty="0" err="1">
                <a:solidFill>
                  <a:srgbClr val="374151"/>
                </a:solidFill>
                <a:latin typeface="Söhne"/>
              </a:rPr>
              <a:t>độ</a:t>
            </a:r>
            <a:r>
              <a:rPr lang="en-US" dirty="0">
                <a:solidFill>
                  <a:srgbClr val="374151"/>
                </a:solidFill>
                <a:latin typeface="Söhne"/>
              </a:rPr>
              <a:t> </a:t>
            </a:r>
            <a:r>
              <a:rPr lang="en-US" dirty="0" err="1">
                <a:solidFill>
                  <a:srgbClr val="374151"/>
                </a:solidFill>
                <a:latin typeface="Söhne"/>
              </a:rPr>
              <a:t>xám</a:t>
            </a:r>
            <a:r>
              <a:rPr lang="en-US" dirty="0">
                <a:solidFill>
                  <a:srgbClr val="374151"/>
                </a:solidFill>
                <a:latin typeface="Söhne"/>
              </a:rPr>
              <a:t> </a:t>
            </a:r>
            <a:r>
              <a:rPr lang="en-US" dirty="0" err="1">
                <a:solidFill>
                  <a:srgbClr val="374151"/>
                </a:solidFill>
                <a:latin typeface="Söhne"/>
              </a:rPr>
              <a:t>chứa</a:t>
            </a:r>
            <a:r>
              <a:rPr lang="en-US" dirty="0">
                <a:solidFill>
                  <a:srgbClr val="374151"/>
                </a:solidFill>
                <a:latin typeface="Söhne"/>
              </a:rPr>
              <a:t> </a:t>
            </a:r>
            <a:r>
              <a:rPr lang="en-US" dirty="0" err="1">
                <a:solidFill>
                  <a:srgbClr val="374151"/>
                </a:solidFill>
                <a:latin typeface="Söhne"/>
              </a:rPr>
              <a:t>ít</a:t>
            </a:r>
            <a:r>
              <a:rPr lang="en-US" dirty="0">
                <a:solidFill>
                  <a:srgbClr val="374151"/>
                </a:solidFill>
                <a:latin typeface="Söhne"/>
              </a:rPr>
              <a:t> </a:t>
            </a:r>
            <a:r>
              <a:rPr lang="en-US" dirty="0" err="1">
                <a:solidFill>
                  <a:srgbClr val="374151"/>
                </a:solidFill>
                <a:latin typeface="Söhne"/>
              </a:rPr>
              <a:t>thông</a:t>
            </a:r>
            <a:r>
              <a:rPr lang="en-US" dirty="0">
                <a:solidFill>
                  <a:srgbClr val="374151"/>
                </a:solidFill>
                <a:latin typeface="Söhne"/>
              </a:rPr>
              <a:t> tin </a:t>
            </a:r>
            <a:r>
              <a:rPr lang="vi-VN" dirty="0">
                <a:solidFill>
                  <a:srgbClr val="374151"/>
                </a:solidFill>
                <a:latin typeface="Söhne"/>
              </a:rPr>
              <a:t>hơn, giảm kích </a:t>
            </a:r>
            <a:r>
              <a:rPr lang="vi-VN" dirty="0" err="1">
                <a:solidFill>
                  <a:srgbClr val="374151"/>
                </a:solidFill>
                <a:latin typeface="Söhne"/>
              </a:rPr>
              <a:t>thuớc</a:t>
            </a:r>
            <a:r>
              <a:rPr lang="vi-VN" dirty="0">
                <a:solidFill>
                  <a:srgbClr val="374151"/>
                </a:solidFill>
                <a:latin typeface="Söhne"/>
              </a:rPr>
              <a:t> </a:t>
            </a:r>
            <a:r>
              <a:rPr lang="vi-VN" dirty="0" err="1">
                <a:solidFill>
                  <a:srgbClr val="374151"/>
                </a:solidFill>
                <a:latin typeface="Söhne"/>
              </a:rPr>
              <a:t>dữu</a:t>
            </a:r>
            <a:r>
              <a:rPr lang="vi-VN" dirty="0">
                <a:solidFill>
                  <a:srgbClr val="374151"/>
                </a:solidFill>
                <a:latin typeface="Söhne"/>
              </a:rPr>
              <a:t> liệu </a:t>
            </a:r>
            <a:r>
              <a:rPr lang="en-US" dirty="0" err="1">
                <a:solidFill>
                  <a:srgbClr val="374151"/>
                </a:solidFill>
                <a:latin typeface="Söhne"/>
              </a:rPr>
              <a:t>giúp</a:t>
            </a:r>
            <a:r>
              <a:rPr lang="en-US" dirty="0">
                <a:solidFill>
                  <a:srgbClr val="374151"/>
                </a:solidFill>
                <a:latin typeface="Söhne"/>
              </a:rPr>
              <a:t> </a:t>
            </a:r>
            <a:r>
              <a:rPr lang="en-US" dirty="0" err="1">
                <a:solidFill>
                  <a:srgbClr val="374151"/>
                </a:solidFill>
                <a:latin typeface="Söhne"/>
              </a:rPr>
              <a:t>tốc</a:t>
            </a:r>
            <a:r>
              <a:rPr lang="en-US" dirty="0">
                <a:solidFill>
                  <a:srgbClr val="374151"/>
                </a:solidFill>
                <a:latin typeface="Söhne"/>
              </a:rPr>
              <a:t> </a:t>
            </a:r>
            <a:r>
              <a:rPr lang="en-US" dirty="0" err="1">
                <a:solidFill>
                  <a:srgbClr val="374151"/>
                </a:solidFill>
                <a:latin typeface="Söhne"/>
              </a:rPr>
              <a:t>đô</a:t>
            </a:r>
            <a:r>
              <a:rPr lang="en-US" dirty="0">
                <a:solidFill>
                  <a:srgbClr val="374151"/>
                </a:solidFill>
                <a:latin typeface="Söhne"/>
              </a:rPr>
              <a:t>̣ </a:t>
            </a:r>
            <a:r>
              <a:rPr lang="en-US" dirty="0" err="1">
                <a:solidFill>
                  <a:srgbClr val="374151"/>
                </a:solidFill>
                <a:latin typeface="Söhne"/>
              </a:rPr>
              <a:t>xư</a:t>
            </a:r>
            <a:r>
              <a:rPr lang="en-US" dirty="0">
                <a:solidFill>
                  <a:srgbClr val="374151"/>
                </a:solidFill>
                <a:latin typeface="Söhne"/>
              </a:rPr>
              <a:t>̉ </a:t>
            </a:r>
            <a:r>
              <a:rPr lang="en-US" dirty="0" err="1">
                <a:solidFill>
                  <a:srgbClr val="374151"/>
                </a:solidFill>
                <a:latin typeface="Söhne"/>
              </a:rPr>
              <a:t>ly</a:t>
            </a:r>
            <a:r>
              <a:rPr lang="en-US" dirty="0">
                <a:solidFill>
                  <a:srgbClr val="374151"/>
                </a:solidFill>
                <a:latin typeface="Söhne"/>
              </a:rPr>
              <a:t>́ </a:t>
            </a:r>
            <a:r>
              <a:rPr lang="en-US" dirty="0" err="1">
                <a:solidFill>
                  <a:srgbClr val="374151"/>
                </a:solidFill>
                <a:latin typeface="Söhne"/>
              </a:rPr>
              <a:t>nhanh</a:t>
            </a:r>
            <a:r>
              <a:rPr lang="en-US" dirty="0">
                <a:solidFill>
                  <a:srgbClr val="374151"/>
                </a:solidFill>
                <a:latin typeface="Söhne"/>
              </a:rPr>
              <a:t> </a:t>
            </a:r>
            <a:r>
              <a:rPr lang="en-US" dirty="0" err="1">
                <a:solidFill>
                  <a:srgbClr val="374151"/>
                </a:solidFill>
                <a:latin typeface="Söhne"/>
              </a:rPr>
              <a:t>hơn</a:t>
            </a:r>
            <a:r>
              <a:rPr lang="en-US" dirty="0">
                <a:solidFill>
                  <a:srgbClr val="374151"/>
                </a:solidFill>
                <a:latin typeface="Söhne"/>
              </a:rPr>
              <a:t>.</a:t>
            </a:r>
            <a:endParaRPr lang="en-US" dirty="0"/>
          </a:p>
        </p:txBody>
      </p:sp>
      <p:pic>
        <p:nvPicPr>
          <p:cNvPr id="9" name="Picture 8">
            <a:extLst>
              <a:ext uri="{FF2B5EF4-FFF2-40B4-BE49-F238E27FC236}">
                <a16:creationId xmlns:a16="http://schemas.microsoft.com/office/drawing/2014/main" id="{12A0580A-B4C2-6460-027B-B7F97D16B272}"/>
              </a:ext>
            </a:extLst>
          </p:cNvPr>
          <p:cNvPicPr>
            <a:picLocks noChangeAspect="1"/>
          </p:cNvPicPr>
          <p:nvPr/>
        </p:nvPicPr>
        <p:blipFill>
          <a:blip r:embed="rId5"/>
          <a:stretch>
            <a:fillRect/>
          </a:stretch>
        </p:blipFill>
        <p:spPr>
          <a:xfrm>
            <a:off x="9748526" y="1117759"/>
            <a:ext cx="1350629" cy="2334922"/>
          </a:xfrm>
          <a:prstGeom prst="rect">
            <a:avLst/>
          </a:prstGeom>
        </p:spPr>
      </p:pic>
      <p:pic>
        <p:nvPicPr>
          <p:cNvPr id="10" name="Picture 9">
            <a:extLst>
              <a:ext uri="{FF2B5EF4-FFF2-40B4-BE49-F238E27FC236}">
                <a16:creationId xmlns:a16="http://schemas.microsoft.com/office/drawing/2014/main" id="{FBBCDB44-8A65-F826-2F57-DB4557EF2653}"/>
              </a:ext>
            </a:extLst>
          </p:cNvPr>
          <p:cNvPicPr>
            <a:picLocks noChangeAspect="1"/>
          </p:cNvPicPr>
          <p:nvPr/>
        </p:nvPicPr>
        <p:blipFill>
          <a:blip r:embed="rId6"/>
          <a:stretch>
            <a:fillRect/>
          </a:stretch>
        </p:blipFill>
        <p:spPr>
          <a:xfrm>
            <a:off x="8212640" y="1117758"/>
            <a:ext cx="1350629" cy="2334922"/>
          </a:xfrm>
          <a:prstGeom prst="rect">
            <a:avLst/>
          </a:prstGeom>
        </p:spPr>
      </p:pic>
      <p:sp>
        <p:nvSpPr>
          <p:cNvPr id="12" name="TextBox 11">
            <a:extLst>
              <a:ext uri="{FF2B5EF4-FFF2-40B4-BE49-F238E27FC236}">
                <a16:creationId xmlns:a16="http://schemas.microsoft.com/office/drawing/2014/main" id="{C5D2207E-2498-9EE1-9968-0B0C1B851CD1}"/>
              </a:ext>
            </a:extLst>
          </p:cNvPr>
          <p:cNvSpPr txBox="1"/>
          <p:nvPr/>
        </p:nvSpPr>
        <p:spPr>
          <a:xfrm>
            <a:off x="8241824" y="3452680"/>
            <a:ext cx="1294379" cy="369332"/>
          </a:xfrm>
          <a:prstGeom prst="rect">
            <a:avLst/>
          </a:prstGeom>
          <a:noFill/>
        </p:spPr>
        <p:txBody>
          <a:bodyPr wrap="square" rtlCol="0">
            <a:spAutoFit/>
          </a:bodyPr>
          <a:lstStyle/>
          <a:p>
            <a:pPr algn="ctr"/>
            <a:r>
              <a:rPr lang="en-US" i="1" err="1"/>
              <a:t>Ảnh</a:t>
            </a:r>
            <a:r>
              <a:rPr lang="en-US" i="1"/>
              <a:t> </a:t>
            </a:r>
            <a:r>
              <a:rPr lang="en-US" i="1" err="1"/>
              <a:t>gốc</a:t>
            </a:r>
            <a:endParaRPr lang="en-US" i="1"/>
          </a:p>
        </p:txBody>
      </p:sp>
      <p:sp>
        <p:nvSpPr>
          <p:cNvPr id="13" name="TextBox 12">
            <a:extLst>
              <a:ext uri="{FF2B5EF4-FFF2-40B4-BE49-F238E27FC236}">
                <a16:creationId xmlns:a16="http://schemas.microsoft.com/office/drawing/2014/main" id="{D78ECBD6-45F5-9458-E743-1F111D2B5B1A}"/>
              </a:ext>
            </a:extLst>
          </p:cNvPr>
          <p:cNvSpPr txBox="1"/>
          <p:nvPr/>
        </p:nvSpPr>
        <p:spPr>
          <a:xfrm>
            <a:off x="9797371" y="3452680"/>
            <a:ext cx="1294379" cy="369332"/>
          </a:xfrm>
          <a:prstGeom prst="rect">
            <a:avLst/>
          </a:prstGeom>
          <a:noFill/>
        </p:spPr>
        <p:txBody>
          <a:bodyPr wrap="square" rtlCol="0">
            <a:spAutoFit/>
          </a:bodyPr>
          <a:lstStyle/>
          <a:p>
            <a:pPr algn="ctr"/>
            <a:r>
              <a:rPr lang="en-US" i="1" err="1"/>
              <a:t>Ảnh</a:t>
            </a:r>
            <a:r>
              <a:rPr lang="en-US" i="1"/>
              <a:t> </a:t>
            </a:r>
            <a:r>
              <a:rPr lang="en-US" i="1" err="1"/>
              <a:t>xám</a:t>
            </a:r>
            <a:endParaRPr lang="en-US" i="1"/>
          </a:p>
        </p:txBody>
      </p:sp>
      <p:sp>
        <p:nvSpPr>
          <p:cNvPr id="7" name="Text Placeholder 15">
            <a:extLst>
              <a:ext uri="{FF2B5EF4-FFF2-40B4-BE49-F238E27FC236}">
                <a16:creationId xmlns:a16="http://schemas.microsoft.com/office/drawing/2014/main" id="{E59E5384-A292-999E-E523-5E496941388B}"/>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0819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55F5B01-C016-5095-4F75-37ACBFDFA8F0}"/>
              </a:ext>
            </a:extLst>
          </p:cNvPr>
          <p:cNvSpPr txBox="1"/>
          <p:nvPr/>
        </p:nvSpPr>
        <p:spPr>
          <a:xfrm>
            <a:off x="630621" y="1397675"/>
            <a:ext cx="10710041" cy="682238"/>
          </a:xfrm>
          <a:prstGeom prst="rect">
            <a:avLst/>
          </a:prstGeom>
          <a:noFill/>
        </p:spPr>
        <p:txBody>
          <a:bodyPr wrap="square">
            <a:spAutoFit/>
          </a:bodyPr>
          <a:lstStyle/>
          <a:p>
            <a:pPr algn="l">
              <a:lnSpc>
                <a:spcPts val="2000"/>
              </a:lnSpc>
              <a:spcBef>
                <a:spcPts val="600"/>
              </a:spcBef>
            </a:pPr>
            <a:r>
              <a:rPr lang="vi-VN" sz="2000" b="1" i="0" dirty="0">
                <a:solidFill>
                  <a:srgbClr val="000000"/>
                </a:solidFill>
                <a:effectLst/>
                <a:latin typeface="Helvetica" panose="020B0604020202020204" pitchFamily="34" charset="0"/>
              </a:rPr>
              <a:t>2. Tiền xử lý</a:t>
            </a:r>
          </a:p>
          <a:p>
            <a:pPr algn="l">
              <a:lnSpc>
                <a:spcPts val="2000"/>
              </a:lnSpc>
              <a:spcBef>
                <a:spcPts val="600"/>
              </a:spcBef>
            </a:pPr>
            <a:r>
              <a:rPr lang="en-US" b="1" i="0" dirty="0">
                <a:solidFill>
                  <a:srgbClr val="000000"/>
                </a:solidFill>
                <a:effectLst/>
                <a:latin typeface="Helvetica" panose="020B0604020202020204" pitchFamily="34" charset="0"/>
              </a:rPr>
              <a:t>2.3 </a:t>
            </a:r>
            <a:r>
              <a:rPr lang="en-US" b="1" i="0" dirty="0" err="1">
                <a:solidFill>
                  <a:srgbClr val="000000"/>
                </a:solidFill>
                <a:effectLst/>
                <a:latin typeface="Helvetica" panose="020B0604020202020204" pitchFamily="34" charset="0"/>
              </a:rPr>
              <a:t>Cân</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bằng</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lược</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đô</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màu</a:t>
            </a:r>
            <a:r>
              <a:rPr lang="en-US" b="1" i="0" dirty="0">
                <a:solidFill>
                  <a:srgbClr val="000000"/>
                </a:solidFill>
                <a:effectLst/>
                <a:latin typeface="Helvetica" panose="020B0604020202020204" pitchFamily="34" charset="0"/>
              </a:rPr>
              <a:t> – Equalizer Histogram</a:t>
            </a:r>
            <a:endParaRPr lang="vi-VN" b="0" i="0" dirty="0">
              <a:solidFill>
                <a:srgbClr val="374151"/>
              </a:solidFill>
              <a:effectLst/>
              <a:latin typeface="Söhne"/>
            </a:endParaRPr>
          </a:p>
        </p:txBody>
      </p:sp>
      <p:sp>
        <p:nvSpPr>
          <p:cNvPr id="19" name="TextBox 18">
            <a:extLst>
              <a:ext uri="{FF2B5EF4-FFF2-40B4-BE49-F238E27FC236}">
                <a16:creationId xmlns:a16="http://schemas.microsoft.com/office/drawing/2014/main" id="{DAADF1EF-F597-42FF-010D-EC56DE2E3866}"/>
              </a:ext>
            </a:extLst>
          </p:cNvPr>
          <p:cNvSpPr txBox="1"/>
          <p:nvPr/>
        </p:nvSpPr>
        <p:spPr>
          <a:xfrm>
            <a:off x="1485859" y="5944867"/>
            <a:ext cx="3638516" cy="646331"/>
          </a:xfrm>
          <a:prstGeom prst="rect">
            <a:avLst/>
          </a:prstGeom>
          <a:noFill/>
        </p:spPr>
        <p:txBody>
          <a:bodyPr wrap="square" rtlCol="0">
            <a:spAutoFit/>
          </a:bodyPr>
          <a:lstStyle/>
          <a:p>
            <a:pPr algn="ctr"/>
            <a:r>
              <a:rPr lang="en-US" i="1" err="1"/>
              <a:t>Biểu</a:t>
            </a:r>
            <a:r>
              <a:rPr lang="en-US" i="1"/>
              <a:t> </a:t>
            </a:r>
            <a:r>
              <a:rPr lang="en-US" i="1" err="1"/>
              <a:t>đô</a:t>
            </a:r>
            <a:r>
              <a:rPr lang="en-US" i="1"/>
              <a:t>̀ </a:t>
            </a:r>
            <a:r>
              <a:rPr lang="en-US" i="1" err="1"/>
              <a:t>thống</a:t>
            </a:r>
            <a:r>
              <a:rPr lang="en-US" i="1"/>
              <a:t> </a:t>
            </a:r>
            <a:r>
              <a:rPr lang="en-US" i="1" err="1"/>
              <a:t>kê</a:t>
            </a:r>
            <a:r>
              <a:rPr lang="en-US" i="1"/>
              <a:t> </a:t>
            </a:r>
            <a:r>
              <a:rPr lang="en-US" i="1" err="1"/>
              <a:t>tần</a:t>
            </a:r>
            <a:r>
              <a:rPr lang="en-US" i="1"/>
              <a:t> </a:t>
            </a:r>
            <a:r>
              <a:rPr lang="en-US" i="1" err="1"/>
              <a:t>suất</a:t>
            </a:r>
            <a:r>
              <a:rPr lang="en-US" i="1"/>
              <a:t> </a:t>
            </a:r>
            <a:r>
              <a:rPr lang="en-US" i="1" err="1"/>
              <a:t>xuất</a:t>
            </a:r>
            <a:r>
              <a:rPr lang="en-US" i="1"/>
              <a:t> </a:t>
            </a:r>
            <a:r>
              <a:rPr lang="en-US" i="1" err="1"/>
              <a:t>hiện</a:t>
            </a:r>
            <a:r>
              <a:rPr lang="en-US" i="1"/>
              <a:t> </a:t>
            </a:r>
            <a:r>
              <a:rPr lang="en-US" i="1" err="1"/>
              <a:t>mức</a:t>
            </a:r>
            <a:r>
              <a:rPr lang="en-US" i="1"/>
              <a:t> </a:t>
            </a:r>
            <a:r>
              <a:rPr lang="en-US" i="1" err="1"/>
              <a:t>xám</a:t>
            </a:r>
            <a:r>
              <a:rPr lang="en-US" i="1"/>
              <a:t> </a:t>
            </a:r>
            <a:r>
              <a:rPr lang="en-US" i="1" err="1"/>
              <a:t>trước</a:t>
            </a:r>
            <a:r>
              <a:rPr lang="en-US" i="1"/>
              <a:t> </a:t>
            </a:r>
            <a:r>
              <a:rPr lang="en-US" i="1" err="1"/>
              <a:t>va</a:t>
            </a:r>
            <a:r>
              <a:rPr lang="en-US" i="1"/>
              <a:t>̀ </a:t>
            </a:r>
            <a:r>
              <a:rPr lang="en-US" i="1" err="1"/>
              <a:t>sau</a:t>
            </a:r>
            <a:r>
              <a:rPr lang="en-US" i="1"/>
              <a:t> </a:t>
            </a:r>
            <a:r>
              <a:rPr lang="en-US" i="1" err="1"/>
              <a:t>cân</a:t>
            </a:r>
            <a:r>
              <a:rPr lang="en-US" i="1"/>
              <a:t> </a:t>
            </a:r>
            <a:r>
              <a:rPr lang="en-US" i="1" err="1"/>
              <a:t>bằng</a:t>
            </a:r>
            <a:r>
              <a:rPr lang="en-US" i="1"/>
              <a:t> </a:t>
            </a:r>
          </a:p>
        </p:txBody>
      </p:sp>
      <p:sp>
        <p:nvSpPr>
          <p:cNvPr id="2" name="Slide Number Placeholder 1">
            <a:extLst>
              <a:ext uri="{FF2B5EF4-FFF2-40B4-BE49-F238E27FC236}">
                <a16:creationId xmlns:a16="http://schemas.microsoft.com/office/drawing/2014/main" id="{34256A1B-44E0-5ED0-2040-88E2C83485A4}"/>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11</a:t>
            </a:fld>
            <a:endParaRPr lang="en-US"/>
          </a:p>
        </p:txBody>
      </p:sp>
      <p:pic>
        <p:nvPicPr>
          <p:cNvPr id="25" name="Picture 24" descr="A close-up of a graph&#10;&#10;Description automatically generated with low confidence">
            <a:extLst>
              <a:ext uri="{FF2B5EF4-FFF2-40B4-BE49-F238E27FC236}">
                <a16:creationId xmlns:a16="http://schemas.microsoft.com/office/drawing/2014/main" id="{D93AD2A8-48E3-BF0E-6042-39F88EBA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17" y="4026126"/>
            <a:ext cx="6096000" cy="1918741"/>
          </a:xfrm>
          <a:prstGeom prst="rect">
            <a:avLst/>
          </a:prstGeom>
        </p:spPr>
      </p:pic>
      <p:sp>
        <p:nvSpPr>
          <p:cNvPr id="3" name="TextBox 2">
            <a:extLst>
              <a:ext uri="{FF2B5EF4-FFF2-40B4-BE49-F238E27FC236}">
                <a16:creationId xmlns:a16="http://schemas.microsoft.com/office/drawing/2014/main" id="{3B6194D9-F453-7FF9-5557-8BE465286463}"/>
              </a:ext>
            </a:extLst>
          </p:cNvPr>
          <p:cNvSpPr txBox="1"/>
          <p:nvPr/>
        </p:nvSpPr>
        <p:spPr>
          <a:xfrm>
            <a:off x="467709" y="2004505"/>
            <a:ext cx="10710041" cy="646331"/>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b="1" i="0" dirty="0">
                <a:solidFill>
                  <a:srgbClr val="0070C0"/>
                </a:solidFill>
                <a:effectLst/>
                <a:latin typeface="Söhne"/>
              </a:rPr>
              <a:t>: </a:t>
            </a:r>
            <a:r>
              <a:rPr lang="vi-VN" b="0" i="0" dirty="0">
                <a:solidFill>
                  <a:srgbClr val="374151"/>
                </a:solidFill>
                <a:effectLst/>
                <a:latin typeface="Söhne"/>
              </a:rPr>
              <a:t>giúp tăng cường độ tương phản và độ sáng của ảnh, làm cho các chi tiết trở nên rõ ràng hơn và giảm thiểu hiện tượng mất mát thông tin do phân bố màu không đồng đều.</a:t>
            </a:r>
            <a:endParaRPr lang="en-US" dirty="0"/>
          </a:p>
        </p:txBody>
      </p:sp>
      <p:sp>
        <p:nvSpPr>
          <p:cNvPr id="4" name="TextBox 3">
            <a:extLst>
              <a:ext uri="{FF2B5EF4-FFF2-40B4-BE49-F238E27FC236}">
                <a16:creationId xmlns:a16="http://schemas.microsoft.com/office/drawing/2014/main" id="{F1A7E387-48B8-16EE-B8F6-D5A1E3B2B098}"/>
              </a:ext>
            </a:extLst>
          </p:cNvPr>
          <p:cNvSpPr txBox="1"/>
          <p:nvPr/>
        </p:nvSpPr>
        <p:spPr>
          <a:xfrm>
            <a:off x="467710" y="2573415"/>
            <a:ext cx="6363396" cy="369332"/>
          </a:xfrm>
          <a:prstGeom prst="rect">
            <a:avLst/>
          </a:prstGeom>
          <a:noFill/>
        </p:spPr>
        <p:txBody>
          <a:bodyPr wrap="square">
            <a:spAutoFit/>
          </a:bodyPr>
          <a:lstStyle/>
          <a:p>
            <a:pPr>
              <a:spcBef>
                <a:spcPts val="600"/>
              </a:spcBef>
            </a:pPr>
            <a:r>
              <a:rPr lang="en-US" b="1" err="1">
                <a:solidFill>
                  <a:srgbClr val="0070C0"/>
                </a:solidFill>
                <a:latin typeface="Söhne"/>
              </a:rPr>
              <a:t>Giải</a:t>
            </a:r>
            <a:r>
              <a:rPr lang="en-US" b="1">
                <a:solidFill>
                  <a:srgbClr val="0070C0"/>
                </a:solidFill>
                <a:latin typeface="Söhne"/>
              </a:rPr>
              <a:t> </a:t>
            </a:r>
            <a:r>
              <a:rPr lang="en-US" b="1" err="1">
                <a:solidFill>
                  <a:srgbClr val="0070C0"/>
                </a:solidFill>
                <a:latin typeface="Söhne"/>
              </a:rPr>
              <a:t>thuật</a:t>
            </a:r>
            <a:r>
              <a:rPr lang="en-US" b="1" i="0">
                <a:solidFill>
                  <a:srgbClr val="0070C0"/>
                </a:solidFill>
                <a:effectLst/>
                <a:latin typeface="Söhne"/>
              </a:rPr>
              <a:t>:</a:t>
            </a:r>
            <a:endParaRPr lang="en-US" sz="1800" b="0" i="1">
              <a:solidFill>
                <a:srgbClr val="374151"/>
              </a:solidFill>
              <a:effectLst/>
              <a:latin typeface="Söhne"/>
            </a:endParaRPr>
          </a:p>
        </p:txBody>
      </p:sp>
      <p:sp>
        <p:nvSpPr>
          <p:cNvPr id="6" name="TextBox 5">
            <a:extLst>
              <a:ext uri="{FF2B5EF4-FFF2-40B4-BE49-F238E27FC236}">
                <a16:creationId xmlns:a16="http://schemas.microsoft.com/office/drawing/2014/main" id="{5EAAD57D-2785-0080-CB87-3C7F0055800D}"/>
              </a:ext>
            </a:extLst>
          </p:cNvPr>
          <p:cNvSpPr txBox="1"/>
          <p:nvPr/>
        </p:nvSpPr>
        <p:spPr>
          <a:xfrm>
            <a:off x="467709" y="2942747"/>
            <a:ext cx="5855090" cy="923330"/>
          </a:xfrm>
          <a:prstGeom prst="rect">
            <a:avLst/>
          </a:prstGeom>
          <a:noFill/>
        </p:spPr>
        <p:txBody>
          <a:bodyPr wrap="square">
            <a:spAutoFit/>
          </a:bodyPr>
          <a:lstStyle/>
          <a:p>
            <a:pPr algn="l">
              <a:buFont typeface="+mj-lt"/>
              <a:buAutoNum type="arabicPeriod"/>
            </a:pPr>
            <a:r>
              <a:rPr lang="en-US" b="0" i="0">
                <a:solidFill>
                  <a:srgbClr val="374151"/>
                </a:solidFill>
                <a:effectLst/>
                <a:latin typeface="Söhne"/>
              </a:rPr>
              <a:t>  </a:t>
            </a:r>
            <a:r>
              <a:rPr lang="vi-VN" b="0" i="0">
                <a:solidFill>
                  <a:srgbClr val="374151"/>
                </a:solidFill>
                <a:effectLst/>
                <a:latin typeface="Söhne"/>
              </a:rPr>
              <a:t>Xác định </a:t>
            </a:r>
            <a:r>
              <a:rPr lang="vi-VN" b="0" i="0" err="1">
                <a:solidFill>
                  <a:srgbClr val="374151"/>
                </a:solidFill>
                <a:effectLst/>
                <a:latin typeface="Söhne"/>
              </a:rPr>
              <a:t>histogram</a:t>
            </a:r>
            <a:r>
              <a:rPr lang="vi-VN" b="0" i="0">
                <a:solidFill>
                  <a:srgbClr val="374151"/>
                </a:solidFill>
                <a:effectLst/>
                <a:latin typeface="Söhne"/>
              </a:rPr>
              <a:t> của ảnh đầu vào</a:t>
            </a:r>
          </a:p>
          <a:p>
            <a:pPr marL="285750" indent="-285750">
              <a:buFont typeface="+mj-lt"/>
              <a:buAutoNum type="arabicPeriod"/>
            </a:pPr>
            <a:r>
              <a:rPr lang="vi-VN" b="0" i="0">
                <a:solidFill>
                  <a:srgbClr val="374151"/>
                </a:solidFill>
                <a:effectLst/>
                <a:latin typeface="Söhne"/>
              </a:rPr>
              <a:t>Xác định hàm phân bố tích lũy</a:t>
            </a:r>
          </a:p>
          <a:p>
            <a:pPr marL="285750" indent="-285750">
              <a:buFont typeface="+mj-lt"/>
              <a:buAutoNum type="arabicPeriod"/>
            </a:pPr>
            <a:r>
              <a:rPr lang="vi-VN" b="0" i="0">
                <a:solidFill>
                  <a:srgbClr val="374151"/>
                </a:solidFill>
                <a:effectLst/>
                <a:latin typeface="Söhne"/>
              </a:rPr>
              <a:t>Ánh xạ lại các mức xám</a:t>
            </a:r>
          </a:p>
        </p:txBody>
      </p:sp>
      <p:pic>
        <p:nvPicPr>
          <p:cNvPr id="5" name="Picture 4">
            <a:extLst>
              <a:ext uri="{FF2B5EF4-FFF2-40B4-BE49-F238E27FC236}">
                <a16:creationId xmlns:a16="http://schemas.microsoft.com/office/drawing/2014/main" id="{6139AFC0-CA7B-D3C3-4225-39308C6248CD}"/>
              </a:ext>
            </a:extLst>
          </p:cNvPr>
          <p:cNvPicPr>
            <a:picLocks noChangeAspect="1"/>
          </p:cNvPicPr>
          <p:nvPr/>
        </p:nvPicPr>
        <p:blipFill>
          <a:blip r:embed="rId4"/>
          <a:stretch>
            <a:fillRect/>
          </a:stretch>
        </p:blipFill>
        <p:spPr>
          <a:xfrm>
            <a:off x="9478177" y="2903637"/>
            <a:ext cx="1682884" cy="2909315"/>
          </a:xfrm>
          <a:prstGeom prst="rect">
            <a:avLst/>
          </a:prstGeom>
        </p:spPr>
      </p:pic>
      <p:pic>
        <p:nvPicPr>
          <p:cNvPr id="7" name="Picture 6">
            <a:extLst>
              <a:ext uri="{FF2B5EF4-FFF2-40B4-BE49-F238E27FC236}">
                <a16:creationId xmlns:a16="http://schemas.microsoft.com/office/drawing/2014/main" id="{ADAFA218-5E5F-76A9-FAE4-2DDE61277B74}"/>
              </a:ext>
            </a:extLst>
          </p:cNvPr>
          <p:cNvPicPr>
            <a:picLocks noChangeAspect="1"/>
          </p:cNvPicPr>
          <p:nvPr/>
        </p:nvPicPr>
        <p:blipFill>
          <a:blip r:embed="rId5"/>
          <a:stretch>
            <a:fillRect/>
          </a:stretch>
        </p:blipFill>
        <p:spPr>
          <a:xfrm>
            <a:off x="7344382" y="2898074"/>
            <a:ext cx="1682885" cy="2909315"/>
          </a:xfrm>
          <a:prstGeom prst="rect">
            <a:avLst/>
          </a:prstGeom>
        </p:spPr>
      </p:pic>
      <p:sp>
        <p:nvSpPr>
          <p:cNvPr id="8" name="TextBox 7">
            <a:extLst>
              <a:ext uri="{FF2B5EF4-FFF2-40B4-BE49-F238E27FC236}">
                <a16:creationId xmlns:a16="http://schemas.microsoft.com/office/drawing/2014/main" id="{91FB6765-5683-04FB-A273-5329320DD4F7}"/>
              </a:ext>
            </a:extLst>
          </p:cNvPr>
          <p:cNvSpPr txBox="1"/>
          <p:nvPr/>
        </p:nvSpPr>
        <p:spPr>
          <a:xfrm>
            <a:off x="7600081" y="5988153"/>
            <a:ext cx="1294379" cy="369332"/>
          </a:xfrm>
          <a:prstGeom prst="rect">
            <a:avLst/>
          </a:prstGeom>
          <a:noFill/>
        </p:spPr>
        <p:txBody>
          <a:bodyPr wrap="square" rtlCol="0">
            <a:spAutoFit/>
          </a:bodyPr>
          <a:lstStyle/>
          <a:p>
            <a:pPr algn="ctr"/>
            <a:r>
              <a:rPr lang="en-US" i="1" err="1"/>
              <a:t>Ảnh</a:t>
            </a:r>
            <a:r>
              <a:rPr lang="en-US" i="1"/>
              <a:t> </a:t>
            </a:r>
            <a:r>
              <a:rPr lang="en-US" i="1" err="1"/>
              <a:t>xám</a:t>
            </a:r>
            <a:endParaRPr lang="en-US" i="1"/>
          </a:p>
        </p:txBody>
      </p:sp>
      <p:sp>
        <p:nvSpPr>
          <p:cNvPr id="10" name="TextBox 9">
            <a:extLst>
              <a:ext uri="{FF2B5EF4-FFF2-40B4-BE49-F238E27FC236}">
                <a16:creationId xmlns:a16="http://schemas.microsoft.com/office/drawing/2014/main" id="{89F116CB-0B58-C451-CED4-F8AC269FD7CF}"/>
              </a:ext>
            </a:extLst>
          </p:cNvPr>
          <p:cNvSpPr txBox="1"/>
          <p:nvPr/>
        </p:nvSpPr>
        <p:spPr>
          <a:xfrm>
            <a:off x="9267611" y="5849654"/>
            <a:ext cx="2226904" cy="646331"/>
          </a:xfrm>
          <a:prstGeom prst="rect">
            <a:avLst/>
          </a:prstGeom>
          <a:noFill/>
        </p:spPr>
        <p:txBody>
          <a:bodyPr wrap="square" rtlCol="0">
            <a:spAutoFit/>
          </a:bodyPr>
          <a:lstStyle/>
          <a:p>
            <a:pPr algn="ctr"/>
            <a:r>
              <a:rPr lang="en-US" i="1" err="1"/>
              <a:t>Ảnh</a:t>
            </a:r>
            <a:r>
              <a:rPr lang="en-US" i="1"/>
              <a:t> </a:t>
            </a:r>
            <a:r>
              <a:rPr lang="en-US" i="1" err="1"/>
              <a:t>cân</a:t>
            </a:r>
            <a:r>
              <a:rPr lang="en-US" i="1"/>
              <a:t> </a:t>
            </a:r>
            <a:r>
              <a:rPr lang="en-US" i="1" err="1"/>
              <a:t>bằng</a:t>
            </a:r>
            <a:r>
              <a:rPr lang="en-US" i="1"/>
              <a:t> Histogram</a:t>
            </a:r>
          </a:p>
        </p:txBody>
      </p:sp>
      <p:sp>
        <p:nvSpPr>
          <p:cNvPr id="9" name="Text Placeholder 15">
            <a:extLst>
              <a:ext uri="{FF2B5EF4-FFF2-40B4-BE49-F238E27FC236}">
                <a16:creationId xmlns:a16="http://schemas.microsoft.com/office/drawing/2014/main" id="{F6F7DC23-383C-CBB8-9F65-8B1D71F441E3}"/>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379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444125B-ACD7-76F3-D2D7-69C5519FD18F}"/>
              </a:ext>
            </a:extLst>
          </p:cNvPr>
          <p:cNvPicPr>
            <a:picLocks noChangeAspect="1"/>
          </p:cNvPicPr>
          <p:nvPr/>
        </p:nvPicPr>
        <p:blipFill>
          <a:blip r:embed="rId3"/>
          <a:stretch>
            <a:fillRect/>
          </a:stretch>
        </p:blipFill>
        <p:spPr>
          <a:xfrm>
            <a:off x="7777541" y="2597307"/>
            <a:ext cx="1677019" cy="2897084"/>
          </a:xfrm>
          <a:prstGeom prst="rect">
            <a:avLst/>
          </a:prstGeom>
        </p:spPr>
      </p:pic>
      <p:pic>
        <p:nvPicPr>
          <p:cNvPr id="6" name="Picture 5">
            <a:extLst>
              <a:ext uri="{FF2B5EF4-FFF2-40B4-BE49-F238E27FC236}">
                <a16:creationId xmlns:a16="http://schemas.microsoft.com/office/drawing/2014/main" id="{3B9D5CA6-8F72-ACAC-0C69-FF9AF835F18C}"/>
              </a:ext>
            </a:extLst>
          </p:cNvPr>
          <p:cNvPicPr>
            <a:picLocks noChangeAspect="1"/>
          </p:cNvPicPr>
          <p:nvPr/>
        </p:nvPicPr>
        <p:blipFill>
          <a:blip r:embed="rId4"/>
          <a:stretch>
            <a:fillRect/>
          </a:stretch>
        </p:blipFill>
        <p:spPr>
          <a:xfrm>
            <a:off x="5716604" y="2597307"/>
            <a:ext cx="1675809" cy="2897084"/>
          </a:xfrm>
          <a:prstGeom prst="rect">
            <a:avLst/>
          </a:prstGeom>
        </p:spPr>
      </p:pic>
      <p:pic>
        <p:nvPicPr>
          <p:cNvPr id="5" name="Picture 4">
            <a:extLst>
              <a:ext uri="{FF2B5EF4-FFF2-40B4-BE49-F238E27FC236}">
                <a16:creationId xmlns:a16="http://schemas.microsoft.com/office/drawing/2014/main" id="{6F3256ED-93F0-CB7F-73F9-77AEA11C01A5}"/>
              </a:ext>
            </a:extLst>
          </p:cNvPr>
          <p:cNvPicPr>
            <a:picLocks noChangeAspect="1"/>
          </p:cNvPicPr>
          <p:nvPr/>
        </p:nvPicPr>
        <p:blipFill>
          <a:blip r:embed="rId5"/>
          <a:stretch>
            <a:fillRect/>
          </a:stretch>
        </p:blipFill>
        <p:spPr>
          <a:xfrm>
            <a:off x="9833770" y="2605849"/>
            <a:ext cx="1665927" cy="2880000"/>
          </a:xfrm>
          <a:prstGeom prst="rect">
            <a:avLst/>
          </a:prstGeom>
        </p:spPr>
      </p:pic>
      <p:sp>
        <p:nvSpPr>
          <p:cNvPr id="14" name="TextBox 13">
            <a:extLst>
              <a:ext uri="{FF2B5EF4-FFF2-40B4-BE49-F238E27FC236}">
                <a16:creationId xmlns:a16="http://schemas.microsoft.com/office/drawing/2014/main" id="{30E5C3C6-60FF-A11F-F647-D538599BDD70}"/>
              </a:ext>
            </a:extLst>
          </p:cNvPr>
          <p:cNvSpPr txBox="1"/>
          <p:nvPr/>
        </p:nvSpPr>
        <p:spPr>
          <a:xfrm>
            <a:off x="467709" y="1957613"/>
            <a:ext cx="10710041" cy="646331"/>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b="1" i="0" dirty="0">
                <a:solidFill>
                  <a:srgbClr val="0070C0"/>
                </a:solidFill>
                <a:effectLst/>
                <a:latin typeface="Söhne"/>
              </a:rPr>
              <a:t>: </a:t>
            </a:r>
            <a:r>
              <a:rPr lang="en-US" dirty="0">
                <a:solidFill>
                  <a:srgbClr val="374151"/>
                </a:solidFill>
                <a:latin typeface="Söhne"/>
              </a:rPr>
              <a:t>đ</a:t>
            </a:r>
            <a:r>
              <a:rPr lang="vi-VN" b="0" i="0" dirty="0" err="1">
                <a:solidFill>
                  <a:srgbClr val="374151"/>
                </a:solidFill>
                <a:effectLst/>
                <a:latin typeface="Söhne"/>
              </a:rPr>
              <a:t>ược</a:t>
            </a:r>
            <a:r>
              <a:rPr lang="vi-VN" b="0" i="0" dirty="0">
                <a:solidFill>
                  <a:srgbClr val="374151"/>
                </a:solidFill>
                <a:effectLst/>
                <a:latin typeface="Söhne"/>
              </a:rPr>
              <a:t> sử dụng như một bước tiền xử lý trước khi áp dụng các thuật toán khác như phát hiện biên, trích xuất đặc trưng hoặc nhận dạng đối tượng trong xử lý ảnh. – Bộ lọc </a:t>
            </a:r>
            <a:r>
              <a:rPr lang="vi-VN" b="0" i="0" dirty="0" err="1">
                <a:solidFill>
                  <a:srgbClr val="374151"/>
                </a:solidFill>
                <a:effectLst/>
                <a:latin typeface="Söhne"/>
              </a:rPr>
              <a:t>Gaussian</a:t>
            </a:r>
            <a:endParaRPr lang="en-US" dirty="0"/>
          </a:p>
        </p:txBody>
      </p:sp>
      <p:sp>
        <p:nvSpPr>
          <p:cNvPr id="3" name="TextBox 2">
            <a:extLst>
              <a:ext uri="{FF2B5EF4-FFF2-40B4-BE49-F238E27FC236}">
                <a16:creationId xmlns:a16="http://schemas.microsoft.com/office/drawing/2014/main" id="{C2D3B9AD-8368-374D-9A65-CD16A65B52E9}"/>
              </a:ext>
            </a:extLst>
          </p:cNvPr>
          <p:cNvSpPr txBox="1"/>
          <p:nvPr/>
        </p:nvSpPr>
        <p:spPr>
          <a:xfrm>
            <a:off x="636086" y="1397675"/>
            <a:ext cx="10636469" cy="707886"/>
          </a:xfrm>
          <a:prstGeom prst="rect">
            <a:avLst/>
          </a:prstGeom>
          <a:noFill/>
        </p:spPr>
        <p:txBody>
          <a:bodyPr wrap="square">
            <a:spAutoFit/>
          </a:bodyPr>
          <a:lstStyle/>
          <a:p>
            <a:pPr algn="l">
              <a:lnSpc>
                <a:spcPts val="2000"/>
              </a:lnSpc>
              <a:spcBef>
                <a:spcPts val="600"/>
              </a:spcBef>
            </a:pPr>
            <a:r>
              <a:rPr lang="vi-VN" sz="2000" b="1" dirty="0">
                <a:solidFill>
                  <a:srgbClr val="000000"/>
                </a:solidFill>
                <a:latin typeface="Helvetica" panose="020B0604020202020204" pitchFamily="34" charset="0"/>
              </a:rPr>
              <a:t>2. Tiền xử lý ảnh</a:t>
            </a:r>
          </a:p>
          <a:p>
            <a:pPr algn="l">
              <a:lnSpc>
                <a:spcPts val="2000"/>
              </a:lnSpc>
              <a:spcBef>
                <a:spcPts val="600"/>
              </a:spcBef>
            </a:pPr>
            <a:r>
              <a:rPr lang="en-US" b="1" dirty="0">
                <a:solidFill>
                  <a:srgbClr val="000000"/>
                </a:solidFill>
                <a:latin typeface="Helvetica" panose="020B0604020202020204" pitchFamily="34" charset="0"/>
              </a:rPr>
              <a:t>2.4 </a:t>
            </a:r>
            <a:r>
              <a:rPr lang="en-US" b="1" dirty="0" err="1">
                <a:solidFill>
                  <a:srgbClr val="000000"/>
                </a:solidFill>
                <a:latin typeface="Helvetica" panose="020B0604020202020204" pitchFamily="34" charset="0"/>
              </a:rPr>
              <a:t>Làm</a:t>
            </a:r>
            <a:r>
              <a:rPr lang="en-US" b="1" dirty="0">
                <a:solidFill>
                  <a:srgbClr val="000000"/>
                </a:solidFill>
                <a:latin typeface="Helvetica" panose="020B0604020202020204" pitchFamily="34" charset="0"/>
              </a:rPr>
              <a:t> </a:t>
            </a:r>
            <a:r>
              <a:rPr lang="en-US" b="1" dirty="0" err="1">
                <a:solidFill>
                  <a:srgbClr val="000000"/>
                </a:solidFill>
                <a:latin typeface="Helvetica" panose="020B0604020202020204" pitchFamily="34" charset="0"/>
              </a:rPr>
              <a:t>mịn</a:t>
            </a:r>
            <a:r>
              <a:rPr lang="en-US" b="1" dirty="0">
                <a:solidFill>
                  <a:srgbClr val="000000"/>
                </a:solidFill>
                <a:latin typeface="Helvetica" panose="020B0604020202020204" pitchFamily="34" charset="0"/>
              </a:rPr>
              <a:t> </a:t>
            </a:r>
            <a:r>
              <a:rPr lang="en-US" b="1" dirty="0" err="1">
                <a:solidFill>
                  <a:srgbClr val="000000"/>
                </a:solidFill>
                <a:latin typeface="Helvetica" panose="020B0604020202020204" pitchFamily="34" charset="0"/>
              </a:rPr>
              <a:t>ảnh</a:t>
            </a:r>
            <a:r>
              <a:rPr lang="en-US" b="1" dirty="0">
                <a:solidFill>
                  <a:srgbClr val="000000"/>
                </a:solidFill>
                <a:latin typeface="Helvetica" panose="020B0604020202020204" pitchFamily="34" charset="0"/>
              </a:rPr>
              <a:t> – Image Blurring</a:t>
            </a:r>
            <a:endParaRPr lang="en-US" b="1" i="0" dirty="0">
              <a:solidFill>
                <a:srgbClr val="000000"/>
              </a:solidFill>
              <a:effectLst/>
              <a:latin typeface="Helvetica" panose="020B0604020202020204" pitchFamily="34" charset="0"/>
            </a:endParaRPr>
          </a:p>
        </p:txBody>
      </p:sp>
      <p:sp>
        <p:nvSpPr>
          <p:cNvPr id="2" name="Slide Number Placeholder 1">
            <a:extLst>
              <a:ext uri="{FF2B5EF4-FFF2-40B4-BE49-F238E27FC236}">
                <a16:creationId xmlns:a16="http://schemas.microsoft.com/office/drawing/2014/main" id="{EDEA5DC8-C9E9-D1C4-9F66-1A1CC4E58B65}"/>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12</a:t>
            </a:fld>
            <a:endParaRPr lang="en-US"/>
          </a:p>
        </p:txBody>
      </p:sp>
      <p:sp>
        <p:nvSpPr>
          <p:cNvPr id="12" name="TextBox 11">
            <a:extLst>
              <a:ext uri="{FF2B5EF4-FFF2-40B4-BE49-F238E27FC236}">
                <a16:creationId xmlns:a16="http://schemas.microsoft.com/office/drawing/2014/main" id="{F6AC0C99-FDD0-9DB7-DF1C-1CD1931CCD5D}"/>
              </a:ext>
            </a:extLst>
          </p:cNvPr>
          <p:cNvSpPr txBox="1"/>
          <p:nvPr/>
        </p:nvSpPr>
        <p:spPr>
          <a:xfrm>
            <a:off x="467710" y="2573415"/>
            <a:ext cx="4215829" cy="369332"/>
          </a:xfrm>
          <a:prstGeom prst="rect">
            <a:avLst/>
          </a:prstGeom>
          <a:noFill/>
        </p:spPr>
        <p:txBody>
          <a:bodyPr wrap="square">
            <a:spAutoFit/>
          </a:bodyPr>
          <a:lstStyle/>
          <a:p>
            <a:pPr>
              <a:spcBef>
                <a:spcPts val="600"/>
              </a:spcBef>
            </a:pPr>
            <a:r>
              <a:rPr lang="en-US" b="1" dirty="0" err="1">
                <a:solidFill>
                  <a:srgbClr val="0070C0"/>
                </a:solidFill>
                <a:latin typeface="Söhne"/>
              </a:rPr>
              <a:t>Giải</a:t>
            </a:r>
            <a:r>
              <a:rPr lang="en-US" b="1" dirty="0">
                <a:solidFill>
                  <a:srgbClr val="0070C0"/>
                </a:solidFill>
                <a:latin typeface="Söhne"/>
              </a:rPr>
              <a:t> </a:t>
            </a:r>
            <a:r>
              <a:rPr lang="en-US" b="1" dirty="0" err="1">
                <a:solidFill>
                  <a:srgbClr val="0070C0"/>
                </a:solidFill>
                <a:latin typeface="Söhne"/>
              </a:rPr>
              <a:t>thuật</a:t>
            </a:r>
            <a:r>
              <a:rPr lang="en-US" b="1" i="0" dirty="0">
                <a:solidFill>
                  <a:srgbClr val="0070C0"/>
                </a:solidFill>
                <a:effectLst/>
                <a:latin typeface="Söhne"/>
              </a:rPr>
              <a:t>:</a:t>
            </a:r>
            <a:endParaRPr lang="en-US" sz="1800" b="0" i="1" dirty="0">
              <a:solidFill>
                <a:srgbClr val="374151"/>
              </a:solidFill>
              <a:effectLst/>
              <a:latin typeface="Söhne"/>
            </a:endParaRPr>
          </a:p>
        </p:txBody>
      </p:sp>
      <p:sp>
        <p:nvSpPr>
          <p:cNvPr id="11" name="TextBox 10">
            <a:extLst>
              <a:ext uri="{FF2B5EF4-FFF2-40B4-BE49-F238E27FC236}">
                <a16:creationId xmlns:a16="http://schemas.microsoft.com/office/drawing/2014/main" id="{39548087-AF43-8455-A137-3824EE9B79BE}"/>
              </a:ext>
            </a:extLst>
          </p:cNvPr>
          <p:cNvSpPr txBox="1"/>
          <p:nvPr/>
        </p:nvSpPr>
        <p:spPr>
          <a:xfrm>
            <a:off x="9739620" y="5553586"/>
            <a:ext cx="1854419" cy="369332"/>
          </a:xfrm>
          <a:prstGeom prst="rect">
            <a:avLst/>
          </a:prstGeom>
          <a:noFill/>
        </p:spPr>
        <p:txBody>
          <a:bodyPr wrap="square" rtlCol="0">
            <a:spAutoFit/>
          </a:bodyPr>
          <a:lstStyle/>
          <a:p>
            <a:pPr algn="ctr"/>
            <a:r>
              <a:rPr lang="en-US" i="1"/>
              <a:t>Gaussian Blur</a:t>
            </a:r>
          </a:p>
        </p:txBody>
      </p:sp>
      <p:sp>
        <p:nvSpPr>
          <p:cNvPr id="9" name="TextBox 8">
            <a:extLst>
              <a:ext uri="{FF2B5EF4-FFF2-40B4-BE49-F238E27FC236}">
                <a16:creationId xmlns:a16="http://schemas.microsoft.com/office/drawing/2014/main" id="{2F7C29F5-0056-FCBC-CA3D-7C28A44DC056}"/>
              </a:ext>
            </a:extLst>
          </p:cNvPr>
          <p:cNvSpPr txBox="1"/>
          <p:nvPr/>
        </p:nvSpPr>
        <p:spPr>
          <a:xfrm>
            <a:off x="5155350" y="5553586"/>
            <a:ext cx="2798040" cy="369332"/>
          </a:xfrm>
          <a:prstGeom prst="rect">
            <a:avLst/>
          </a:prstGeom>
          <a:noFill/>
        </p:spPr>
        <p:txBody>
          <a:bodyPr wrap="square" rtlCol="0">
            <a:spAutoFit/>
          </a:bodyPr>
          <a:lstStyle/>
          <a:p>
            <a:pPr algn="ctr"/>
            <a:r>
              <a:rPr lang="en-US" i="1" err="1"/>
              <a:t>Ảnh</a:t>
            </a:r>
            <a:r>
              <a:rPr lang="en-US" i="1"/>
              <a:t> </a:t>
            </a:r>
            <a:r>
              <a:rPr lang="en-US" i="1" err="1"/>
              <a:t>cân</a:t>
            </a:r>
            <a:r>
              <a:rPr lang="en-US" i="1"/>
              <a:t> </a:t>
            </a:r>
            <a:r>
              <a:rPr lang="en-US" i="1" err="1"/>
              <a:t>bằng</a:t>
            </a:r>
            <a:r>
              <a:rPr lang="en-US" i="1"/>
              <a:t> Histogram</a:t>
            </a:r>
          </a:p>
        </p:txBody>
      </p:sp>
      <p:sp>
        <p:nvSpPr>
          <p:cNvPr id="21" name="TextBox 20">
            <a:extLst>
              <a:ext uri="{FF2B5EF4-FFF2-40B4-BE49-F238E27FC236}">
                <a16:creationId xmlns:a16="http://schemas.microsoft.com/office/drawing/2014/main" id="{13C1A97A-EA69-F221-9DF9-74DBAD54F45E}"/>
              </a:ext>
            </a:extLst>
          </p:cNvPr>
          <p:cNvSpPr txBox="1"/>
          <p:nvPr/>
        </p:nvSpPr>
        <p:spPr>
          <a:xfrm>
            <a:off x="7683390" y="5553586"/>
            <a:ext cx="1854419" cy="369332"/>
          </a:xfrm>
          <a:prstGeom prst="rect">
            <a:avLst/>
          </a:prstGeom>
          <a:noFill/>
        </p:spPr>
        <p:txBody>
          <a:bodyPr wrap="square" rtlCol="0">
            <a:spAutoFit/>
          </a:bodyPr>
          <a:lstStyle/>
          <a:p>
            <a:pPr algn="ctr"/>
            <a:r>
              <a:rPr lang="en-US" i="1"/>
              <a:t>Median Blur</a:t>
            </a:r>
          </a:p>
        </p:txBody>
      </p:sp>
      <p:sp>
        <p:nvSpPr>
          <p:cNvPr id="57" name="TextBox 56">
            <a:extLst>
              <a:ext uri="{FF2B5EF4-FFF2-40B4-BE49-F238E27FC236}">
                <a16:creationId xmlns:a16="http://schemas.microsoft.com/office/drawing/2014/main" id="{641642DA-FF5F-08F6-20A2-AA18839A6FB6}"/>
              </a:ext>
            </a:extLst>
          </p:cNvPr>
          <p:cNvSpPr txBox="1"/>
          <p:nvPr/>
        </p:nvSpPr>
        <p:spPr>
          <a:xfrm>
            <a:off x="449645" y="3008624"/>
            <a:ext cx="4897128" cy="2185214"/>
          </a:xfrm>
          <a:prstGeom prst="rect">
            <a:avLst/>
          </a:prstGeom>
          <a:noFill/>
        </p:spPr>
        <p:txBody>
          <a:bodyPr wrap="square">
            <a:spAutoFit/>
          </a:bodyPr>
          <a:lstStyle/>
          <a:p>
            <a:pPr indent="268288" algn="just">
              <a:spcBef>
                <a:spcPts val="600"/>
              </a:spcBef>
              <a:buFont typeface="+mj-lt"/>
              <a:buAutoNum type="arabicPeriod"/>
            </a:pPr>
            <a:r>
              <a:rPr lang="en-US" b="0" i="0" dirty="0" err="1">
                <a:solidFill>
                  <a:srgbClr val="374151"/>
                </a:solidFill>
                <a:effectLst/>
                <a:latin typeface="Söhne"/>
              </a:rPr>
              <a:t>Chọn</a:t>
            </a:r>
            <a:r>
              <a:rPr lang="en-US" b="0" i="0" dirty="0">
                <a:solidFill>
                  <a:srgbClr val="374151"/>
                </a:solidFill>
                <a:effectLst/>
                <a:latin typeface="Söhne"/>
              </a:rPr>
              <a:t> </a:t>
            </a:r>
            <a:r>
              <a:rPr lang="en-US" b="0" i="0" dirty="0" err="1">
                <a:solidFill>
                  <a:srgbClr val="374151"/>
                </a:solidFill>
                <a:effectLst/>
                <a:latin typeface="Söhne"/>
              </a:rPr>
              <a:t>kích</a:t>
            </a:r>
            <a:r>
              <a:rPr lang="en-US" b="0" i="0" dirty="0">
                <a:solidFill>
                  <a:srgbClr val="374151"/>
                </a:solidFill>
                <a:effectLst/>
                <a:latin typeface="Söhne"/>
              </a:rPr>
              <a:t> </a:t>
            </a:r>
            <a:r>
              <a:rPr lang="en-US" b="0" i="0" dirty="0" err="1">
                <a:solidFill>
                  <a:srgbClr val="374151"/>
                </a:solidFill>
                <a:effectLst/>
                <a:latin typeface="Söhne"/>
              </a:rPr>
              <a:t>thước</a:t>
            </a:r>
            <a:r>
              <a:rPr lang="en-US" b="0" i="0" dirty="0">
                <a:solidFill>
                  <a:srgbClr val="374151"/>
                </a:solidFill>
                <a:effectLst/>
                <a:latin typeface="Söhne"/>
              </a:rPr>
              <a:t> </a:t>
            </a:r>
            <a:r>
              <a:rPr lang="en-US" b="0" i="0" dirty="0" err="1">
                <a:solidFill>
                  <a:srgbClr val="374151"/>
                </a:solidFill>
                <a:effectLst/>
                <a:latin typeface="Söhne"/>
              </a:rPr>
              <a:t>cô</a:t>
            </a:r>
            <a:r>
              <a:rPr lang="en-US" b="0" i="0" dirty="0">
                <a:solidFill>
                  <a:srgbClr val="374151"/>
                </a:solidFill>
                <a:effectLst/>
                <a:latin typeface="Söhne"/>
              </a:rPr>
              <a:t>́ </a:t>
            </a:r>
            <a:r>
              <a:rPr lang="en-US" b="0" i="0" dirty="0" err="1">
                <a:solidFill>
                  <a:srgbClr val="374151"/>
                </a:solidFill>
                <a:effectLst/>
                <a:latin typeface="Söhne"/>
              </a:rPr>
              <a:t>định</a:t>
            </a:r>
            <a:r>
              <a:rPr lang="en-US" b="0" i="0" dirty="0">
                <a:solidFill>
                  <a:srgbClr val="374151"/>
                </a:solidFill>
                <a:effectLst/>
                <a:latin typeface="Söhne"/>
              </a:rPr>
              <a:t> </a:t>
            </a:r>
            <a:r>
              <a:rPr lang="en-US" b="0" i="0" dirty="0" err="1">
                <a:solidFill>
                  <a:srgbClr val="374151"/>
                </a:solidFill>
                <a:effectLst/>
                <a:latin typeface="Söhne"/>
              </a:rPr>
              <a:t>của</a:t>
            </a:r>
            <a:r>
              <a:rPr lang="en-US" b="0" i="0" dirty="0">
                <a:solidFill>
                  <a:srgbClr val="374151"/>
                </a:solidFill>
                <a:effectLst/>
                <a:latin typeface="Söhne"/>
              </a:rPr>
              <a:t> </a:t>
            </a:r>
            <a:r>
              <a:rPr lang="en-US" b="0" i="0" dirty="0" err="1">
                <a:solidFill>
                  <a:srgbClr val="374151"/>
                </a:solidFill>
                <a:effectLst/>
                <a:latin typeface="Söhne"/>
              </a:rPr>
              <a:t>mảng</a:t>
            </a:r>
            <a:r>
              <a:rPr lang="en-US" dirty="0">
                <a:solidFill>
                  <a:srgbClr val="374151"/>
                </a:solidFill>
                <a:latin typeface="Söhne"/>
              </a:rPr>
              <a:t> </a:t>
            </a:r>
            <a:r>
              <a:rPr lang="en-US" dirty="0" err="1">
                <a:solidFill>
                  <a:srgbClr val="374151"/>
                </a:solidFill>
                <a:latin typeface="Söhne"/>
              </a:rPr>
              <a:t>hai</a:t>
            </a:r>
            <a:r>
              <a:rPr lang="en-US" dirty="0">
                <a:solidFill>
                  <a:srgbClr val="374151"/>
                </a:solidFill>
                <a:latin typeface="Söhne"/>
              </a:rPr>
              <a:t> </a:t>
            </a:r>
            <a:r>
              <a:rPr lang="en-US" dirty="0" err="1">
                <a:solidFill>
                  <a:srgbClr val="374151"/>
                </a:solidFill>
                <a:latin typeface="Söhne"/>
              </a:rPr>
              <a:t>chiều</a:t>
            </a:r>
            <a:r>
              <a:rPr lang="en-US" dirty="0">
                <a:solidFill>
                  <a:srgbClr val="374151"/>
                </a:solidFill>
                <a:latin typeface="Söhne"/>
              </a:rPr>
              <a:t> (kernel), </a:t>
            </a:r>
            <a:r>
              <a:rPr lang="en-US" dirty="0" err="1">
                <a:solidFill>
                  <a:srgbClr val="374151"/>
                </a:solidFill>
                <a:latin typeface="Söhne"/>
              </a:rPr>
              <a:t>thường</a:t>
            </a:r>
            <a:r>
              <a:rPr lang="en-US" dirty="0">
                <a:solidFill>
                  <a:srgbClr val="374151"/>
                </a:solidFill>
                <a:latin typeface="Söhne"/>
              </a:rPr>
              <a:t> có </a:t>
            </a:r>
            <a:r>
              <a:rPr lang="en-US" dirty="0" err="1">
                <a:solidFill>
                  <a:srgbClr val="374151"/>
                </a:solidFill>
                <a:latin typeface="Söhne"/>
              </a:rPr>
              <a:t>kích</a:t>
            </a:r>
            <a:r>
              <a:rPr lang="en-US" dirty="0">
                <a:solidFill>
                  <a:srgbClr val="374151"/>
                </a:solidFill>
                <a:latin typeface="Söhne"/>
              </a:rPr>
              <a:t> </a:t>
            </a:r>
            <a:r>
              <a:rPr lang="en-US" dirty="0" err="1">
                <a:solidFill>
                  <a:srgbClr val="374151"/>
                </a:solidFill>
                <a:latin typeface="Söhne"/>
              </a:rPr>
              <a:t>thước</a:t>
            </a:r>
            <a:r>
              <a:rPr lang="en-US" dirty="0">
                <a:solidFill>
                  <a:srgbClr val="374151"/>
                </a:solidFill>
                <a:latin typeface="Söhne"/>
              </a:rPr>
              <a:t> lẻ. (3x3, 5x5…)</a:t>
            </a:r>
            <a:endParaRPr lang="en-US" b="0" i="0" dirty="0">
              <a:solidFill>
                <a:srgbClr val="374151"/>
              </a:solidFill>
              <a:effectLst/>
              <a:latin typeface="Söhne"/>
            </a:endParaRPr>
          </a:p>
          <a:p>
            <a:pPr indent="268288" algn="just">
              <a:spcBef>
                <a:spcPts val="600"/>
              </a:spcBef>
              <a:buFont typeface="+mj-lt"/>
              <a:buAutoNum type="arabicPeriod"/>
            </a:pPr>
            <a:r>
              <a:rPr lang="vi-VN" b="0" i="0" dirty="0">
                <a:solidFill>
                  <a:srgbClr val="374151"/>
                </a:solidFill>
                <a:effectLst/>
                <a:latin typeface="Söhne"/>
              </a:rPr>
              <a:t>Di chuyển </a:t>
            </a:r>
            <a:r>
              <a:rPr lang="en-US" b="0" i="0" dirty="0" err="1">
                <a:solidFill>
                  <a:srgbClr val="374151"/>
                </a:solidFill>
                <a:effectLst/>
                <a:latin typeface="Söhne"/>
              </a:rPr>
              <a:t>mảng</a:t>
            </a:r>
            <a:r>
              <a:rPr lang="en-US" b="0" i="0" dirty="0">
                <a:solidFill>
                  <a:srgbClr val="374151"/>
                </a:solidFill>
                <a:effectLst/>
                <a:latin typeface="Söhne"/>
              </a:rPr>
              <a:t> </a:t>
            </a:r>
            <a:r>
              <a:rPr lang="vi-VN" b="0" i="0" dirty="0">
                <a:solidFill>
                  <a:srgbClr val="374151"/>
                </a:solidFill>
                <a:effectLst/>
                <a:latin typeface="Söhne"/>
              </a:rPr>
              <a:t>qua từng </a:t>
            </a:r>
            <a:r>
              <a:rPr lang="vi-VN" b="0" i="0" dirty="0" err="1">
                <a:solidFill>
                  <a:srgbClr val="374151"/>
                </a:solidFill>
                <a:effectLst/>
                <a:latin typeface="Söhne"/>
              </a:rPr>
              <a:t>pixel</a:t>
            </a:r>
            <a:r>
              <a:rPr lang="vi-VN" b="0" i="0" dirty="0">
                <a:solidFill>
                  <a:srgbClr val="374151"/>
                </a:solidFill>
                <a:effectLst/>
                <a:latin typeface="Söhne"/>
              </a:rPr>
              <a:t> trong ảnh đầu vào</a:t>
            </a:r>
            <a:r>
              <a:rPr lang="en-US" b="0" i="0" dirty="0">
                <a:solidFill>
                  <a:srgbClr val="374151"/>
                </a:solidFill>
                <a:effectLst/>
                <a:latin typeface="Söhne"/>
              </a:rPr>
              <a:t>, </a:t>
            </a:r>
            <a:r>
              <a:rPr lang="vi-VN" b="0" i="0" dirty="0">
                <a:solidFill>
                  <a:srgbClr val="374151"/>
                </a:solidFill>
                <a:effectLst/>
                <a:latin typeface="Söhne"/>
              </a:rPr>
              <a:t>lấy giá trị của tất cả các </a:t>
            </a:r>
            <a:r>
              <a:rPr lang="vi-VN" b="0" i="0" dirty="0" err="1">
                <a:solidFill>
                  <a:srgbClr val="374151"/>
                </a:solidFill>
                <a:effectLst/>
                <a:latin typeface="Söhne"/>
              </a:rPr>
              <a:t>pixel</a:t>
            </a:r>
            <a:r>
              <a:rPr lang="vi-VN" b="0" i="0" dirty="0">
                <a:solidFill>
                  <a:srgbClr val="374151"/>
                </a:solidFill>
                <a:effectLst/>
                <a:latin typeface="Söhne"/>
              </a:rPr>
              <a:t> trong cửa sổ và sắp xếp chúng theo thứ tự tăng dần.</a:t>
            </a:r>
          </a:p>
          <a:p>
            <a:pPr indent="268288" algn="just">
              <a:spcBef>
                <a:spcPts val="600"/>
              </a:spcBef>
              <a:buFont typeface="+mj-lt"/>
              <a:buAutoNum type="arabicPeriod"/>
            </a:pPr>
            <a:r>
              <a:rPr lang="vi-VN" b="0" i="0" dirty="0">
                <a:solidFill>
                  <a:srgbClr val="374151"/>
                </a:solidFill>
                <a:effectLst/>
                <a:latin typeface="Söhne"/>
              </a:rPr>
              <a:t>Chọn giá trị trong danh sách đã sắp xếp và gán nó cho </a:t>
            </a:r>
            <a:r>
              <a:rPr lang="vi-VN" b="0" i="0" dirty="0" err="1">
                <a:solidFill>
                  <a:srgbClr val="374151"/>
                </a:solidFill>
                <a:effectLst/>
                <a:latin typeface="Söhne"/>
              </a:rPr>
              <a:t>pixel</a:t>
            </a:r>
            <a:r>
              <a:rPr lang="vi-VN" b="0" i="0" dirty="0">
                <a:solidFill>
                  <a:srgbClr val="374151"/>
                </a:solidFill>
                <a:effectLst/>
                <a:latin typeface="Söhne"/>
              </a:rPr>
              <a:t> tại vị trí tương ứng trong ảnh kết quả.</a:t>
            </a:r>
          </a:p>
        </p:txBody>
      </p:sp>
      <p:sp>
        <p:nvSpPr>
          <p:cNvPr id="70" name="TextBox 69">
            <a:extLst>
              <a:ext uri="{FF2B5EF4-FFF2-40B4-BE49-F238E27FC236}">
                <a16:creationId xmlns:a16="http://schemas.microsoft.com/office/drawing/2014/main" id="{03A75001-8452-BE0F-4D96-13371E86DFA6}"/>
              </a:ext>
            </a:extLst>
          </p:cNvPr>
          <p:cNvSpPr txBox="1"/>
          <p:nvPr/>
        </p:nvSpPr>
        <p:spPr>
          <a:xfrm>
            <a:off x="5873308" y="6011402"/>
            <a:ext cx="1163413" cy="369332"/>
          </a:xfrm>
          <a:prstGeom prst="rect">
            <a:avLst/>
          </a:prstGeom>
          <a:noFill/>
        </p:spPr>
        <p:txBody>
          <a:bodyPr wrap="square">
            <a:spAutoFit/>
          </a:bodyPr>
          <a:lstStyle/>
          <a:p>
            <a:pPr algn="ctr"/>
            <a:r>
              <a:rPr lang="en-US" i="1"/>
              <a:t>62</a:t>
            </a:r>
          </a:p>
        </p:txBody>
      </p:sp>
      <p:sp>
        <p:nvSpPr>
          <p:cNvPr id="71" name="TextBox 70">
            <a:extLst>
              <a:ext uri="{FF2B5EF4-FFF2-40B4-BE49-F238E27FC236}">
                <a16:creationId xmlns:a16="http://schemas.microsoft.com/office/drawing/2014/main" id="{23A3F2A1-B63B-FDBA-1E9B-56950CA9B9D8}"/>
              </a:ext>
            </a:extLst>
          </p:cNvPr>
          <p:cNvSpPr txBox="1"/>
          <p:nvPr/>
        </p:nvSpPr>
        <p:spPr>
          <a:xfrm>
            <a:off x="8028892" y="6011402"/>
            <a:ext cx="1163413" cy="369332"/>
          </a:xfrm>
          <a:prstGeom prst="rect">
            <a:avLst/>
          </a:prstGeom>
          <a:noFill/>
        </p:spPr>
        <p:txBody>
          <a:bodyPr wrap="square">
            <a:spAutoFit/>
          </a:bodyPr>
          <a:lstStyle/>
          <a:p>
            <a:pPr algn="ctr"/>
            <a:r>
              <a:rPr lang="en-US" i="1"/>
              <a:t>93</a:t>
            </a:r>
          </a:p>
        </p:txBody>
      </p:sp>
      <p:sp>
        <p:nvSpPr>
          <p:cNvPr id="72" name="TextBox 71">
            <a:extLst>
              <a:ext uri="{FF2B5EF4-FFF2-40B4-BE49-F238E27FC236}">
                <a16:creationId xmlns:a16="http://schemas.microsoft.com/office/drawing/2014/main" id="{9FAFE6FC-8FA5-FC3B-AAE6-BB76A8CC07AB}"/>
              </a:ext>
            </a:extLst>
          </p:cNvPr>
          <p:cNvSpPr txBox="1"/>
          <p:nvPr/>
        </p:nvSpPr>
        <p:spPr>
          <a:xfrm>
            <a:off x="10184476" y="6011402"/>
            <a:ext cx="1163413" cy="369332"/>
          </a:xfrm>
          <a:prstGeom prst="rect">
            <a:avLst/>
          </a:prstGeom>
          <a:noFill/>
        </p:spPr>
        <p:txBody>
          <a:bodyPr wrap="square">
            <a:spAutoFit/>
          </a:bodyPr>
          <a:lstStyle/>
          <a:p>
            <a:pPr algn="ctr"/>
            <a:r>
              <a:rPr lang="en-US" i="1"/>
              <a:t>112</a:t>
            </a:r>
          </a:p>
        </p:txBody>
      </p:sp>
      <p:graphicFrame>
        <p:nvGraphicFramePr>
          <p:cNvPr id="73" name="Table 73">
            <a:extLst>
              <a:ext uri="{FF2B5EF4-FFF2-40B4-BE49-F238E27FC236}">
                <a16:creationId xmlns:a16="http://schemas.microsoft.com/office/drawing/2014/main" id="{136D85DE-8BA7-1934-2887-65D4F6E917A8}"/>
              </a:ext>
            </a:extLst>
          </p:cNvPr>
          <p:cNvGraphicFramePr>
            <a:graphicFrameLocks noGrp="1"/>
          </p:cNvGraphicFramePr>
          <p:nvPr>
            <p:extLst>
              <p:ext uri="{D42A27DB-BD31-4B8C-83A1-F6EECF244321}">
                <p14:modId xmlns:p14="http://schemas.microsoft.com/office/powerpoint/2010/main" val="2362665637"/>
              </p:ext>
            </p:extLst>
          </p:nvPr>
        </p:nvGraphicFramePr>
        <p:xfrm>
          <a:off x="2901696" y="5965392"/>
          <a:ext cx="8598190" cy="37084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1227441111"/>
                    </a:ext>
                  </a:extLst>
                </a:gridCol>
                <a:gridCol w="1950720">
                  <a:extLst>
                    <a:ext uri="{9D8B030D-6E8A-4147-A177-3AD203B41FA5}">
                      <a16:colId xmlns:a16="http://schemas.microsoft.com/office/drawing/2014/main" val="3194199503"/>
                    </a:ext>
                  </a:extLst>
                </a:gridCol>
                <a:gridCol w="1901952">
                  <a:extLst>
                    <a:ext uri="{9D8B030D-6E8A-4147-A177-3AD203B41FA5}">
                      <a16:colId xmlns:a16="http://schemas.microsoft.com/office/drawing/2014/main" val="2300398972"/>
                    </a:ext>
                  </a:extLst>
                </a:gridCol>
                <a:gridCol w="1916974">
                  <a:extLst>
                    <a:ext uri="{9D8B030D-6E8A-4147-A177-3AD203B41FA5}">
                      <a16:colId xmlns:a16="http://schemas.microsoft.com/office/drawing/2014/main" val="2964586459"/>
                    </a:ext>
                  </a:extLst>
                </a:gridCol>
              </a:tblGrid>
              <a:tr h="370840">
                <a:tc>
                  <a:txBody>
                    <a:bodyPr/>
                    <a:lstStyle/>
                    <a:p>
                      <a:r>
                        <a:rPr lang="en-US" err="1"/>
                        <a:t>Đô</a:t>
                      </a:r>
                      <a:r>
                        <a:rPr lang="en-US"/>
                        <a:t>̣ </a:t>
                      </a:r>
                      <a:r>
                        <a:rPr lang="en-US" err="1"/>
                        <a:t>dài</a:t>
                      </a:r>
                      <a:r>
                        <a:rPr lang="en-US"/>
                        <a:t> </a:t>
                      </a:r>
                      <a:r>
                        <a:rPr lang="en-US" err="1"/>
                        <a:t>cạnh</a:t>
                      </a:r>
                      <a:r>
                        <a:rPr lang="en-US"/>
                        <a:t> </a:t>
                      </a:r>
                      <a:r>
                        <a:rPr lang="en-US" err="1"/>
                        <a:t>trung</a:t>
                      </a:r>
                      <a:r>
                        <a:rPr lang="en-US"/>
                        <a:t> </a:t>
                      </a:r>
                      <a:r>
                        <a:rPr lang="en-US" err="1"/>
                        <a:t>bình</a:t>
                      </a:r>
                      <a:endParaRPr lang="en-US"/>
                    </a:p>
                  </a:txBody>
                  <a:tcPr/>
                </a:tc>
                <a:tc>
                  <a:txBody>
                    <a:bodyPr/>
                    <a:lstStyle/>
                    <a:p>
                      <a:pPr algn="ctr"/>
                      <a:r>
                        <a:rPr lang="en-US"/>
                        <a:t>62</a:t>
                      </a:r>
                    </a:p>
                  </a:txBody>
                  <a:tcPr/>
                </a:tc>
                <a:tc>
                  <a:txBody>
                    <a:bodyPr/>
                    <a:lstStyle/>
                    <a:p>
                      <a:pPr algn="ctr"/>
                      <a:r>
                        <a:rPr lang="en-US"/>
                        <a:t>93</a:t>
                      </a:r>
                    </a:p>
                  </a:txBody>
                  <a:tcPr/>
                </a:tc>
                <a:tc>
                  <a:txBody>
                    <a:bodyPr/>
                    <a:lstStyle/>
                    <a:p>
                      <a:pPr algn="ctr"/>
                      <a:r>
                        <a:rPr lang="en-US" dirty="0"/>
                        <a:t>112</a:t>
                      </a:r>
                    </a:p>
                  </a:txBody>
                  <a:tcPr/>
                </a:tc>
                <a:extLst>
                  <a:ext uri="{0D108BD9-81ED-4DB2-BD59-A6C34878D82A}">
                    <a16:rowId xmlns:a16="http://schemas.microsoft.com/office/drawing/2014/main" val="3380650036"/>
                  </a:ext>
                </a:extLst>
              </a:tr>
            </a:tbl>
          </a:graphicData>
        </a:graphic>
      </p:graphicFrame>
      <p:sp>
        <p:nvSpPr>
          <p:cNvPr id="7" name="Text Placeholder 15">
            <a:extLst>
              <a:ext uri="{FF2B5EF4-FFF2-40B4-BE49-F238E27FC236}">
                <a16:creationId xmlns:a16="http://schemas.microsoft.com/office/drawing/2014/main" id="{1F42B1ED-0769-66E9-81F1-84D4C09CE265}"/>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8505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7190DB7-D8E9-47AC-23DE-289C5662CB6C}"/>
              </a:ext>
            </a:extLst>
          </p:cNvPr>
          <p:cNvPicPr>
            <a:picLocks noChangeAspect="1"/>
          </p:cNvPicPr>
          <p:nvPr/>
        </p:nvPicPr>
        <p:blipFill>
          <a:blip r:embed="rId3"/>
          <a:stretch>
            <a:fillRect/>
          </a:stretch>
        </p:blipFill>
        <p:spPr>
          <a:xfrm>
            <a:off x="5472431" y="2712736"/>
            <a:ext cx="1770248" cy="3060347"/>
          </a:xfrm>
          <a:prstGeom prst="rect">
            <a:avLst/>
          </a:prstGeom>
        </p:spPr>
      </p:pic>
      <p:pic>
        <p:nvPicPr>
          <p:cNvPr id="25" name="Picture 24">
            <a:extLst>
              <a:ext uri="{FF2B5EF4-FFF2-40B4-BE49-F238E27FC236}">
                <a16:creationId xmlns:a16="http://schemas.microsoft.com/office/drawing/2014/main" id="{ABB37984-CEC5-F43D-7B71-348DC9F9AA0B}"/>
              </a:ext>
            </a:extLst>
          </p:cNvPr>
          <p:cNvPicPr>
            <a:picLocks noChangeAspect="1"/>
          </p:cNvPicPr>
          <p:nvPr/>
        </p:nvPicPr>
        <p:blipFill>
          <a:blip r:embed="rId4"/>
          <a:stretch>
            <a:fillRect/>
          </a:stretch>
        </p:blipFill>
        <p:spPr>
          <a:xfrm>
            <a:off x="9963913" y="2712738"/>
            <a:ext cx="1770048" cy="3060000"/>
          </a:xfrm>
          <a:prstGeom prst="rect">
            <a:avLst/>
          </a:prstGeom>
        </p:spPr>
      </p:pic>
      <p:pic>
        <p:nvPicPr>
          <p:cNvPr id="9" name="Picture 8">
            <a:extLst>
              <a:ext uri="{FF2B5EF4-FFF2-40B4-BE49-F238E27FC236}">
                <a16:creationId xmlns:a16="http://schemas.microsoft.com/office/drawing/2014/main" id="{9EF101AD-708C-C2E3-5436-7D474F21259A}"/>
              </a:ext>
            </a:extLst>
          </p:cNvPr>
          <p:cNvPicPr>
            <a:picLocks noChangeAspect="1"/>
          </p:cNvPicPr>
          <p:nvPr/>
        </p:nvPicPr>
        <p:blipFill>
          <a:blip r:embed="rId5"/>
          <a:stretch>
            <a:fillRect/>
          </a:stretch>
        </p:blipFill>
        <p:spPr>
          <a:xfrm>
            <a:off x="7713284" y="2712737"/>
            <a:ext cx="1762104" cy="3044070"/>
          </a:xfrm>
          <a:prstGeom prst="rect">
            <a:avLst/>
          </a:prstGeom>
        </p:spPr>
      </p:pic>
      <p:sp>
        <p:nvSpPr>
          <p:cNvPr id="3" name="TextBox 2">
            <a:extLst>
              <a:ext uri="{FF2B5EF4-FFF2-40B4-BE49-F238E27FC236}">
                <a16:creationId xmlns:a16="http://schemas.microsoft.com/office/drawing/2014/main" id="{C2D3B9AD-8368-374D-9A65-CD16A65B52E9}"/>
              </a:ext>
            </a:extLst>
          </p:cNvPr>
          <p:cNvSpPr txBox="1"/>
          <p:nvPr/>
        </p:nvSpPr>
        <p:spPr>
          <a:xfrm>
            <a:off x="636086" y="1397675"/>
            <a:ext cx="10636469" cy="682238"/>
          </a:xfrm>
          <a:prstGeom prst="rect">
            <a:avLst/>
          </a:prstGeom>
          <a:noFill/>
        </p:spPr>
        <p:txBody>
          <a:bodyPr wrap="square">
            <a:spAutoFit/>
          </a:bodyPr>
          <a:lstStyle/>
          <a:p>
            <a:pPr algn="l">
              <a:lnSpc>
                <a:spcPts val="2000"/>
              </a:lnSpc>
              <a:spcBef>
                <a:spcPts val="600"/>
              </a:spcBef>
            </a:pPr>
            <a:r>
              <a:rPr lang="vi-VN" sz="2000" b="1" dirty="0">
                <a:solidFill>
                  <a:srgbClr val="000000"/>
                </a:solidFill>
                <a:latin typeface="Helvetica" panose="020B0604020202020204" pitchFamily="34" charset="0"/>
              </a:rPr>
              <a:t>3. Xử lý ảnh</a:t>
            </a:r>
          </a:p>
          <a:p>
            <a:pPr algn="l">
              <a:lnSpc>
                <a:spcPts val="2000"/>
              </a:lnSpc>
              <a:spcBef>
                <a:spcPts val="600"/>
              </a:spcBef>
            </a:pPr>
            <a:r>
              <a:rPr lang="en-US" b="1" dirty="0">
                <a:solidFill>
                  <a:srgbClr val="000000"/>
                </a:solidFill>
                <a:latin typeface="Helvetica" panose="020B0604020202020204" pitchFamily="34" charset="0"/>
              </a:rPr>
              <a:t>3.1 </a:t>
            </a:r>
            <a:r>
              <a:rPr lang="en-US" b="1" dirty="0" err="1">
                <a:solidFill>
                  <a:srgbClr val="000000"/>
                </a:solidFill>
                <a:latin typeface="Helvetica" panose="020B0604020202020204" pitchFamily="34" charset="0"/>
              </a:rPr>
              <a:t>Tìm</a:t>
            </a:r>
            <a:r>
              <a:rPr lang="en-US" b="1" dirty="0">
                <a:solidFill>
                  <a:srgbClr val="000000"/>
                </a:solidFill>
                <a:latin typeface="Helvetica" panose="020B0604020202020204" pitchFamily="34" charset="0"/>
              </a:rPr>
              <a:t> </a:t>
            </a:r>
            <a:r>
              <a:rPr lang="en-US" b="1" dirty="0" err="1">
                <a:solidFill>
                  <a:srgbClr val="000000"/>
                </a:solidFill>
                <a:latin typeface="Helvetica" panose="020B0604020202020204" pitchFamily="34" charset="0"/>
              </a:rPr>
              <a:t>cạnh</a:t>
            </a:r>
            <a:r>
              <a:rPr lang="en-US" b="1" dirty="0">
                <a:solidFill>
                  <a:srgbClr val="000000"/>
                </a:solidFill>
                <a:latin typeface="Helvetica" panose="020B0604020202020204" pitchFamily="34" charset="0"/>
              </a:rPr>
              <a:t> Canny – Canny Edge Detection</a:t>
            </a:r>
            <a:endParaRPr lang="en-US" b="1" i="0" dirty="0">
              <a:solidFill>
                <a:srgbClr val="000000"/>
              </a:solidFill>
              <a:effectLst/>
              <a:latin typeface="Helvetica" panose="020B0604020202020204" pitchFamily="34" charset="0"/>
            </a:endParaRPr>
          </a:p>
        </p:txBody>
      </p:sp>
      <p:sp>
        <p:nvSpPr>
          <p:cNvPr id="2" name="Slide Number Placeholder 1">
            <a:extLst>
              <a:ext uri="{FF2B5EF4-FFF2-40B4-BE49-F238E27FC236}">
                <a16:creationId xmlns:a16="http://schemas.microsoft.com/office/drawing/2014/main" id="{39103717-C78C-196E-FA0C-A5A8E6BD4C16}"/>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13</a:t>
            </a:fld>
            <a:endParaRPr lang="en-US"/>
          </a:p>
        </p:txBody>
      </p:sp>
      <p:sp>
        <p:nvSpPr>
          <p:cNvPr id="6" name="TextBox 5">
            <a:extLst>
              <a:ext uri="{FF2B5EF4-FFF2-40B4-BE49-F238E27FC236}">
                <a16:creationId xmlns:a16="http://schemas.microsoft.com/office/drawing/2014/main" id="{2A3DDBD9-3C6F-A46A-122F-801788FDEA78}"/>
              </a:ext>
            </a:extLst>
          </p:cNvPr>
          <p:cNvSpPr txBox="1"/>
          <p:nvPr/>
        </p:nvSpPr>
        <p:spPr>
          <a:xfrm>
            <a:off x="467709" y="3033994"/>
            <a:ext cx="4710545" cy="3093154"/>
          </a:xfrm>
          <a:prstGeom prst="rect">
            <a:avLst/>
          </a:prstGeom>
          <a:noFill/>
        </p:spPr>
        <p:txBody>
          <a:bodyPr wrap="square">
            <a:spAutoFit/>
          </a:bodyPr>
          <a:lstStyle/>
          <a:p>
            <a:pPr indent="357188" algn="l">
              <a:spcBef>
                <a:spcPts val="600"/>
              </a:spcBef>
              <a:buFont typeface="+mj-lt"/>
              <a:buAutoNum type="arabicPeriod"/>
            </a:pPr>
            <a:r>
              <a:rPr lang="vi-VN" b="0" i="0" dirty="0">
                <a:solidFill>
                  <a:srgbClr val="374151"/>
                </a:solidFill>
                <a:effectLst/>
                <a:latin typeface="Söhne"/>
              </a:rPr>
              <a:t>Tính toán đạo hàm theo chiều ngang và dọc của ảnh để tìm </a:t>
            </a:r>
            <a:r>
              <a:rPr lang="vi-VN" b="0" i="0" dirty="0" err="1">
                <a:solidFill>
                  <a:srgbClr val="374151"/>
                </a:solidFill>
                <a:effectLst/>
                <a:latin typeface="Söhne"/>
              </a:rPr>
              <a:t>gradient</a:t>
            </a:r>
            <a:r>
              <a:rPr lang="vi-VN" b="0" i="0" dirty="0">
                <a:solidFill>
                  <a:srgbClr val="374151"/>
                </a:solidFill>
                <a:effectLst/>
                <a:latin typeface="Söhne"/>
              </a:rPr>
              <a:t> của mức xám.</a:t>
            </a:r>
            <a:endParaRPr lang="en-US" b="0" i="0" dirty="0">
              <a:solidFill>
                <a:srgbClr val="374151"/>
              </a:solidFill>
              <a:effectLst/>
              <a:latin typeface="Söhne"/>
            </a:endParaRPr>
          </a:p>
          <a:p>
            <a:pPr indent="357188" algn="l">
              <a:spcBef>
                <a:spcPts val="600"/>
              </a:spcBef>
              <a:buFont typeface="+mj-lt"/>
              <a:buAutoNum type="arabicPeriod"/>
            </a:pPr>
            <a:r>
              <a:rPr lang="vi-VN" b="0" i="0" dirty="0">
                <a:solidFill>
                  <a:srgbClr val="374151"/>
                </a:solidFill>
                <a:effectLst/>
                <a:latin typeface="Söhne"/>
              </a:rPr>
              <a:t>Loại bỏ các điểm không phải cạnh bằng cách áp ngưỡng (</a:t>
            </a:r>
            <a:r>
              <a:rPr lang="vi-VN" b="0" i="0" dirty="0" err="1">
                <a:solidFill>
                  <a:srgbClr val="374151"/>
                </a:solidFill>
                <a:effectLst/>
                <a:latin typeface="Söhne"/>
              </a:rPr>
              <a:t>thresholding</a:t>
            </a:r>
            <a:r>
              <a:rPr lang="vi-VN" b="0" i="0" dirty="0">
                <a:solidFill>
                  <a:srgbClr val="374151"/>
                </a:solidFill>
                <a:effectLst/>
                <a:latin typeface="Söhne"/>
              </a:rPr>
              <a:t>). Các điểm có độ lớn </a:t>
            </a:r>
            <a:r>
              <a:rPr lang="vi-VN" b="0" i="0" dirty="0" err="1">
                <a:solidFill>
                  <a:srgbClr val="374151"/>
                </a:solidFill>
                <a:effectLst/>
                <a:latin typeface="Söhne"/>
              </a:rPr>
              <a:t>gradient</a:t>
            </a:r>
            <a:r>
              <a:rPr lang="vi-VN" b="0" i="0" dirty="0">
                <a:solidFill>
                  <a:srgbClr val="374151"/>
                </a:solidFill>
                <a:effectLst/>
                <a:latin typeface="Söhne"/>
              </a:rPr>
              <a:t> vượt qua ngưỡng được coi là cạnh.</a:t>
            </a:r>
            <a:endParaRPr lang="en-US" b="0" i="0" dirty="0">
              <a:solidFill>
                <a:srgbClr val="374151"/>
              </a:solidFill>
              <a:effectLst/>
              <a:latin typeface="Söhne"/>
            </a:endParaRPr>
          </a:p>
          <a:p>
            <a:pPr indent="357188" algn="l">
              <a:spcBef>
                <a:spcPts val="600"/>
              </a:spcBef>
              <a:buFont typeface="+mj-lt"/>
              <a:buAutoNum type="arabicPeriod"/>
            </a:pPr>
            <a:r>
              <a:rPr lang="vi-VN" b="0" i="0" dirty="0">
                <a:solidFill>
                  <a:srgbClr val="374151"/>
                </a:solidFill>
                <a:effectLst/>
                <a:latin typeface="Söhne"/>
              </a:rPr>
              <a:t>Sử dụng kỹ thuật hợp nhất (</a:t>
            </a:r>
            <a:r>
              <a:rPr lang="vi-VN" b="0" i="0" dirty="0" err="1">
                <a:solidFill>
                  <a:srgbClr val="374151"/>
                </a:solidFill>
                <a:effectLst/>
                <a:latin typeface="Söhne"/>
              </a:rPr>
              <a:t>hysteresis</a:t>
            </a:r>
            <a:r>
              <a:rPr lang="vi-VN" b="0" i="0" dirty="0">
                <a:solidFill>
                  <a:srgbClr val="374151"/>
                </a:solidFill>
                <a:effectLst/>
                <a:latin typeface="Söhne"/>
              </a:rPr>
              <a:t>) để loại bỏ các cạnh nhỏ và giữ lại các cạnh liên tục.</a:t>
            </a:r>
            <a:endParaRPr lang="en-US" b="0" i="0" dirty="0">
              <a:solidFill>
                <a:srgbClr val="374151"/>
              </a:solidFill>
              <a:effectLst/>
              <a:latin typeface="Söhne"/>
            </a:endParaRPr>
          </a:p>
          <a:p>
            <a:pPr indent="357188">
              <a:spcBef>
                <a:spcPts val="600"/>
              </a:spcBef>
              <a:buFont typeface="+mj-lt"/>
              <a:buAutoNum type="arabicPeriod"/>
            </a:pPr>
            <a:r>
              <a:rPr lang="vi-VN" b="0" i="0" dirty="0">
                <a:solidFill>
                  <a:srgbClr val="374151"/>
                </a:solidFill>
                <a:effectLst/>
                <a:latin typeface="Söhne"/>
              </a:rPr>
              <a:t>Cuối cùng, tạo ra một ảnh nhị</a:t>
            </a:r>
            <a:r>
              <a:rPr lang="en-US" b="0" i="0" dirty="0">
                <a:solidFill>
                  <a:srgbClr val="374151"/>
                </a:solidFill>
                <a:effectLst/>
                <a:latin typeface="Söhne"/>
              </a:rPr>
              <a:t> </a:t>
            </a:r>
            <a:r>
              <a:rPr lang="en-US" b="0" i="0" dirty="0" err="1">
                <a:solidFill>
                  <a:srgbClr val="374151"/>
                </a:solidFill>
                <a:effectLst/>
                <a:latin typeface="Söhne"/>
              </a:rPr>
              <a:t>phân</a:t>
            </a:r>
            <a:r>
              <a:rPr lang="vi-VN" b="0" i="0" dirty="0">
                <a:solidFill>
                  <a:srgbClr val="374151"/>
                </a:solidFill>
                <a:effectLst/>
                <a:latin typeface="Söhne"/>
              </a:rPr>
              <a:t> với các vị trí biên cạnh được đánh dấu là trắng và các vị trí khác được đánh dấu là đen.</a:t>
            </a:r>
          </a:p>
        </p:txBody>
      </p:sp>
      <p:sp>
        <p:nvSpPr>
          <p:cNvPr id="7" name="TextBox 6">
            <a:extLst>
              <a:ext uri="{FF2B5EF4-FFF2-40B4-BE49-F238E27FC236}">
                <a16:creationId xmlns:a16="http://schemas.microsoft.com/office/drawing/2014/main" id="{8C1DA9C9-AC0B-D61E-E8AF-54E3858BDDA6}"/>
              </a:ext>
            </a:extLst>
          </p:cNvPr>
          <p:cNvSpPr txBox="1"/>
          <p:nvPr/>
        </p:nvSpPr>
        <p:spPr>
          <a:xfrm>
            <a:off x="467709" y="1992782"/>
            <a:ext cx="10710041" cy="646331"/>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b="1" i="0" dirty="0">
                <a:solidFill>
                  <a:srgbClr val="0070C0"/>
                </a:solidFill>
                <a:effectLst/>
                <a:latin typeface="Söhne"/>
              </a:rPr>
              <a:t>: </a:t>
            </a:r>
            <a:r>
              <a:rPr lang="vi-VN" b="0" i="0" dirty="0">
                <a:solidFill>
                  <a:srgbClr val="374151"/>
                </a:solidFill>
                <a:effectLst/>
                <a:latin typeface="Söhne"/>
              </a:rPr>
              <a:t>được sử dụng để tìm ra </a:t>
            </a:r>
            <a:r>
              <a:rPr lang="vi-VN" dirty="0">
                <a:solidFill>
                  <a:srgbClr val="374151"/>
                </a:solidFill>
                <a:latin typeface="Söhne"/>
              </a:rPr>
              <a:t>và làm nổi bật các cạnh ranh giới </a:t>
            </a:r>
            <a:r>
              <a:rPr lang="vi-VN" b="0" i="0" dirty="0">
                <a:solidFill>
                  <a:srgbClr val="374151"/>
                </a:solidFill>
                <a:effectLst/>
                <a:latin typeface="Söhne"/>
              </a:rPr>
              <a:t>dựa trên sự thay đổi đột ngột trong độ sáng giữa các điểm ảnh.</a:t>
            </a:r>
            <a:endParaRPr lang="en-US" dirty="0"/>
          </a:p>
        </p:txBody>
      </p:sp>
      <p:sp>
        <p:nvSpPr>
          <p:cNvPr id="8" name="TextBox 7">
            <a:extLst>
              <a:ext uri="{FF2B5EF4-FFF2-40B4-BE49-F238E27FC236}">
                <a16:creationId xmlns:a16="http://schemas.microsoft.com/office/drawing/2014/main" id="{5B1767D4-7170-08E3-065B-560D658CEA9B}"/>
              </a:ext>
            </a:extLst>
          </p:cNvPr>
          <p:cNvSpPr txBox="1"/>
          <p:nvPr/>
        </p:nvSpPr>
        <p:spPr>
          <a:xfrm>
            <a:off x="467710" y="2573415"/>
            <a:ext cx="4215829" cy="369332"/>
          </a:xfrm>
          <a:prstGeom prst="rect">
            <a:avLst/>
          </a:prstGeom>
          <a:noFill/>
        </p:spPr>
        <p:txBody>
          <a:bodyPr wrap="square">
            <a:spAutoFit/>
          </a:bodyPr>
          <a:lstStyle/>
          <a:p>
            <a:pPr>
              <a:spcBef>
                <a:spcPts val="600"/>
              </a:spcBef>
            </a:pPr>
            <a:r>
              <a:rPr lang="en-US" b="1" err="1">
                <a:solidFill>
                  <a:srgbClr val="0070C0"/>
                </a:solidFill>
                <a:latin typeface="Söhne"/>
              </a:rPr>
              <a:t>Giải</a:t>
            </a:r>
            <a:r>
              <a:rPr lang="en-US" b="1">
                <a:solidFill>
                  <a:srgbClr val="0070C0"/>
                </a:solidFill>
                <a:latin typeface="Söhne"/>
              </a:rPr>
              <a:t> </a:t>
            </a:r>
            <a:r>
              <a:rPr lang="en-US" b="1" err="1">
                <a:solidFill>
                  <a:srgbClr val="0070C0"/>
                </a:solidFill>
                <a:latin typeface="Söhne"/>
              </a:rPr>
              <a:t>thuật</a:t>
            </a:r>
            <a:r>
              <a:rPr lang="en-US" b="1" i="0">
                <a:solidFill>
                  <a:srgbClr val="0070C0"/>
                </a:solidFill>
                <a:effectLst/>
                <a:latin typeface="Söhne"/>
              </a:rPr>
              <a:t>:</a:t>
            </a:r>
            <a:endParaRPr lang="en-US" sz="1800" b="0" i="1">
              <a:solidFill>
                <a:srgbClr val="374151"/>
              </a:solidFill>
              <a:effectLst/>
              <a:latin typeface="Söhne"/>
            </a:endParaRPr>
          </a:p>
        </p:txBody>
      </p:sp>
      <p:sp>
        <p:nvSpPr>
          <p:cNvPr id="13" name="TextBox 12">
            <a:extLst>
              <a:ext uri="{FF2B5EF4-FFF2-40B4-BE49-F238E27FC236}">
                <a16:creationId xmlns:a16="http://schemas.microsoft.com/office/drawing/2014/main" id="{A1F0B122-9787-F970-2B9D-26A0FC1F0972}"/>
              </a:ext>
            </a:extLst>
          </p:cNvPr>
          <p:cNvSpPr txBox="1"/>
          <p:nvPr/>
        </p:nvSpPr>
        <p:spPr>
          <a:xfrm>
            <a:off x="7725476" y="5793957"/>
            <a:ext cx="1770248" cy="369332"/>
          </a:xfrm>
          <a:prstGeom prst="rect">
            <a:avLst/>
          </a:prstGeom>
          <a:noFill/>
        </p:spPr>
        <p:txBody>
          <a:bodyPr wrap="square" rtlCol="0">
            <a:spAutoFit/>
          </a:bodyPr>
          <a:lstStyle/>
          <a:p>
            <a:pPr algn="ctr"/>
            <a:r>
              <a:rPr lang="en-US" i="1" err="1"/>
              <a:t>Tìm</a:t>
            </a:r>
            <a:r>
              <a:rPr lang="en-US" i="1"/>
              <a:t> </a:t>
            </a:r>
            <a:r>
              <a:rPr lang="en-US" i="1" err="1"/>
              <a:t>cạnh</a:t>
            </a:r>
            <a:r>
              <a:rPr lang="en-US" i="1"/>
              <a:t> Canny</a:t>
            </a:r>
          </a:p>
        </p:txBody>
      </p:sp>
      <p:sp>
        <p:nvSpPr>
          <p:cNvPr id="16" name="TextBox 15">
            <a:extLst>
              <a:ext uri="{FF2B5EF4-FFF2-40B4-BE49-F238E27FC236}">
                <a16:creationId xmlns:a16="http://schemas.microsoft.com/office/drawing/2014/main" id="{0F7583D6-2A56-A2ED-FA9B-1DC1B4AC9A2D}"/>
              </a:ext>
            </a:extLst>
          </p:cNvPr>
          <p:cNvSpPr txBox="1"/>
          <p:nvPr/>
        </p:nvSpPr>
        <p:spPr>
          <a:xfrm>
            <a:off x="9936436" y="5793957"/>
            <a:ext cx="1770248" cy="369332"/>
          </a:xfrm>
          <a:prstGeom prst="rect">
            <a:avLst/>
          </a:prstGeom>
          <a:noFill/>
        </p:spPr>
        <p:txBody>
          <a:bodyPr wrap="square" rtlCol="0">
            <a:spAutoFit/>
          </a:bodyPr>
          <a:lstStyle/>
          <a:p>
            <a:pPr algn="ctr"/>
            <a:r>
              <a:rPr lang="en-US" i="1" err="1"/>
              <a:t>Tìm</a:t>
            </a:r>
            <a:r>
              <a:rPr lang="en-US" i="1"/>
              <a:t> </a:t>
            </a:r>
            <a:r>
              <a:rPr lang="en-US" i="1" err="1"/>
              <a:t>cạnh</a:t>
            </a:r>
            <a:r>
              <a:rPr lang="en-US" i="1"/>
              <a:t> Sobel</a:t>
            </a:r>
          </a:p>
        </p:txBody>
      </p:sp>
      <p:sp>
        <p:nvSpPr>
          <p:cNvPr id="5" name="TextBox 4">
            <a:extLst>
              <a:ext uri="{FF2B5EF4-FFF2-40B4-BE49-F238E27FC236}">
                <a16:creationId xmlns:a16="http://schemas.microsoft.com/office/drawing/2014/main" id="{23091DE2-F04E-4D4C-8696-6AB06C6707E8}"/>
              </a:ext>
            </a:extLst>
          </p:cNvPr>
          <p:cNvSpPr txBox="1"/>
          <p:nvPr/>
        </p:nvSpPr>
        <p:spPr>
          <a:xfrm>
            <a:off x="4860387" y="5774808"/>
            <a:ext cx="2798040" cy="369332"/>
          </a:xfrm>
          <a:prstGeom prst="rect">
            <a:avLst/>
          </a:prstGeom>
          <a:noFill/>
        </p:spPr>
        <p:txBody>
          <a:bodyPr wrap="square" rtlCol="0">
            <a:spAutoFit/>
          </a:bodyPr>
          <a:lstStyle/>
          <a:p>
            <a:pPr algn="ctr"/>
            <a:r>
              <a:rPr lang="en-US" i="1" err="1"/>
              <a:t>Ảnh</a:t>
            </a:r>
            <a:r>
              <a:rPr lang="en-US" i="1"/>
              <a:t> </a:t>
            </a:r>
            <a:r>
              <a:rPr lang="en-US" i="1" err="1"/>
              <a:t>làm</a:t>
            </a:r>
            <a:r>
              <a:rPr lang="en-US" i="1"/>
              <a:t> </a:t>
            </a:r>
            <a:r>
              <a:rPr lang="en-US" i="1" err="1"/>
              <a:t>mịn</a:t>
            </a:r>
            <a:r>
              <a:rPr lang="en-US" i="1"/>
              <a:t> Gaussian</a:t>
            </a:r>
          </a:p>
        </p:txBody>
      </p:sp>
      <p:sp>
        <p:nvSpPr>
          <p:cNvPr id="10" name="Text Placeholder 15">
            <a:extLst>
              <a:ext uri="{FF2B5EF4-FFF2-40B4-BE49-F238E27FC236}">
                <a16:creationId xmlns:a16="http://schemas.microsoft.com/office/drawing/2014/main" id="{6655ADAF-AF44-D973-1222-5B4D86FCECF5}"/>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0361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1BE378-4B77-0C65-BCDF-DFE5B408B51B}"/>
              </a:ext>
            </a:extLst>
          </p:cNvPr>
          <p:cNvPicPr>
            <a:picLocks noChangeAspect="1"/>
          </p:cNvPicPr>
          <p:nvPr/>
        </p:nvPicPr>
        <p:blipFill>
          <a:blip r:embed="rId3"/>
          <a:stretch>
            <a:fillRect/>
          </a:stretch>
        </p:blipFill>
        <p:spPr>
          <a:xfrm>
            <a:off x="9315450" y="2498546"/>
            <a:ext cx="1862300" cy="3218235"/>
          </a:xfrm>
          <a:prstGeom prst="rect">
            <a:avLst/>
          </a:prstGeom>
        </p:spPr>
      </p:pic>
      <p:pic>
        <p:nvPicPr>
          <p:cNvPr id="5" name="Picture 4">
            <a:extLst>
              <a:ext uri="{FF2B5EF4-FFF2-40B4-BE49-F238E27FC236}">
                <a16:creationId xmlns:a16="http://schemas.microsoft.com/office/drawing/2014/main" id="{35329D47-785B-353C-A8C9-46F36D27A851}"/>
              </a:ext>
            </a:extLst>
          </p:cNvPr>
          <p:cNvPicPr>
            <a:picLocks noChangeAspect="1"/>
          </p:cNvPicPr>
          <p:nvPr/>
        </p:nvPicPr>
        <p:blipFill>
          <a:blip r:embed="rId4"/>
          <a:stretch>
            <a:fillRect/>
          </a:stretch>
        </p:blipFill>
        <p:spPr>
          <a:xfrm>
            <a:off x="6981715" y="2455667"/>
            <a:ext cx="1887743" cy="3261114"/>
          </a:xfrm>
          <a:prstGeom prst="rect">
            <a:avLst/>
          </a:prstGeom>
        </p:spPr>
      </p:pic>
      <p:sp>
        <p:nvSpPr>
          <p:cNvPr id="2" name="Slide Number Placeholder 1">
            <a:extLst>
              <a:ext uri="{FF2B5EF4-FFF2-40B4-BE49-F238E27FC236}">
                <a16:creationId xmlns:a16="http://schemas.microsoft.com/office/drawing/2014/main" id="{EF7ACB46-EA64-0E92-F59D-BDB2CA293017}"/>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14</a:t>
            </a:fld>
            <a:endParaRPr lang="en-US"/>
          </a:p>
        </p:txBody>
      </p:sp>
      <p:sp>
        <p:nvSpPr>
          <p:cNvPr id="6" name="TextBox 5">
            <a:extLst>
              <a:ext uri="{FF2B5EF4-FFF2-40B4-BE49-F238E27FC236}">
                <a16:creationId xmlns:a16="http://schemas.microsoft.com/office/drawing/2014/main" id="{730EC2A2-B8E8-2726-D411-167EFAA965A3}"/>
              </a:ext>
            </a:extLst>
          </p:cNvPr>
          <p:cNvSpPr txBox="1"/>
          <p:nvPr/>
        </p:nvSpPr>
        <p:spPr>
          <a:xfrm>
            <a:off x="636086" y="1397675"/>
            <a:ext cx="10636469" cy="682238"/>
          </a:xfrm>
          <a:prstGeom prst="rect">
            <a:avLst/>
          </a:prstGeom>
          <a:noFill/>
        </p:spPr>
        <p:txBody>
          <a:bodyPr wrap="square">
            <a:spAutoFit/>
          </a:bodyPr>
          <a:lstStyle/>
          <a:p>
            <a:pPr algn="l">
              <a:lnSpc>
                <a:spcPts val="2000"/>
              </a:lnSpc>
              <a:spcBef>
                <a:spcPts val="600"/>
              </a:spcBef>
            </a:pPr>
            <a:r>
              <a:rPr lang="vi-VN" sz="2000" b="1" dirty="0">
                <a:solidFill>
                  <a:srgbClr val="000000"/>
                </a:solidFill>
                <a:latin typeface="Helvetica" panose="020B0604020202020204" pitchFamily="34" charset="0"/>
              </a:rPr>
              <a:t>3. Xử lý ảnh</a:t>
            </a:r>
          </a:p>
          <a:p>
            <a:pPr algn="l">
              <a:lnSpc>
                <a:spcPts val="2000"/>
              </a:lnSpc>
              <a:spcBef>
                <a:spcPts val="600"/>
              </a:spcBef>
            </a:pPr>
            <a:r>
              <a:rPr lang="en-US" b="1" dirty="0">
                <a:solidFill>
                  <a:srgbClr val="000000"/>
                </a:solidFill>
                <a:latin typeface="Helvetica" panose="020B0604020202020204" pitchFamily="34" charset="0"/>
              </a:rPr>
              <a:t>3.2 </a:t>
            </a:r>
            <a:r>
              <a:rPr lang="en-US" b="1" dirty="0" err="1">
                <a:solidFill>
                  <a:srgbClr val="000000"/>
                </a:solidFill>
                <a:latin typeface="Helvetica" panose="020B0604020202020204" pitchFamily="34" charset="0"/>
              </a:rPr>
              <a:t>Biến</a:t>
            </a:r>
            <a:r>
              <a:rPr lang="en-US" b="1" dirty="0">
                <a:solidFill>
                  <a:srgbClr val="000000"/>
                </a:solidFill>
                <a:latin typeface="Helvetica" panose="020B0604020202020204" pitchFamily="34" charset="0"/>
              </a:rPr>
              <a:t> </a:t>
            </a:r>
            <a:r>
              <a:rPr lang="en-US" b="1" dirty="0" err="1">
                <a:solidFill>
                  <a:srgbClr val="000000"/>
                </a:solidFill>
                <a:latin typeface="Helvetica" panose="020B0604020202020204" pitchFamily="34" charset="0"/>
              </a:rPr>
              <a:t>đổi</a:t>
            </a:r>
            <a:r>
              <a:rPr lang="en-US" b="1" dirty="0">
                <a:solidFill>
                  <a:srgbClr val="000000"/>
                </a:solidFill>
                <a:latin typeface="Helvetica" panose="020B0604020202020204" pitchFamily="34" charset="0"/>
              </a:rPr>
              <a:t> Hough – Hough Transform</a:t>
            </a:r>
            <a:endParaRPr lang="en-US" b="1" i="0" dirty="0">
              <a:solidFill>
                <a:srgbClr val="000000"/>
              </a:solidFill>
              <a:effectLst/>
              <a:latin typeface="Helvetica" panose="020B0604020202020204" pitchFamily="34" charset="0"/>
            </a:endParaRPr>
          </a:p>
        </p:txBody>
      </p:sp>
      <p:sp>
        <p:nvSpPr>
          <p:cNvPr id="10" name="TextBox 9">
            <a:extLst>
              <a:ext uri="{FF2B5EF4-FFF2-40B4-BE49-F238E27FC236}">
                <a16:creationId xmlns:a16="http://schemas.microsoft.com/office/drawing/2014/main" id="{55D9B345-6FEA-C5F6-C3ED-43A2C218A1FF}"/>
              </a:ext>
            </a:extLst>
          </p:cNvPr>
          <p:cNvSpPr txBox="1"/>
          <p:nvPr/>
        </p:nvSpPr>
        <p:spPr>
          <a:xfrm>
            <a:off x="467709" y="1969336"/>
            <a:ext cx="10710041" cy="646331"/>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b="1" i="0" dirty="0">
                <a:solidFill>
                  <a:srgbClr val="0070C0"/>
                </a:solidFill>
                <a:effectLst/>
                <a:latin typeface="Söhne"/>
              </a:rPr>
              <a:t>: </a:t>
            </a:r>
            <a:r>
              <a:rPr lang="vi-VN" b="0" i="0" dirty="0">
                <a:solidFill>
                  <a:srgbClr val="374151"/>
                </a:solidFill>
                <a:effectLst/>
                <a:latin typeface="Söhne"/>
              </a:rPr>
              <a:t>được sử dụng để phát hiện các đường thẳng, các hình dạng hình học và các đối tượng được xác định bằng các đặc điểm hình học trong ảnh.</a:t>
            </a:r>
            <a:endParaRPr lang="en-US" dirty="0"/>
          </a:p>
        </p:txBody>
      </p:sp>
      <p:sp>
        <p:nvSpPr>
          <p:cNvPr id="11" name="TextBox 10">
            <a:extLst>
              <a:ext uri="{FF2B5EF4-FFF2-40B4-BE49-F238E27FC236}">
                <a16:creationId xmlns:a16="http://schemas.microsoft.com/office/drawing/2014/main" id="{1F328FEB-29B0-8BD0-900D-71181591D384}"/>
              </a:ext>
            </a:extLst>
          </p:cNvPr>
          <p:cNvSpPr txBox="1"/>
          <p:nvPr/>
        </p:nvSpPr>
        <p:spPr>
          <a:xfrm>
            <a:off x="467710" y="2573415"/>
            <a:ext cx="4215829" cy="369332"/>
          </a:xfrm>
          <a:prstGeom prst="rect">
            <a:avLst/>
          </a:prstGeom>
          <a:noFill/>
        </p:spPr>
        <p:txBody>
          <a:bodyPr wrap="square">
            <a:spAutoFit/>
          </a:bodyPr>
          <a:lstStyle/>
          <a:p>
            <a:pPr>
              <a:spcBef>
                <a:spcPts val="600"/>
              </a:spcBef>
            </a:pPr>
            <a:r>
              <a:rPr lang="en-US" b="1" err="1">
                <a:solidFill>
                  <a:srgbClr val="0070C0"/>
                </a:solidFill>
                <a:latin typeface="Söhne"/>
              </a:rPr>
              <a:t>Giải</a:t>
            </a:r>
            <a:r>
              <a:rPr lang="en-US" b="1">
                <a:solidFill>
                  <a:srgbClr val="0070C0"/>
                </a:solidFill>
                <a:latin typeface="Söhne"/>
              </a:rPr>
              <a:t> </a:t>
            </a:r>
            <a:r>
              <a:rPr lang="en-US" b="1" err="1">
                <a:solidFill>
                  <a:srgbClr val="0070C0"/>
                </a:solidFill>
                <a:latin typeface="Söhne"/>
              </a:rPr>
              <a:t>thuật</a:t>
            </a:r>
            <a:r>
              <a:rPr lang="en-US" b="1" i="0">
                <a:solidFill>
                  <a:srgbClr val="0070C0"/>
                </a:solidFill>
                <a:effectLst/>
                <a:latin typeface="Söhne"/>
              </a:rPr>
              <a:t>:</a:t>
            </a:r>
            <a:endParaRPr lang="en-US" sz="1800" b="0" i="1">
              <a:solidFill>
                <a:srgbClr val="374151"/>
              </a:solidFill>
              <a:effectLst/>
              <a:latin typeface="Söhne"/>
            </a:endParaRPr>
          </a:p>
        </p:txBody>
      </p:sp>
      <p:sp>
        <p:nvSpPr>
          <p:cNvPr id="15" name="TextBox 14">
            <a:extLst>
              <a:ext uri="{FF2B5EF4-FFF2-40B4-BE49-F238E27FC236}">
                <a16:creationId xmlns:a16="http://schemas.microsoft.com/office/drawing/2014/main" id="{0892113A-C484-B68C-AB9E-301146D2C27D}"/>
              </a:ext>
            </a:extLst>
          </p:cNvPr>
          <p:cNvSpPr txBox="1"/>
          <p:nvPr/>
        </p:nvSpPr>
        <p:spPr>
          <a:xfrm>
            <a:off x="467708" y="3070030"/>
            <a:ext cx="6001944" cy="2739211"/>
          </a:xfrm>
          <a:prstGeom prst="rect">
            <a:avLst/>
          </a:prstGeom>
          <a:noFill/>
        </p:spPr>
        <p:txBody>
          <a:bodyPr wrap="square">
            <a:spAutoFit/>
          </a:bodyPr>
          <a:lstStyle/>
          <a:p>
            <a:pPr>
              <a:spcBef>
                <a:spcPts val="600"/>
              </a:spcBef>
            </a:pPr>
            <a:r>
              <a:rPr lang="vi-VN" dirty="0">
                <a:solidFill>
                  <a:srgbClr val="374151"/>
                </a:solidFill>
                <a:latin typeface="Söhne"/>
              </a:rPr>
              <a:t>Áp dụng </a:t>
            </a:r>
            <a:r>
              <a:rPr lang="vi-VN" dirty="0" err="1">
                <a:solidFill>
                  <a:srgbClr val="374151"/>
                </a:solidFill>
                <a:latin typeface="Söhne"/>
              </a:rPr>
              <a:t>HoughLineP</a:t>
            </a:r>
            <a:r>
              <a:rPr lang="vi-VN" dirty="0">
                <a:solidFill>
                  <a:srgbClr val="374151"/>
                </a:solidFill>
                <a:latin typeface="Söhne"/>
              </a:rPr>
              <a:t> để tìm các đường thẳng y = </a:t>
            </a:r>
            <a:r>
              <a:rPr lang="vi-VN" dirty="0" err="1">
                <a:solidFill>
                  <a:srgbClr val="374151"/>
                </a:solidFill>
                <a:latin typeface="Söhne"/>
              </a:rPr>
              <a:t>ax</a:t>
            </a:r>
            <a:r>
              <a:rPr lang="vi-VN" dirty="0">
                <a:solidFill>
                  <a:srgbClr val="374151"/>
                </a:solidFill>
                <a:latin typeface="Söhne"/>
              </a:rPr>
              <a:t> + </a:t>
            </a:r>
            <a:r>
              <a:rPr lang="vi-VN" dirty="0" err="1">
                <a:solidFill>
                  <a:srgbClr val="374151"/>
                </a:solidFill>
                <a:latin typeface="Söhne"/>
              </a:rPr>
              <a:t>btrong</a:t>
            </a:r>
            <a:r>
              <a:rPr lang="vi-VN" dirty="0">
                <a:solidFill>
                  <a:srgbClr val="374151"/>
                </a:solidFill>
                <a:latin typeface="Söhne"/>
              </a:rPr>
              <a:t> ảnh biên:</a:t>
            </a:r>
          </a:p>
          <a:p>
            <a:pPr>
              <a:spcBef>
                <a:spcPts val="600"/>
              </a:spcBef>
            </a:pPr>
            <a:r>
              <a:rPr lang="en-US" dirty="0">
                <a:solidFill>
                  <a:srgbClr val="374151"/>
                </a:solidFill>
                <a:latin typeface="Söhne"/>
              </a:rPr>
              <a:t>1. </a:t>
            </a:r>
            <a:r>
              <a:rPr lang="vi-VN" dirty="0">
                <a:solidFill>
                  <a:srgbClr val="374151"/>
                </a:solidFill>
                <a:latin typeface="Söhne"/>
              </a:rPr>
              <a:t>Đặt các tham số cho </a:t>
            </a:r>
            <a:r>
              <a:rPr lang="vi-VN" dirty="0" err="1">
                <a:solidFill>
                  <a:srgbClr val="374151"/>
                </a:solidFill>
                <a:latin typeface="Söhne"/>
              </a:rPr>
              <a:t>HoughLineP</a:t>
            </a:r>
            <a:r>
              <a:rPr lang="vi-VN" dirty="0">
                <a:solidFill>
                  <a:srgbClr val="374151"/>
                </a:solidFill>
                <a:latin typeface="Söhne"/>
              </a:rPr>
              <a:t>, bao gồm ngưỡng (</a:t>
            </a:r>
            <a:r>
              <a:rPr lang="vi-VN" dirty="0" err="1">
                <a:solidFill>
                  <a:srgbClr val="374151"/>
                </a:solidFill>
                <a:latin typeface="Söhne"/>
              </a:rPr>
              <a:t>threshold</a:t>
            </a:r>
            <a:r>
              <a:rPr lang="vi-VN" dirty="0">
                <a:solidFill>
                  <a:srgbClr val="374151"/>
                </a:solidFill>
                <a:latin typeface="Söhne"/>
              </a:rPr>
              <a:t>), độ phân giải (</a:t>
            </a:r>
            <a:r>
              <a:rPr lang="vi-VN" dirty="0" err="1">
                <a:solidFill>
                  <a:srgbClr val="374151"/>
                </a:solidFill>
                <a:latin typeface="Söhne"/>
              </a:rPr>
              <a:t>resolution</a:t>
            </a:r>
            <a:r>
              <a:rPr lang="en-US" dirty="0">
                <a:solidFill>
                  <a:srgbClr val="374151"/>
                </a:solidFill>
                <a:latin typeface="Söhne"/>
              </a:rPr>
              <a:t>: 1 in pixels, pi/180 in radians</a:t>
            </a:r>
            <a:r>
              <a:rPr lang="vi-VN" dirty="0">
                <a:solidFill>
                  <a:srgbClr val="374151"/>
                </a:solidFill>
                <a:latin typeface="Söhne"/>
              </a:rPr>
              <a:t>), độ dài tối thiểu của đường thẳng (</a:t>
            </a:r>
            <a:r>
              <a:rPr lang="vi-VN" dirty="0" err="1">
                <a:solidFill>
                  <a:srgbClr val="374151"/>
                </a:solidFill>
                <a:latin typeface="Söhne"/>
              </a:rPr>
              <a:t>minLineLength</a:t>
            </a:r>
            <a:r>
              <a:rPr lang="vi-VN" dirty="0">
                <a:solidFill>
                  <a:srgbClr val="374151"/>
                </a:solidFill>
                <a:latin typeface="Söhne"/>
              </a:rPr>
              <a:t>) và khoảng cách tối đa giữa các điểm trong một đường thẳng (</a:t>
            </a:r>
            <a:r>
              <a:rPr lang="vi-VN" dirty="0" err="1">
                <a:solidFill>
                  <a:srgbClr val="374151"/>
                </a:solidFill>
                <a:latin typeface="Söhne"/>
              </a:rPr>
              <a:t>maxLineGap</a:t>
            </a:r>
            <a:r>
              <a:rPr lang="vi-VN" dirty="0">
                <a:solidFill>
                  <a:srgbClr val="374151"/>
                </a:solidFill>
                <a:latin typeface="Söhne"/>
              </a:rPr>
              <a:t>).</a:t>
            </a:r>
          </a:p>
          <a:p>
            <a:pPr>
              <a:spcBef>
                <a:spcPts val="600"/>
              </a:spcBef>
            </a:pPr>
            <a:r>
              <a:rPr lang="en-US" dirty="0">
                <a:solidFill>
                  <a:srgbClr val="374151"/>
                </a:solidFill>
                <a:latin typeface="Söhne"/>
              </a:rPr>
              <a:t>2. </a:t>
            </a:r>
            <a:r>
              <a:rPr lang="vi-VN" dirty="0">
                <a:solidFill>
                  <a:srgbClr val="374151"/>
                </a:solidFill>
                <a:latin typeface="Söhne"/>
              </a:rPr>
              <a:t>Vẽ các đường thẳng tìm được lên ảnh gốc (hoặc một bản sao của ảnh gốc) để kiểm tra và trực quan hóa kết quả.</a:t>
            </a:r>
            <a:endParaRPr lang="en-US" dirty="0">
              <a:solidFill>
                <a:srgbClr val="374151"/>
              </a:solidFill>
              <a:latin typeface="Söhne"/>
            </a:endParaRPr>
          </a:p>
        </p:txBody>
      </p:sp>
      <p:sp>
        <p:nvSpPr>
          <p:cNvPr id="17" name="TextBox 16">
            <a:extLst>
              <a:ext uri="{FF2B5EF4-FFF2-40B4-BE49-F238E27FC236}">
                <a16:creationId xmlns:a16="http://schemas.microsoft.com/office/drawing/2014/main" id="{3A493AE3-3F34-5E1E-BA9A-BE7293471428}"/>
              </a:ext>
            </a:extLst>
          </p:cNvPr>
          <p:cNvSpPr txBox="1"/>
          <p:nvPr/>
        </p:nvSpPr>
        <p:spPr>
          <a:xfrm>
            <a:off x="6993956" y="5779579"/>
            <a:ext cx="1770248" cy="369332"/>
          </a:xfrm>
          <a:prstGeom prst="rect">
            <a:avLst/>
          </a:prstGeom>
          <a:noFill/>
        </p:spPr>
        <p:txBody>
          <a:bodyPr wrap="square" rtlCol="0">
            <a:spAutoFit/>
          </a:bodyPr>
          <a:lstStyle/>
          <a:p>
            <a:pPr algn="ctr"/>
            <a:r>
              <a:rPr lang="en-US" i="1" err="1"/>
              <a:t>Tìm</a:t>
            </a:r>
            <a:r>
              <a:rPr lang="en-US" i="1"/>
              <a:t> </a:t>
            </a:r>
            <a:r>
              <a:rPr lang="en-US" i="1" err="1"/>
              <a:t>cạnh</a:t>
            </a:r>
            <a:r>
              <a:rPr lang="en-US" i="1"/>
              <a:t> Canny</a:t>
            </a:r>
          </a:p>
        </p:txBody>
      </p:sp>
      <p:sp>
        <p:nvSpPr>
          <p:cNvPr id="20" name="TextBox 19">
            <a:extLst>
              <a:ext uri="{FF2B5EF4-FFF2-40B4-BE49-F238E27FC236}">
                <a16:creationId xmlns:a16="http://schemas.microsoft.com/office/drawing/2014/main" id="{CB156DF7-88E5-CA72-63B9-0F4081EC08EE}"/>
              </a:ext>
            </a:extLst>
          </p:cNvPr>
          <p:cNvSpPr txBox="1"/>
          <p:nvPr/>
        </p:nvSpPr>
        <p:spPr>
          <a:xfrm>
            <a:off x="9318498" y="5779579"/>
            <a:ext cx="1770248" cy="369332"/>
          </a:xfrm>
          <a:prstGeom prst="rect">
            <a:avLst/>
          </a:prstGeom>
          <a:noFill/>
        </p:spPr>
        <p:txBody>
          <a:bodyPr wrap="square" rtlCol="0">
            <a:spAutoFit/>
          </a:bodyPr>
          <a:lstStyle/>
          <a:p>
            <a:pPr algn="ctr"/>
            <a:r>
              <a:rPr lang="en-US" i="1" err="1"/>
              <a:t>Biến</a:t>
            </a:r>
            <a:r>
              <a:rPr lang="en-US" i="1"/>
              <a:t> </a:t>
            </a:r>
            <a:r>
              <a:rPr lang="en-US" i="1" err="1"/>
              <a:t>đổi</a:t>
            </a:r>
            <a:r>
              <a:rPr lang="en-US" i="1"/>
              <a:t> Hough</a:t>
            </a:r>
          </a:p>
        </p:txBody>
      </p:sp>
      <p:sp>
        <p:nvSpPr>
          <p:cNvPr id="3" name="Text Placeholder 15">
            <a:extLst>
              <a:ext uri="{FF2B5EF4-FFF2-40B4-BE49-F238E27FC236}">
                <a16:creationId xmlns:a16="http://schemas.microsoft.com/office/drawing/2014/main" id="{0B404C64-5782-981D-DBE5-F9F1C9943E3F}"/>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221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95E53EF-85B3-D7F1-190E-2A98CBC35A73}"/>
              </a:ext>
            </a:extLst>
          </p:cNvPr>
          <p:cNvPicPr>
            <a:picLocks noChangeAspect="1"/>
          </p:cNvPicPr>
          <p:nvPr/>
        </p:nvPicPr>
        <p:blipFill>
          <a:blip r:embed="rId3"/>
          <a:stretch>
            <a:fillRect/>
          </a:stretch>
        </p:blipFill>
        <p:spPr>
          <a:xfrm>
            <a:off x="9564431" y="2773449"/>
            <a:ext cx="1879285" cy="3243698"/>
          </a:xfrm>
          <a:prstGeom prst="rect">
            <a:avLst/>
          </a:prstGeom>
        </p:spPr>
      </p:pic>
      <p:pic>
        <p:nvPicPr>
          <p:cNvPr id="9" name="Picture 8">
            <a:extLst>
              <a:ext uri="{FF2B5EF4-FFF2-40B4-BE49-F238E27FC236}">
                <a16:creationId xmlns:a16="http://schemas.microsoft.com/office/drawing/2014/main" id="{4C36834A-50F9-E0A7-4EDA-FF833B686C90}"/>
              </a:ext>
            </a:extLst>
          </p:cNvPr>
          <p:cNvPicPr>
            <a:picLocks noChangeAspect="1"/>
          </p:cNvPicPr>
          <p:nvPr/>
        </p:nvPicPr>
        <p:blipFill>
          <a:blip r:embed="rId4"/>
          <a:stretch>
            <a:fillRect/>
          </a:stretch>
        </p:blipFill>
        <p:spPr>
          <a:xfrm>
            <a:off x="6983730" y="2751320"/>
            <a:ext cx="1892106" cy="3265827"/>
          </a:xfrm>
          <a:prstGeom prst="rect">
            <a:avLst/>
          </a:prstGeom>
        </p:spPr>
      </p:pic>
      <p:sp>
        <p:nvSpPr>
          <p:cNvPr id="7" name="TextBox 6">
            <a:extLst>
              <a:ext uri="{FF2B5EF4-FFF2-40B4-BE49-F238E27FC236}">
                <a16:creationId xmlns:a16="http://schemas.microsoft.com/office/drawing/2014/main" id="{98442DAA-7993-AA30-91E3-0A6F0F16DDC9}"/>
              </a:ext>
            </a:extLst>
          </p:cNvPr>
          <p:cNvSpPr txBox="1"/>
          <p:nvPr/>
        </p:nvSpPr>
        <p:spPr>
          <a:xfrm>
            <a:off x="467708" y="3033994"/>
            <a:ext cx="6237891" cy="2062103"/>
          </a:xfrm>
          <a:prstGeom prst="rect">
            <a:avLst/>
          </a:prstGeom>
          <a:noFill/>
        </p:spPr>
        <p:txBody>
          <a:bodyPr wrap="square">
            <a:spAutoFit/>
          </a:bodyPr>
          <a:lstStyle/>
          <a:p>
            <a:pPr indent="357188" algn="l">
              <a:spcBef>
                <a:spcPts val="600"/>
              </a:spcBef>
              <a:buFont typeface="+mj-lt"/>
              <a:buAutoNum type="arabicPeriod"/>
            </a:pPr>
            <a:r>
              <a:rPr lang="en-US" dirty="0" err="1">
                <a:solidFill>
                  <a:srgbClr val="374151"/>
                </a:solidFill>
                <a:latin typeface="Söhne"/>
              </a:rPr>
              <a:t>Khoanh</a:t>
            </a:r>
            <a:r>
              <a:rPr lang="en-US" dirty="0">
                <a:solidFill>
                  <a:srgbClr val="374151"/>
                </a:solidFill>
                <a:latin typeface="Söhne"/>
              </a:rPr>
              <a:t> </a:t>
            </a:r>
            <a:r>
              <a:rPr lang="en-US" dirty="0" err="1">
                <a:solidFill>
                  <a:srgbClr val="374151"/>
                </a:solidFill>
                <a:latin typeface="Söhne"/>
              </a:rPr>
              <a:t>vùng</a:t>
            </a:r>
            <a:r>
              <a:rPr lang="en-US" dirty="0">
                <a:solidFill>
                  <a:srgbClr val="374151"/>
                </a:solidFill>
                <a:latin typeface="Söhne"/>
              </a:rPr>
              <a:t> </a:t>
            </a:r>
            <a:r>
              <a:rPr lang="en-US" dirty="0" err="1">
                <a:solidFill>
                  <a:srgbClr val="374151"/>
                </a:solidFill>
                <a:latin typeface="Söhne"/>
              </a:rPr>
              <a:t>tọa</a:t>
            </a:r>
            <a:r>
              <a:rPr lang="en-US" dirty="0">
                <a:solidFill>
                  <a:srgbClr val="374151"/>
                </a:solidFill>
                <a:latin typeface="Söhne"/>
              </a:rPr>
              <a:t> </a:t>
            </a:r>
            <a:r>
              <a:rPr lang="en-US" dirty="0" err="1">
                <a:solidFill>
                  <a:srgbClr val="374151"/>
                </a:solidFill>
                <a:latin typeface="Söhne"/>
              </a:rPr>
              <a:t>đô</a:t>
            </a:r>
            <a:r>
              <a:rPr lang="en-US" dirty="0">
                <a:solidFill>
                  <a:srgbClr val="374151"/>
                </a:solidFill>
                <a:latin typeface="Söhne"/>
              </a:rPr>
              <a:t>̣ má </a:t>
            </a:r>
            <a:r>
              <a:rPr lang="en-US" dirty="0" err="1">
                <a:solidFill>
                  <a:srgbClr val="374151"/>
                </a:solidFill>
                <a:latin typeface="Söhne"/>
              </a:rPr>
              <a:t>puly</a:t>
            </a:r>
            <a:r>
              <a:rPr lang="en-US" dirty="0">
                <a:solidFill>
                  <a:srgbClr val="374151"/>
                </a:solidFill>
                <a:latin typeface="Söhne"/>
              </a:rPr>
              <a:t> </a:t>
            </a:r>
            <a:r>
              <a:rPr lang="en-US" dirty="0" err="1">
                <a:solidFill>
                  <a:srgbClr val="374151"/>
                </a:solidFill>
                <a:latin typeface="Söhne"/>
              </a:rPr>
              <a:t>va</a:t>
            </a:r>
            <a:r>
              <a:rPr lang="en-US" dirty="0">
                <a:solidFill>
                  <a:srgbClr val="374151"/>
                </a:solidFill>
                <a:latin typeface="Söhne"/>
              </a:rPr>
              <a:t>̀ </a:t>
            </a:r>
            <a:r>
              <a:rPr lang="en-US" dirty="0" err="1">
                <a:solidFill>
                  <a:srgbClr val="374151"/>
                </a:solidFill>
                <a:latin typeface="Söhne"/>
              </a:rPr>
              <a:t>tạo</a:t>
            </a:r>
            <a:r>
              <a:rPr lang="en-US" dirty="0">
                <a:solidFill>
                  <a:srgbClr val="374151"/>
                </a:solidFill>
                <a:latin typeface="Söhne"/>
              </a:rPr>
              <a:t> </a:t>
            </a:r>
            <a:r>
              <a:rPr lang="en-US" dirty="0" err="1">
                <a:solidFill>
                  <a:srgbClr val="374151"/>
                </a:solidFill>
                <a:latin typeface="Söhne"/>
              </a:rPr>
              <a:t>mảng</a:t>
            </a:r>
            <a:r>
              <a:rPr lang="en-US" dirty="0">
                <a:solidFill>
                  <a:srgbClr val="374151"/>
                </a:solidFill>
                <a:latin typeface="Söhne"/>
              </a:rPr>
              <a:t> </a:t>
            </a:r>
            <a:r>
              <a:rPr lang="en-US" dirty="0" err="1">
                <a:solidFill>
                  <a:srgbClr val="374151"/>
                </a:solidFill>
                <a:latin typeface="Söhne"/>
              </a:rPr>
              <a:t>dư</a:t>
            </a:r>
            <a:r>
              <a:rPr lang="en-US" dirty="0">
                <a:solidFill>
                  <a:srgbClr val="374151"/>
                </a:solidFill>
                <a:latin typeface="Söhne"/>
              </a:rPr>
              <a:t>̃ </a:t>
            </a:r>
            <a:r>
              <a:rPr lang="en-US" dirty="0" err="1">
                <a:solidFill>
                  <a:srgbClr val="374151"/>
                </a:solidFill>
                <a:latin typeface="Söhne"/>
              </a:rPr>
              <a:t>liệu</a:t>
            </a:r>
            <a:r>
              <a:rPr lang="en-US" dirty="0">
                <a:solidFill>
                  <a:srgbClr val="374151"/>
                </a:solidFill>
                <a:latin typeface="Söhne"/>
              </a:rPr>
              <a:t> </a:t>
            </a:r>
            <a:r>
              <a:rPr lang="en-US" dirty="0" err="1">
                <a:solidFill>
                  <a:srgbClr val="374151"/>
                </a:solidFill>
                <a:latin typeface="Söhne"/>
              </a:rPr>
              <a:t>tọa</a:t>
            </a:r>
            <a:r>
              <a:rPr lang="en-US" dirty="0">
                <a:solidFill>
                  <a:srgbClr val="374151"/>
                </a:solidFill>
                <a:latin typeface="Söhne"/>
              </a:rPr>
              <a:t> </a:t>
            </a:r>
            <a:r>
              <a:rPr lang="en-US" dirty="0" err="1">
                <a:solidFill>
                  <a:srgbClr val="374151"/>
                </a:solidFill>
                <a:latin typeface="Söhne"/>
              </a:rPr>
              <a:t>đô</a:t>
            </a:r>
            <a:r>
              <a:rPr lang="en-US" dirty="0">
                <a:solidFill>
                  <a:srgbClr val="374151"/>
                </a:solidFill>
                <a:latin typeface="Söhne"/>
              </a:rPr>
              <a:t>̣ </a:t>
            </a:r>
            <a:r>
              <a:rPr lang="en-US" dirty="0" err="1">
                <a:solidFill>
                  <a:srgbClr val="374151"/>
                </a:solidFill>
                <a:latin typeface="Söhne"/>
              </a:rPr>
              <a:t>thỏa</a:t>
            </a:r>
            <a:r>
              <a:rPr lang="en-US" dirty="0">
                <a:solidFill>
                  <a:srgbClr val="374151"/>
                </a:solidFill>
                <a:latin typeface="Söhne"/>
              </a:rPr>
              <a:t> </a:t>
            </a:r>
            <a:r>
              <a:rPr lang="en-US" dirty="0" err="1">
                <a:solidFill>
                  <a:srgbClr val="374151"/>
                </a:solidFill>
                <a:latin typeface="Söhne"/>
              </a:rPr>
              <a:t>mãn</a:t>
            </a:r>
            <a:r>
              <a:rPr lang="en-US" dirty="0">
                <a:solidFill>
                  <a:srgbClr val="374151"/>
                </a:solidFill>
                <a:latin typeface="Söhne"/>
              </a:rPr>
              <a:t> </a:t>
            </a:r>
            <a:r>
              <a:rPr lang="en-US" dirty="0" err="1">
                <a:solidFill>
                  <a:srgbClr val="374151"/>
                </a:solidFill>
                <a:latin typeface="Söhne"/>
              </a:rPr>
              <a:t>điều</a:t>
            </a:r>
            <a:r>
              <a:rPr lang="en-US" dirty="0">
                <a:solidFill>
                  <a:srgbClr val="374151"/>
                </a:solidFill>
                <a:latin typeface="Söhne"/>
              </a:rPr>
              <a:t> </a:t>
            </a:r>
            <a:r>
              <a:rPr lang="en-US" dirty="0" err="1">
                <a:solidFill>
                  <a:srgbClr val="374151"/>
                </a:solidFill>
                <a:latin typeface="Söhne"/>
              </a:rPr>
              <a:t>kiện</a:t>
            </a:r>
            <a:r>
              <a:rPr lang="en-US" dirty="0">
                <a:solidFill>
                  <a:srgbClr val="374151"/>
                </a:solidFill>
                <a:latin typeface="Söhne"/>
              </a:rPr>
              <a:t> </a:t>
            </a:r>
            <a:r>
              <a:rPr lang="en-US" dirty="0" err="1">
                <a:solidFill>
                  <a:srgbClr val="374151"/>
                </a:solidFill>
                <a:latin typeface="Söhne"/>
              </a:rPr>
              <a:t>tìm</a:t>
            </a:r>
            <a:r>
              <a:rPr lang="en-US" dirty="0">
                <a:solidFill>
                  <a:srgbClr val="374151"/>
                </a:solidFill>
                <a:latin typeface="Söhne"/>
              </a:rPr>
              <a:t> </a:t>
            </a:r>
            <a:r>
              <a:rPr lang="en-US" dirty="0" err="1">
                <a:solidFill>
                  <a:srgbClr val="374151"/>
                </a:solidFill>
                <a:latin typeface="Söhne"/>
              </a:rPr>
              <a:t>được</a:t>
            </a:r>
            <a:r>
              <a:rPr lang="en-US" dirty="0">
                <a:solidFill>
                  <a:srgbClr val="374151"/>
                </a:solidFill>
                <a:latin typeface="Söhne"/>
              </a:rPr>
              <a:t>.</a:t>
            </a:r>
            <a:endParaRPr lang="en-US" b="0" i="0" dirty="0">
              <a:solidFill>
                <a:srgbClr val="374151"/>
              </a:solidFill>
              <a:effectLst/>
              <a:latin typeface="Söhne"/>
            </a:endParaRPr>
          </a:p>
          <a:p>
            <a:pPr indent="357188" algn="l">
              <a:spcBef>
                <a:spcPts val="600"/>
              </a:spcBef>
              <a:buFont typeface="+mj-lt"/>
              <a:buAutoNum type="arabicPeriod"/>
            </a:pPr>
            <a:r>
              <a:rPr lang="en-US" b="0" i="0" dirty="0" err="1">
                <a:solidFill>
                  <a:srgbClr val="374151"/>
                </a:solidFill>
                <a:effectLst/>
                <a:latin typeface="Söhne"/>
              </a:rPr>
              <a:t>Tính</a:t>
            </a:r>
            <a:r>
              <a:rPr lang="en-US" b="0" i="0" dirty="0">
                <a:solidFill>
                  <a:srgbClr val="374151"/>
                </a:solidFill>
                <a:effectLst/>
                <a:latin typeface="Söhne"/>
              </a:rPr>
              <a:t> </a:t>
            </a:r>
            <a:r>
              <a:rPr lang="en-US" b="0" i="0" dirty="0" err="1">
                <a:solidFill>
                  <a:srgbClr val="374151"/>
                </a:solidFill>
                <a:effectLst/>
                <a:latin typeface="Söhne"/>
              </a:rPr>
              <a:t>gia</a:t>
            </a:r>
            <a:r>
              <a:rPr lang="en-US" b="0" i="0" dirty="0">
                <a:solidFill>
                  <a:srgbClr val="374151"/>
                </a:solidFill>
                <a:effectLst/>
                <a:latin typeface="Söhne"/>
              </a:rPr>
              <a:t>́ trị </a:t>
            </a:r>
            <a:r>
              <a:rPr lang="en-US" b="0" i="0" dirty="0" err="1">
                <a:solidFill>
                  <a:srgbClr val="374151"/>
                </a:solidFill>
                <a:effectLst/>
                <a:latin typeface="Söhne"/>
              </a:rPr>
              <a:t>trung</a:t>
            </a:r>
            <a:r>
              <a:rPr lang="en-US" b="0" i="0" dirty="0">
                <a:solidFill>
                  <a:srgbClr val="374151"/>
                </a:solidFill>
                <a:effectLst/>
                <a:latin typeface="Söhne"/>
              </a:rPr>
              <a:t> </a:t>
            </a:r>
            <a:r>
              <a:rPr lang="en-US" b="0" i="0" dirty="0" err="1">
                <a:solidFill>
                  <a:srgbClr val="374151"/>
                </a:solidFill>
                <a:effectLst/>
                <a:latin typeface="Söhne"/>
              </a:rPr>
              <a:t>bình</a:t>
            </a:r>
            <a:r>
              <a:rPr lang="en-US" b="0" i="0" dirty="0">
                <a:solidFill>
                  <a:srgbClr val="374151"/>
                </a:solidFill>
                <a:effectLst/>
                <a:latin typeface="Söhne"/>
              </a:rPr>
              <a:t> (mean) </a:t>
            </a:r>
            <a:r>
              <a:rPr lang="en-US" b="0" i="0" dirty="0" err="1">
                <a:solidFill>
                  <a:srgbClr val="374151"/>
                </a:solidFill>
                <a:effectLst/>
                <a:latin typeface="Söhne"/>
              </a:rPr>
              <a:t>của</a:t>
            </a:r>
            <a:r>
              <a:rPr lang="en-US" b="0" i="0" dirty="0">
                <a:solidFill>
                  <a:srgbClr val="374151"/>
                </a:solidFill>
                <a:effectLst/>
                <a:latin typeface="Söhne"/>
              </a:rPr>
              <a:t> </a:t>
            </a:r>
            <a:r>
              <a:rPr lang="en-US" b="0" i="0" dirty="0" err="1">
                <a:solidFill>
                  <a:srgbClr val="374151"/>
                </a:solidFill>
                <a:effectLst/>
                <a:latin typeface="Söhne"/>
              </a:rPr>
              <a:t>mảng</a:t>
            </a:r>
            <a:r>
              <a:rPr lang="en-US" b="0" i="0" dirty="0">
                <a:solidFill>
                  <a:srgbClr val="374151"/>
                </a:solidFill>
                <a:effectLst/>
                <a:latin typeface="Söhne"/>
              </a:rPr>
              <a:t> </a:t>
            </a:r>
            <a:r>
              <a:rPr lang="en-US" b="0" i="0" dirty="0" err="1">
                <a:solidFill>
                  <a:srgbClr val="374151"/>
                </a:solidFill>
                <a:effectLst/>
                <a:latin typeface="Söhne"/>
              </a:rPr>
              <a:t>dư</a:t>
            </a:r>
            <a:r>
              <a:rPr lang="en-US" b="0" i="0" dirty="0">
                <a:solidFill>
                  <a:srgbClr val="374151"/>
                </a:solidFill>
                <a:effectLst/>
                <a:latin typeface="Söhne"/>
              </a:rPr>
              <a:t>̃ </a:t>
            </a:r>
            <a:r>
              <a:rPr lang="en-US" b="0" i="0" dirty="0" err="1">
                <a:solidFill>
                  <a:srgbClr val="374151"/>
                </a:solidFill>
                <a:effectLst/>
                <a:latin typeface="Söhne"/>
              </a:rPr>
              <a:t>liệu</a:t>
            </a:r>
            <a:endParaRPr lang="en-US" b="0" i="0" dirty="0">
              <a:solidFill>
                <a:srgbClr val="374151"/>
              </a:solidFill>
              <a:effectLst/>
              <a:latin typeface="Söhne"/>
            </a:endParaRPr>
          </a:p>
          <a:p>
            <a:pPr indent="357188" algn="l">
              <a:spcBef>
                <a:spcPts val="600"/>
              </a:spcBef>
              <a:buFont typeface="+mj-lt"/>
              <a:buAutoNum type="arabicPeriod"/>
            </a:pPr>
            <a:r>
              <a:rPr lang="en-US" b="0" i="0" dirty="0" err="1">
                <a:solidFill>
                  <a:srgbClr val="374151"/>
                </a:solidFill>
                <a:effectLst/>
                <a:latin typeface="Söhne"/>
              </a:rPr>
              <a:t>Tính</a:t>
            </a:r>
            <a:r>
              <a:rPr lang="en-US" b="0" i="0" dirty="0">
                <a:solidFill>
                  <a:srgbClr val="374151"/>
                </a:solidFill>
                <a:effectLst/>
                <a:latin typeface="Söhne"/>
              </a:rPr>
              <a:t> </a:t>
            </a:r>
            <a:r>
              <a:rPr lang="en-US" b="0" i="0" dirty="0" err="1">
                <a:solidFill>
                  <a:srgbClr val="374151"/>
                </a:solidFill>
                <a:effectLst/>
                <a:latin typeface="Söhne"/>
              </a:rPr>
              <a:t>phương</a:t>
            </a:r>
            <a:r>
              <a:rPr lang="en-US" b="0" i="0" dirty="0">
                <a:solidFill>
                  <a:srgbClr val="374151"/>
                </a:solidFill>
                <a:effectLst/>
                <a:latin typeface="Söhne"/>
              </a:rPr>
              <a:t> </a:t>
            </a:r>
            <a:r>
              <a:rPr lang="en-US" b="0" i="0" dirty="0" err="1">
                <a:solidFill>
                  <a:srgbClr val="374151"/>
                </a:solidFill>
                <a:effectLst/>
                <a:latin typeface="Söhne"/>
              </a:rPr>
              <a:t>sai</a:t>
            </a:r>
            <a:r>
              <a:rPr lang="en-US" b="0" i="0" dirty="0">
                <a:solidFill>
                  <a:srgbClr val="374151"/>
                </a:solidFill>
                <a:effectLst/>
                <a:latin typeface="Söhne"/>
              </a:rPr>
              <a:t> </a:t>
            </a:r>
            <a:r>
              <a:rPr lang="en-US" b="0" i="0" dirty="0" err="1">
                <a:solidFill>
                  <a:srgbClr val="374151"/>
                </a:solidFill>
                <a:effectLst/>
                <a:latin typeface="Söhne"/>
              </a:rPr>
              <a:t>của</a:t>
            </a:r>
            <a:r>
              <a:rPr lang="en-US" b="0" i="0" dirty="0">
                <a:solidFill>
                  <a:srgbClr val="374151"/>
                </a:solidFill>
                <a:effectLst/>
                <a:latin typeface="Söhne"/>
              </a:rPr>
              <a:t> </a:t>
            </a:r>
            <a:r>
              <a:rPr lang="en-US" b="0" i="0" dirty="0" err="1">
                <a:solidFill>
                  <a:srgbClr val="374151"/>
                </a:solidFill>
                <a:effectLst/>
                <a:latin typeface="Söhne"/>
              </a:rPr>
              <a:t>mảng</a:t>
            </a:r>
            <a:r>
              <a:rPr lang="en-US" b="0" i="0" dirty="0">
                <a:solidFill>
                  <a:srgbClr val="374151"/>
                </a:solidFill>
                <a:effectLst/>
                <a:latin typeface="Söhne"/>
              </a:rPr>
              <a:t> (sigma)</a:t>
            </a:r>
          </a:p>
          <a:p>
            <a:pPr indent="357188">
              <a:spcBef>
                <a:spcPts val="600"/>
              </a:spcBef>
              <a:buFont typeface="+mj-lt"/>
              <a:buAutoNum type="arabicPeriod"/>
            </a:pPr>
            <a:r>
              <a:rPr lang="en-US" b="0" i="0" dirty="0" err="1">
                <a:solidFill>
                  <a:srgbClr val="374151"/>
                </a:solidFill>
                <a:effectLst/>
                <a:latin typeface="Söhne"/>
              </a:rPr>
              <a:t>Giư</a:t>
            </a:r>
            <a:r>
              <a:rPr lang="en-US" b="0" i="0" dirty="0">
                <a:solidFill>
                  <a:srgbClr val="374151"/>
                </a:solidFill>
                <a:effectLst/>
                <a:latin typeface="Söhne"/>
              </a:rPr>
              <a:t>̃ </a:t>
            </a:r>
            <a:r>
              <a:rPr lang="en-US" b="0" i="0" dirty="0" err="1">
                <a:solidFill>
                  <a:srgbClr val="374151"/>
                </a:solidFill>
                <a:effectLst/>
                <a:latin typeface="Söhne"/>
              </a:rPr>
              <a:t>lại</a:t>
            </a:r>
            <a:r>
              <a:rPr lang="en-US" b="0" i="0" dirty="0">
                <a:solidFill>
                  <a:srgbClr val="374151"/>
                </a:solidFill>
                <a:effectLst/>
                <a:latin typeface="Söhne"/>
              </a:rPr>
              <a:t> </a:t>
            </a:r>
            <a:r>
              <a:rPr lang="en-US" b="0" i="0" dirty="0" err="1">
                <a:solidFill>
                  <a:srgbClr val="374151"/>
                </a:solidFill>
                <a:effectLst/>
                <a:latin typeface="Söhne"/>
              </a:rPr>
              <a:t>các</a:t>
            </a:r>
            <a:r>
              <a:rPr lang="en-US" b="0" i="0" dirty="0">
                <a:solidFill>
                  <a:srgbClr val="374151"/>
                </a:solidFill>
                <a:effectLst/>
                <a:latin typeface="Söhne"/>
              </a:rPr>
              <a:t> </a:t>
            </a:r>
            <a:r>
              <a:rPr lang="en-US" b="0" i="0" dirty="0" err="1">
                <a:solidFill>
                  <a:srgbClr val="374151"/>
                </a:solidFill>
                <a:effectLst/>
                <a:latin typeface="Söhne"/>
              </a:rPr>
              <a:t>phần</a:t>
            </a:r>
            <a:r>
              <a:rPr lang="en-US" b="0" i="0" dirty="0">
                <a:solidFill>
                  <a:srgbClr val="374151"/>
                </a:solidFill>
                <a:effectLst/>
                <a:latin typeface="Söhne"/>
              </a:rPr>
              <a:t> </a:t>
            </a:r>
            <a:r>
              <a:rPr lang="en-US" b="0" i="0" dirty="0" err="1">
                <a:solidFill>
                  <a:srgbClr val="374151"/>
                </a:solidFill>
                <a:effectLst/>
                <a:latin typeface="Söhne"/>
              </a:rPr>
              <a:t>tư</a:t>
            </a:r>
            <a:r>
              <a:rPr lang="en-US" b="0" i="0" dirty="0">
                <a:solidFill>
                  <a:srgbClr val="374151"/>
                </a:solidFill>
                <a:effectLst/>
                <a:latin typeface="Söhne"/>
              </a:rPr>
              <a:t>̀ </a:t>
            </a:r>
            <a:r>
              <a:rPr lang="en-US" b="0" i="0" dirty="0" err="1">
                <a:solidFill>
                  <a:srgbClr val="374151"/>
                </a:solidFill>
                <a:effectLst/>
                <a:latin typeface="Söhne"/>
              </a:rPr>
              <a:t>thuộc</a:t>
            </a:r>
            <a:r>
              <a:rPr lang="en-US" b="0" i="0" dirty="0">
                <a:solidFill>
                  <a:srgbClr val="374151"/>
                </a:solidFill>
                <a:effectLst/>
                <a:latin typeface="Söhne"/>
              </a:rPr>
              <a:t> [mean – sigma, mean + sigma]</a:t>
            </a:r>
          </a:p>
          <a:p>
            <a:pPr indent="357188">
              <a:spcBef>
                <a:spcPts val="600"/>
              </a:spcBef>
              <a:buFont typeface="+mj-lt"/>
              <a:buAutoNum type="arabicPeriod"/>
            </a:pPr>
            <a:r>
              <a:rPr lang="en-US" dirty="0" err="1">
                <a:solidFill>
                  <a:srgbClr val="374151"/>
                </a:solidFill>
                <a:latin typeface="Söhne"/>
              </a:rPr>
              <a:t>Tính</a:t>
            </a:r>
            <a:r>
              <a:rPr lang="en-US" dirty="0">
                <a:solidFill>
                  <a:srgbClr val="374151"/>
                </a:solidFill>
                <a:latin typeface="Söhne"/>
              </a:rPr>
              <a:t> </a:t>
            </a:r>
            <a:r>
              <a:rPr lang="en-US" dirty="0" err="1">
                <a:solidFill>
                  <a:srgbClr val="374151"/>
                </a:solidFill>
                <a:latin typeface="Söhne"/>
              </a:rPr>
              <a:t>gia</a:t>
            </a:r>
            <a:r>
              <a:rPr lang="en-US" dirty="0">
                <a:solidFill>
                  <a:srgbClr val="374151"/>
                </a:solidFill>
                <a:latin typeface="Söhne"/>
              </a:rPr>
              <a:t>́ trị </a:t>
            </a:r>
            <a:r>
              <a:rPr lang="en-US" dirty="0" err="1">
                <a:solidFill>
                  <a:srgbClr val="374151"/>
                </a:solidFill>
                <a:latin typeface="Söhne"/>
              </a:rPr>
              <a:t>trung</a:t>
            </a:r>
            <a:r>
              <a:rPr lang="en-US" dirty="0">
                <a:solidFill>
                  <a:srgbClr val="374151"/>
                </a:solidFill>
                <a:latin typeface="Söhne"/>
              </a:rPr>
              <a:t> </a:t>
            </a:r>
            <a:r>
              <a:rPr lang="en-US" dirty="0" err="1">
                <a:solidFill>
                  <a:srgbClr val="374151"/>
                </a:solidFill>
                <a:latin typeface="Söhne"/>
              </a:rPr>
              <a:t>bình</a:t>
            </a:r>
            <a:r>
              <a:rPr lang="en-US" dirty="0">
                <a:solidFill>
                  <a:srgbClr val="374151"/>
                </a:solidFill>
                <a:latin typeface="Söhne"/>
              </a:rPr>
              <a:t> (mean) </a:t>
            </a:r>
            <a:r>
              <a:rPr lang="en-US" dirty="0" err="1">
                <a:solidFill>
                  <a:srgbClr val="374151"/>
                </a:solidFill>
                <a:latin typeface="Söhne"/>
              </a:rPr>
              <a:t>mảng</a:t>
            </a:r>
            <a:r>
              <a:rPr lang="en-US" dirty="0">
                <a:solidFill>
                  <a:srgbClr val="374151"/>
                </a:solidFill>
                <a:latin typeface="Söhne"/>
              </a:rPr>
              <a:t> </a:t>
            </a:r>
            <a:r>
              <a:rPr lang="en-US" dirty="0" err="1">
                <a:solidFill>
                  <a:srgbClr val="374151"/>
                </a:solidFill>
                <a:latin typeface="Söhne"/>
              </a:rPr>
              <a:t>vừa</a:t>
            </a:r>
            <a:r>
              <a:rPr lang="en-US" dirty="0">
                <a:solidFill>
                  <a:srgbClr val="374151"/>
                </a:solidFill>
                <a:latin typeface="Söhne"/>
              </a:rPr>
              <a:t> </a:t>
            </a:r>
            <a:r>
              <a:rPr lang="en-US" dirty="0" err="1">
                <a:solidFill>
                  <a:srgbClr val="374151"/>
                </a:solidFill>
                <a:latin typeface="Söhne"/>
              </a:rPr>
              <a:t>thu</a:t>
            </a:r>
            <a:r>
              <a:rPr lang="en-US" dirty="0">
                <a:solidFill>
                  <a:srgbClr val="374151"/>
                </a:solidFill>
                <a:latin typeface="Söhne"/>
              </a:rPr>
              <a:t> </a:t>
            </a:r>
            <a:r>
              <a:rPr lang="en-US" dirty="0" err="1">
                <a:solidFill>
                  <a:srgbClr val="374151"/>
                </a:solidFill>
                <a:latin typeface="Söhne"/>
              </a:rPr>
              <a:t>được</a:t>
            </a:r>
            <a:endParaRPr lang="vi-VN" b="0" i="0" dirty="0">
              <a:solidFill>
                <a:srgbClr val="374151"/>
              </a:solidFill>
              <a:effectLst/>
              <a:latin typeface="Söhne"/>
            </a:endParaRPr>
          </a:p>
        </p:txBody>
      </p:sp>
      <p:sp>
        <p:nvSpPr>
          <p:cNvPr id="2" name="Slide Number Placeholder 1">
            <a:extLst>
              <a:ext uri="{FF2B5EF4-FFF2-40B4-BE49-F238E27FC236}">
                <a16:creationId xmlns:a16="http://schemas.microsoft.com/office/drawing/2014/main" id="{BBA157D0-D1D4-09AE-D631-6B4D06A4ABB0}"/>
              </a:ext>
            </a:extLst>
          </p:cNvPr>
          <p:cNvSpPr>
            <a:spLocks noGrp="1"/>
          </p:cNvSpPr>
          <p:nvPr>
            <p:ph type="sldNum" sz="quarter" idx="12"/>
          </p:nvPr>
        </p:nvSpPr>
        <p:spPr/>
        <p:txBody>
          <a:bodyPr/>
          <a:lstStyle/>
          <a:p>
            <a:fld id="{DB371C95-F60F-4EC1-A05E-E0B767D78F37}" type="slidenum">
              <a:rPr lang="en-US" smtClean="0"/>
              <a:pPr/>
              <a:t>15</a:t>
            </a:fld>
            <a:endParaRPr lang="en-US"/>
          </a:p>
        </p:txBody>
      </p:sp>
      <p:sp>
        <p:nvSpPr>
          <p:cNvPr id="3" name="TextBox 2">
            <a:extLst>
              <a:ext uri="{FF2B5EF4-FFF2-40B4-BE49-F238E27FC236}">
                <a16:creationId xmlns:a16="http://schemas.microsoft.com/office/drawing/2014/main" id="{9301DBD7-1194-8785-BC77-85D8FC320DBF}"/>
              </a:ext>
            </a:extLst>
          </p:cNvPr>
          <p:cNvSpPr txBox="1"/>
          <p:nvPr/>
        </p:nvSpPr>
        <p:spPr>
          <a:xfrm>
            <a:off x="636086" y="1397675"/>
            <a:ext cx="10636469" cy="682238"/>
          </a:xfrm>
          <a:prstGeom prst="rect">
            <a:avLst/>
          </a:prstGeom>
          <a:noFill/>
        </p:spPr>
        <p:txBody>
          <a:bodyPr wrap="square">
            <a:spAutoFit/>
          </a:bodyPr>
          <a:lstStyle/>
          <a:p>
            <a:pPr algn="l">
              <a:lnSpc>
                <a:spcPts val="2000"/>
              </a:lnSpc>
              <a:spcBef>
                <a:spcPts val="600"/>
              </a:spcBef>
            </a:pPr>
            <a:r>
              <a:rPr lang="vi-VN" sz="2000" b="1" dirty="0">
                <a:solidFill>
                  <a:srgbClr val="000000"/>
                </a:solidFill>
                <a:latin typeface="Helvetica" panose="020B0604020202020204" pitchFamily="34" charset="0"/>
              </a:rPr>
              <a:t>3. Xử lý ảnh</a:t>
            </a:r>
          </a:p>
          <a:p>
            <a:pPr algn="l">
              <a:lnSpc>
                <a:spcPts val="2000"/>
              </a:lnSpc>
              <a:spcBef>
                <a:spcPts val="600"/>
              </a:spcBef>
            </a:pPr>
            <a:r>
              <a:rPr lang="en-US" b="1" dirty="0">
                <a:solidFill>
                  <a:srgbClr val="000000"/>
                </a:solidFill>
                <a:latin typeface="Helvetica" panose="020B0604020202020204" pitchFamily="34" charset="0"/>
              </a:rPr>
              <a:t>3.3 </a:t>
            </a:r>
            <a:r>
              <a:rPr lang="en-US" b="1" dirty="0" err="1">
                <a:solidFill>
                  <a:srgbClr val="000000"/>
                </a:solidFill>
                <a:latin typeface="Helvetica" panose="020B0604020202020204" pitchFamily="34" charset="0"/>
              </a:rPr>
              <a:t>Tìm</a:t>
            </a:r>
            <a:r>
              <a:rPr lang="en-US" b="1" dirty="0">
                <a:solidFill>
                  <a:srgbClr val="000000"/>
                </a:solidFill>
                <a:latin typeface="Helvetica" panose="020B0604020202020204" pitchFamily="34" charset="0"/>
              </a:rPr>
              <a:t> </a:t>
            </a:r>
            <a:r>
              <a:rPr lang="en-US" b="1" dirty="0" err="1">
                <a:solidFill>
                  <a:srgbClr val="000000"/>
                </a:solidFill>
                <a:latin typeface="Helvetica" panose="020B0604020202020204" pitchFamily="34" charset="0"/>
              </a:rPr>
              <a:t>đường</a:t>
            </a:r>
            <a:r>
              <a:rPr lang="en-US" b="1" dirty="0">
                <a:solidFill>
                  <a:srgbClr val="000000"/>
                </a:solidFill>
                <a:latin typeface="Helvetica" panose="020B0604020202020204" pitchFamily="34" charset="0"/>
              </a:rPr>
              <a:t> </a:t>
            </a:r>
            <a:r>
              <a:rPr lang="en-US" b="1" dirty="0" err="1">
                <a:solidFill>
                  <a:srgbClr val="000000"/>
                </a:solidFill>
                <a:latin typeface="Helvetica" panose="020B0604020202020204" pitchFamily="34" charset="0"/>
              </a:rPr>
              <a:t>xấp</a:t>
            </a:r>
            <a:r>
              <a:rPr lang="en-US" b="1" dirty="0">
                <a:solidFill>
                  <a:srgbClr val="000000"/>
                </a:solidFill>
                <a:latin typeface="Helvetica" panose="020B0604020202020204" pitchFamily="34" charset="0"/>
              </a:rPr>
              <a:t> xỉ:</a:t>
            </a:r>
            <a:endParaRPr lang="en-US" b="1" i="0" dirty="0">
              <a:solidFill>
                <a:srgbClr val="000000"/>
              </a:solidFill>
              <a:effectLst/>
              <a:latin typeface="Helvetica" panose="020B0604020202020204" pitchFamily="34" charset="0"/>
            </a:endParaRPr>
          </a:p>
        </p:txBody>
      </p:sp>
      <p:sp>
        <p:nvSpPr>
          <p:cNvPr id="4" name="TextBox 3">
            <a:extLst>
              <a:ext uri="{FF2B5EF4-FFF2-40B4-BE49-F238E27FC236}">
                <a16:creationId xmlns:a16="http://schemas.microsoft.com/office/drawing/2014/main" id="{5B6FFC18-2DA1-257F-F946-D2B3CC9D2304}"/>
              </a:ext>
            </a:extLst>
          </p:cNvPr>
          <p:cNvSpPr txBox="1"/>
          <p:nvPr/>
        </p:nvSpPr>
        <p:spPr>
          <a:xfrm>
            <a:off x="467709" y="1969336"/>
            <a:ext cx="10710041" cy="646331"/>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b="1" i="0" dirty="0">
                <a:solidFill>
                  <a:srgbClr val="0070C0"/>
                </a:solidFill>
                <a:effectLst/>
                <a:latin typeface="Söhne"/>
              </a:rPr>
              <a:t>: </a:t>
            </a:r>
            <a:r>
              <a:rPr lang="en-US" b="0" i="0" dirty="0" err="1">
                <a:solidFill>
                  <a:srgbClr val="374151"/>
                </a:solidFill>
                <a:effectLst/>
                <a:latin typeface="Söhne"/>
              </a:rPr>
              <a:t>lọc</a:t>
            </a:r>
            <a:r>
              <a:rPr lang="en-US" b="0" i="0" dirty="0">
                <a:solidFill>
                  <a:srgbClr val="374151"/>
                </a:solidFill>
                <a:effectLst/>
                <a:latin typeface="Söhne"/>
              </a:rPr>
              <a:t> </a:t>
            </a:r>
            <a:r>
              <a:rPr lang="en-US" b="0" i="0" dirty="0" err="1">
                <a:solidFill>
                  <a:srgbClr val="374151"/>
                </a:solidFill>
                <a:effectLst/>
                <a:latin typeface="Söhne"/>
              </a:rPr>
              <a:t>những</a:t>
            </a:r>
            <a:r>
              <a:rPr lang="en-US" b="0" i="0" dirty="0">
                <a:solidFill>
                  <a:srgbClr val="374151"/>
                </a:solidFill>
                <a:effectLst/>
                <a:latin typeface="Söhne"/>
              </a:rPr>
              <a:t> </a:t>
            </a:r>
            <a:r>
              <a:rPr lang="en-US" b="0" i="0" dirty="0" err="1">
                <a:solidFill>
                  <a:srgbClr val="374151"/>
                </a:solidFill>
                <a:effectLst/>
                <a:latin typeface="Söhne"/>
              </a:rPr>
              <a:t>tọa</a:t>
            </a:r>
            <a:r>
              <a:rPr lang="en-US" b="0" i="0" dirty="0">
                <a:solidFill>
                  <a:srgbClr val="374151"/>
                </a:solidFill>
                <a:effectLst/>
                <a:latin typeface="Söhne"/>
              </a:rPr>
              <a:t> </a:t>
            </a:r>
            <a:r>
              <a:rPr lang="en-US" b="0" i="0" dirty="0" err="1">
                <a:solidFill>
                  <a:srgbClr val="374151"/>
                </a:solidFill>
                <a:effectLst/>
                <a:latin typeface="Söhne"/>
              </a:rPr>
              <a:t>đô</a:t>
            </a:r>
            <a:r>
              <a:rPr lang="en-US" b="0" i="0" dirty="0">
                <a:solidFill>
                  <a:srgbClr val="374151"/>
                </a:solidFill>
                <a:effectLst/>
                <a:latin typeface="Söhne"/>
              </a:rPr>
              <a:t> có </a:t>
            </a:r>
            <a:r>
              <a:rPr lang="en-US" b="0" i="0" dirty="0" err="1">
                <a:solidFill>
                  <a:srgbClr val="374151"/>
                </a:solidFill>
                <a:effectLst/>
                <a:latin typeface="Söhne"/>
              </a:rPr>
              <a:t>đô</a:t>
            </a:r>
            <a:r>
              <a:rPr lang="en-US" b="0" i="0" dirty="0">
                <a:solidFill>
                  <a:srgbClr val="374151"/>
                </a:solidFill>
                <a:effectLst/>
                <a:latin typeface="Söhne"/>
              </a:rPr>
              <a:t>̣ </a:t>
            </a:r>
            <a:r>
              <a:rPr lang="en-US" b="0" i="0" dirty="0" err="1">
                <a:solidFill>
                  <a:srgbClr val="374151"/>
                </a:solidFill>
                <a:effectLst/>
                <a:latin typeface="Söhne"/>
              </a:rPr>
              <a:t>lệch</a:t>
            </a:r>
            <a:r>
              <a:rPr lang="en-US" b="0" i="0" dirty="0">
                <a:solidFill>
                  <a:srgbClr val="374151"/>
                </a:solidFill>
                <a:effectLst/>
                <a:latin typeface="Söhne"/>
              </a:rPr>
              <a:t> </a:t>
            </a:r>
            <a:r>
              <a:rPr lang="en-US" b="0" i="0" dirty="0" err="1">
                <a:solidFill>
                  <a:srgbClr val="374151"/>
                </a:solidFill>
                <a:effectLst/>
                <a:latin typeface="Söhne"/>
              </a:rPr>
              <a:t>lớn</a:t>
            </a:r>
            <a:r>
              <a:rPr lang="en-US" dirty="0">
                <a:solidFill>
                  <a:srgbClr val="374151"/>
                </a:solidFill>
                <a:latin typeface="Söhne"/>
              </a:rPr>
              <a:t> </a:t>
            </a:r>
            <a:r>
              <a:rPr lang="en-US" dirty="0" err="1">
                <a:solidFill>
                  <a:srgbClr val="374151"/>
                </a:solidFill>
                <a:latin typeface="Söhne"/>
              </a:rPr>
              <a:t>trong</a:t>
            </a:r>
            <a:r>
              <a:rPr lang="en-US" dirty="0">
                <a:solidFill>
                  <a:srgbClr val="374151"/>
                </a:solidFill>
                <a:latin typeface="Söhne"/>
              </a:rPr>
              <a:t> </a:t>
            </a:r>
            <a:r>
              <a:rPr lang="en-US" dirty="0" err="1">
                <a:solidFill>
                  <a:srgbClr val="374151"/>
                </a:solidFill>
                <a:latin typeface="Söhne"/>
              </a:rPr>
              <a:t>mảng</a:t>
            </a:r>
            <a:r>
              <a:rPr lang="en-US" dirty="0">
                <a:solidFill>
                  <a:srgbClr val="374151"/>
                </a:solidFill>
                <a:latin typeface="Söhne"/>
              </a:rPr>
              <a:t> </a:t>
            </a:r>
            <a:r>
              <a:rPr lang="en-US" dirty="0" err="1">
                <a:solidFill>
                  <a:srgbClr val="374151"/>
                </a:solidFill>
                <a:latin typeface="Söhne"/>
              </a:rPr>
              <a:t>gia</a:t>
            </a:r>
            <a:r>
              <a:rPr lang="en-US" dirty="0">
                <a:solidFill>
                  <a:srgbClr val="374151"/>
                </a:solidFill>
                <a:latin typeface="Söhne"/>
              </a:rPr>
              <a:t>́ trị, </a:t>
            </a:r>
            <a:r>
              <a:rPr lang="en-US" dirty="0" err="1">
                <a:solidFill>
                  <a:srgbClr val="374151"/>
                </a:solidFill>
                <a:latin typeface="Söhne"/>
              </a:rPr>
              <a:t>thu</a:t>
            </a:r>
            <a:r>
              <a:rPr lang="en-US" dirty="0">
                <a:solidFill>
                  <a:srgbClr val="374151"/>
                </a:solidFill>
                <a:latin typeface="Söhne"/>
              </a:rPr>
              <a:t> </a:t>
            </a:r>
            <a:r>
              <a:rPr lang="en-US" dirty="0" err="1">
                <a:solidFill>
                  <a:srgbClr val="374151"/>
                </a:solidFill>
                <a:latin typeface="Söhne"/>
              </a:rPr>
              <a:t>được</a:t>
            </a:r>
            <a:r>
              <a:rPr lang="en-US" dirty="0">
                <a:solidFill>
                  <a:srgbClr val="374151"/>
                </a:solidFill>
                <a:latin typeface="Söhne"/>
              </a:rPr>
              <a:t> </a:t>
            </a:r>
            <a:r>
              <a:rPr lang="en-US" dirty="0" err="1">
                <a:solidFill>
                  <a:srgbClr val="374151"/>
                </a:solidFill>
                <a:latin typeface="Söhne"/>
              </a:rPr>
              <a:t>mảng</a:t>
            </a:r>
            <a:r>
              <a:rPr lang="en-US" dirty="0">
                <a:solidFill>
                  <a:srgbClr val="374151"/>
                </a:solidFill>
                <a:latin typeface="Söhne"/>
              </a:rPr>
              <a:t> </a:t>
            </a:r>
            <a:r>
              <a:rPr lang="en-US" dirty="0" err="1">
                <a:solidFill>
                  <a:srgbClr val="374151"/>
                </a:solidFill>
                <a:latin typeface="Söhne"/>
              </a:rPr>
              <a:t>gia</a:t>
            </a:r>
            <a:r>
              <a:rPr lang="en-US" dirty="0">
                <a:solidFill>
                  <a:srgbClr val="374151"/>
                </a:solidFill>
                <a:latin typeface="Söhne"/>
              </a:rPr>
              <a:t>́ trị </a:t>
            </a:r>
            <a:r>
              <a:rPr lang="en-US" dirty="0" err="1">
                <a:solidFill>
                  <a:srgbClr val="374151"/>
                </a:solidFill>
                <a:latin typeface="Söhne"/>
              </a:rPr>
              <a:t>mới</a:t>
            </a:r>
            <a:r>
              <a:rPr lang="en-US" dirty="0">
                <a:solidFill>
                  <a:srgbClr val="374151"/>
                </a:solidFill>
                <a:latin typeface="Söhne"/>
              </a:rPr>
              <a:t> có </a:t>
            </a:r>
            <a:r>
              <a:rPr lang="en-US" dirty="0" err="1">
                <a:solidFill>
                  <a:srgbClr val="374151"/>
                </a:solidFill>
                <a:latin typeface="Söhne"/>
              </a:rPr>
              <a:t>tập</a:t>
            </a:r>
            <a:r>
              <a:rPr lang="en-US" dirty="0">
                <a:solidFill>
                  <a:srgbClr val="374151"/>
                </a:solidFill>
                <a:latin typeface="Söhne"/>
              </a:rPr>
              <a:t> </a:t>
            </a:r>
            <a:r>
              <a:rPr lang="en-US" dirty="0" err="1">
                <a:solidFill>
                  <a:srgbClr val="374151"/>
                </a:solidFill>
                <a:latin typeface="Söhne"/>
              </a:rPr>
              <a:t>gia</a:t>
            </a:r>
            <a:r>
              <a:rPr lang="en-US" dirty="0">
                <a:solidFill>
                  <a:srgbClr val="374151"/>
                </a:solidFill>
                <a:latin typeface="Söhne"/>
              </a:rPr>
              <a:t>́ trị </a:t>
            </a:r>
            <a:r>
              <a:rPr lang="en-US" dirty="0" err="1">
                <a:solidFill>
                  <a:srgbClr val="374151"/>
                </a:solidFill>
                <a:latin typeface="Söhne"/>
              </a:rPr>
              <a:t>mang</a:t>
            </a:r>
            <a:r>
              <a:rPr lang="en-US" dirty="0">
                <a:solidFill>
                  <a:srgbClr val="374151"/>
                </a:solidFill>
                <a:latin typeface="Söhne"/>
              </a:rPr>
              <a:t> </a:t>
            </a:r>
            <a:r>
              <a:rPr lang="en-US" dirty="0" err="1">
                <a:solidFill>
                  <a:srgbClr val="374151"/>
                </a:solidFill>
                <a:latin typeface="Söhne"/>
              </a:rPr>
              <a:t>đô</a:t>
            </a:r>
            <a:r>
              <a:rPr lang="en-US" dirty="0">
                <a:solidFill>
                  <a:srgbClr val="374151"/>
                </a:solidFill>
                <a:latin typeface="Söhne"/>
              </a:rPr>
              <a:t>̣ tin </a:t>
            </a:r>
            <a:r>
              <a:rPr lang="en-US" dirty="0" err="1">
                <a:solidFill>
                  <a:srgbClr val="374151"/>
                </a:solidFill>
                <a:latin typeface="Söhne"/>
              </a:rPr>
              <a:t>cậy</a:t>
            </a:r>
            <a:r>
              <a:rPr lang="en-US" dirty="0">
                <a:solidFill>
                  <a:srgbClr val="374151"/>
                </a:solidFill>
                <a:latin typeface="Söhne"/>
              </a:rPr>
              <a:t> </a:t>
            </a:r>
            <a:r>
              <a:rPr lang="en-US" dirty="0" err="1">
                <a:solidFill>
                  <a:srgbClr val="374151"/>
                </a:solidFill>
                <a:latin typeface="Söhne"/>
              </a:rPr>
              <a:t>cao</a:t>
            </a:r>
            <a:r>
              <a:rPr lang="en-US" dirty="0">
                <a:solidFill>
                  <a:srgbClr val="374151"/>
                </a:solidFill>
                <a:latin typeface="Söhne"/>
              </a:rPr>
              <a:t> </a:t>
            </a:r>
            <a:r>
              <a:rPr lang="en-US" dirty="0" err="1">
                <a:solidFill>
                  <a:srgbClr val="374151"/>
                </a:solidFill>
                <a:latin typeface="Söhne"/>
              </a:rPr>
              <a:t>hơn</a:t>
            </a:r>
            <a:r>
              <a:rPr lang="vi-VN" dirty="0">
                <a:solidFill>
                  <a:srgbClr val="374151"/>
                </a:solidFill>
                <a:latin typeface="Söhne"/>
              </a:rPr>
              <a:t> dựa trên giá trị trung bình và độ lệch chuẩn</a:t>
            </a:r>
            <a:r>
              <a:rPr lang="en-US" dirty="0">
                <a:solidFill>
                  <a:srgbClr val="374151"/>
                </a:solidFill>
                <a:latin typeface="Söhne"/>
              </a:rPr>
              <a:t>, </a:t>
            </a:r>
            <a:r>
              <a:rPr lang="en-US" dirty="0" err="1">
                <a:solidFill>
                  <a:srgbClr val="374151"/>
                </a:solidFill>
                <a:latin typeface="Söhne"/>
              </a:rPr>
              <a:t>cho</a:t>
            </a:r>
            <a:r>
              <a:rPr lang="en-US" dirty="0">
                <a:solidFill>
                  <a:srgbClr val="374151"/>
                </a:solidFill>
                <a:latin typeface="Söhne"/>
              </a:rPr>
              <a:t> </a:t>
            </a:r>
            <a:r>
              <a:rPr lang="en-US" dirty="0" err="1">
                <a:solidFill>
                  <a:srgbClr val="374151"/>
                </a:solidFill>
                <a:latin typeface="Söhne"/>
              </a:rPr>
              <a:t>ra</a:t>
            </a:r>
            <a:r>
              <a:rPr lang="en-US" dirty="0">
                <a:solidFill>
                  <a:srgbClr val="374151"/>
                </a:solidFill>
                <a:latin typeface="Söhne"/>
              </a:rPr>
              <a:t> </a:t>
            </a:r>
            <a:r>
              <a:rPr lang="en-US" dirty="0" err="1">
                <a:solidFill>
                  <a:srgbClr val="374151"/>
                </a:solidFill>
                <a:latin typeface="Söhne"/>
              </a:rPr>
              <a:t>kết</a:t>
            </a:r>
            <a:r>
              <a:rPr lang="en-US" dirty="0">
                <a:solidFill>
                  <a:srgbClr val="374151"/>
                </a:solidFill>
                <a:latin typeface="Söhne"/>
              </a:rPr>
              <a:t> quả </a:t>
            </a:r>
            <a:r>
              <a:rPr lang="en-US" dirty="0" err="1">
                <a:solidFill>
                  <a:srgbClr val="374151"/>
                </a:solidFill>
                <a:latin typeface="Söhne"/>
              </a:rPr>
              <a:t>gần</a:t>
            </a:r>
            <a:r>
              <a:rPr lang="en-US" dirty="0">
                <a:solidFill>
                  <a:srgbClr val="374151"/>
                </a:solidFill>
                <a:latin typeface="Söhne"/>
              </a:rPr>
              <a:t> </a:t>
            </a:r>
            <a:r>
              <a:rPr lang="en-US" dirty="0" err="1">
                <a:solidFill>
                  <a:srgbClr val="374151"/>
                </a:solidFill>
                <a:latin typeface="Söhne"/>
              </a:rPr>
              <a:t>đúng</a:t>
            </a:r>
            <a:r>
              <a:rPr lang="en-US" dirty="0">
                <a:solidFill>
                  <a:srgbClr val="374151"/>
                </a:solidFill>
                <a:latin typeface="Söhne"/>
              </a:rPr>
              <a:t> </a:t>
            </a:r>
            <a:r>
              <a:rPr lang="en-US" dirty="0" err="1">
                <a:solidFill>
                  <a:srgbClr val="374151"/>
                </a:solidFill>
                <a:latin typeface="Söhne"/>
              </a:rPr>
              <a:t>hơn</a:t>
            </a:r>
            <a:r>
              <a:rPr lang="en-US" dirty="0">
                <a:solidFill>
                  <a:srgbClr val="374151"/>
                </a:solidFill>
                <a:latin typeface="Söhne"/>
              </a:rPr>
              <a:t>.</a:t>
            </a:r>
            <a:endParaRPr lang="en-US" dirty="0"/>
          </a:p>
        </p:txBody>
      </p:sp>
      <p:sp>
        <p:nvSpPr>
          <p:cNvPr id="5" name="TextBox 4">
            <a:extLst>
              <a:ext uri="{FF2B5EF4-FFF2-40B4-BE49-F238E27FC236}">
                <a16:creationId xmlns:a16="http://schemas.microsoft.com/office/drawing/2014/main" id="{279AA916-D992-06E3-004C-CAEE1FEC3657}"/>
              </a:ext>
            </a:extLst>
          </p:cNvPr>
          <p:cNvSpPr txBox="1"/>
          <p:nvPr/>
        </p:nvSpPr>
        <p:spPr>
          <a:xfrm>
            <a:off x="467710" y="2573415"/>
            <a:ext cx="4215829" cy="369332"/>
          </a:xfrm>
          <a:prstGeom prst="rect">
            <a:avLst/>
          </a:prstGeom>
          <a:noFill/>
        </p:spPr>
        <p:txBody>
          <a:bodyPr wrap="square">
            <a:spAutoFit/>
          </a:bodyPr>
          <a:lstStyle/>
          <a:p>
            <a:pPr>
              <a:spcBef>
                <a:spcPts val="600"/>
              </a:spcBef>
            </a:pPr>
            <a:r>
              <a:rPr lang="en-US" b="1" err="1">
                <a:solidFill>
                  <a:srgbClr val="0070C0"/>
                </a:solidFill>
                <a:latin typeface="Söhne"/>
              </a:rPr>
              <a:t>Giải</a:t>
            </a:r>
            <a:r>
              <a:rPr lang="en-US" b="1">
                <a:solidFill>
                  <a:srgbClr val="0070C0"/>
                </a:solidFill>
                <a:latin typeface="Söhne"/>
              </a:rPr>
              <a:t> </a:t>
            </a:r>
            <a:r>
              <a:rPr lang="en-US" b="1" err="1">
                <a:solidFill>
                  <a:srgbClr val="0070C0"/>
                </a:solidFill>
                <a:latin typeface="Söhne"/>
              </a:rPr>
              <a:t>thuật</a:t>
            </a:r>
            <a:r>
              <a:rPr lang="en-US" b="1" i="0">
                <a:solidFill>
                  <a:srgbClr val="0070C0"/>
                </a:solidFill>
                <a:effectLst/>
                <a:latin typeface="Söhne"/>
              </a:rPr>
              <a:t>: </a:t>
            </a:r>
            <a:endParaRPr lang="en-US" sz="1800" b="0" i="1">
              <a:solidFill>
                <a:srgbClr val="374151"/>
              </a:solidFill>
              <a:effectLst/>
              <a:latin typeface="Söhne"/>
            </a:endParaRPr>
          </a:p>
        </p:txBody>
      </p:sp>
      <p:sp>
        <p:nvSpPr>
          <p:cNvPr id="11" name="TextBox 10">
            <a:extLst>
              <a:ext uri="{FF2B5EF4-FFF2-40B4-BE49-F238E27FC236}">
                <a16:creationId xmlns:a16="http://schemas.microsoft.com/office/drawing/2014/main" id="{0B07C24F-184F-F5A9-DD1E-7CCE448B9BF5}"/>
              </a:ext>
            </a:extLst>
          </p:cNvPr>
          <p:cNvSpPr txBox="1"/>
          <p:nvPr/>
        </p:nvSpPr>
        <p:spPr>
          <a:xfrm>
            <a:off x="7105588" y="6066559"/>
            <a:ext cx="1770248" cy="369332"/>
          </a:xfrm>
          <a:prstGeom prst="rect">
            <a:avLst/>
          </a:prstGeom>
          <a:noFill/>
        </p:spPr>
        <p:txBody>
          <a:bodyPr wrap="square" rtlCol="0">
            <a:spAutoFit/>
          </a:bodyPr>
          <a:lstStyle/>
          <a:p>
            <a:pPr algn="ctr"/>
            <a:r>
              <a:rPr lang="en-US" i="1" dirty="0" err="1"/>
              <a:t>Biến</a:t>
            </a:r>
            <a:r>
              <a:rPr lang="en-US" i="1" dirty="0"/>
              <a:t> </a:t>
            </a:r>
            <a:r>
              <a:rPr lang="en-US" i="1" dirty="0" err="1"/>
              <a:t>đổi</a:t>
            </a:r>
            <a:r>
              <a:rPr lang="en-US" i="1" dirty="0"/>
              <a:t> Hough</a:t>
            </a:r>
          </a:p>
        </p:txBody>
      </p:sp>
      <p:sp>
        <p:nvSpPr>
          <p:cNvPr id="13" name="TextBox 12">
            <a:extLst>
              <a:ext uri="{FF2B5EF4-FFF2-40B4-BE49-F238E27FC236}">
                <a16:creationId xmlns:a16="http://schemas.microsoft.com/office/drawing/2014/main" id="{856B5556-4226-D539-0D78-6BD9EB6F8E09}"/>
              </a:ext>
            </a:extLst>
          </p:cNvPr>
          <p:cNvSpPr txBox="1"/>
          <p:nvPr/>
        </p:nvSpPr>
        <p:spPr>
          <a:xfrm>
            <a:off x="9610628" y="6078282"/>
            <a:ext cx="1770248" cy="369332"/>
          </a:xfrm>
          <a:prstGeom prst="rect">
            <a:avLst/>
          </a:prstGeom>
          <a:noFill/>
        </p:spPr>
        <p:txBody>
          <a:bodyPr wrap="square" rtlCol="0">
            <a:spAutoFit/>
          </a:bodyPr>
          <a:lstStyle/>
          <a:p>
            <a:pPr algn="ctr"/>
            <a:r>
              <a:rPr lang="en-US" i="1" err="1"/>
              <a:t>Lấy</a:t>
            </a:r>
            <a:r>
              <a:rPr lang="en-US" i="1"/>
              <a:t> </a:t>
            </a:r>
            <a:r>
              <a:rPr lang="en-US" i="1" err="1"/>
              <a:t>đường</a:t>
            </a:r>
            <a:r>
              <a:rPr lang="en-US" i="1"/>
              <a:t> </a:t>
            </a:r>
            <a:r>
              <a:rPr lang="en-US" i="1" err="1"/>
              <a:t>xấp</a:t>
            </a:r>
            <a:r>
              <a:rPr lang="en-US" i="1"/>
              <a:t> xỉ</a:t>
            </a:r>
          </a:p>
        </p:txBody>
      </p:sp>
      <p:sp>
        <p:nvSpPr>
          <p:cNvPr id="8" name="Text Placeholder 15">
            <a:extLst>
              <a:ext uri="{FF2B5EF4-FFF2-40B4-BE49-F238E27FC236}">
                <a16:creationId xmlns:a16="http://schemas.microsoft.com/office/drawing/2014/main" id="{446BFE23-E190-3E42-FB18-D96A85BF2D1A}"/>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latin typeface="Calibri" panose="020F0502020204030204" pitchFamily="34" charset="0"/>
                <a:ea typeface="Calibri" panose="020F0502020204030204" pitchFamily="34" charset="0"/>
                <a:cs typeface="Calibri" panose="020F0502020204030204" pitchFamily="34" charset="0"/>
              </a:rPr>
              <a:t>Thiết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kê</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4C272AD-A415-3579-5A23-78587DFB8CF6}"/>
              </a:ext>
            </a:extLst>
          </p:cNvPr>
          <p:cNvSpPr txBox="1"/>
          <p:nvPr/>
        </p:nvSpPr>
        <p:spPr>
          <a:xfrm>
            <a:off x="452956" y="5187344"/>
            <a:ext cx="6096000" cy="1200329"/>
          </a:xfrm>
          <a:prstGeom prst="rect">
            <a:avLst/>
          </a:prstGeom>
          <a:noFill/>
        </p:spPr>
        <p:txBody>
          <a:bodyPr wrap="square">
            <a:spAutoFit/>
          </a:bodyPr>
          <a:lstStyle/>
          <a:p>
            <a:r>
              <a:rPr lang="vi-VN" b="1" dirty="0">
                <a:solidFill>
                  <a:srgbClr val="0070C0"/>
                </a:solidFill>
                <a:latin typeface="Söhne"/>
              </a:rPr>
              <a:t>Kết quả: </a:t>
            </a:r>
            <a:r>
              <a:rPr lang="en-US" sz="1800" dirty="0" err="1">
                <a:solidFill>
                  <a:srgbClr val="000000"/>
                </a:solidFill>
                <a:effectLst/>
                <a:latin typeface="Söhne"/>
                <a:ea typeface="Calibri" panose="020F0502020204030204" pitchFamily="34" charset="0"/>
              </a:rPr>
              <a:t>Từ</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tập</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hợp</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điểm</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sau</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khi</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lọc</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tính</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giá</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trị</a:t>
            </a:r>
            <a:r>
              <a:rPr lang="en-US" sz="1800" dirty="0">
                <a:solidFill>
                  <a:srgbClr val="000000"/>
                </a:solidFill>
                <a:effectLst/>
                <a:latin typeface="Söhne"/>
                <a:ea typeface="Calibri" panose="020F0502020204030204" pitchFamily="34" charset="0"/>
              </a:rPr>
              <a:t> mean </a:t>
            </a:r>
            <a:r>
              <a:rPr lang="en-US" sz="1800" dirty="0" err="1">
                <a:solidFill>
                  <a:srgbClr val="000000"/>
                </a:solidFill>
                <a:effectLst/>
                <a:latin typeface="Söhne"/>
                <a:ea typeface="Calibri" panose="020F0502020204030204" pitchFamily="34" charset="0"/>
              </a:rPr>
              <a:t>và</a:t>
            </a:r>
            <a:r>
              <a:rPr lang="en-US" sz="1800" dirty="0">
                <a:solidFill>
                  <a:srgbClr val="000000"/>
                </a:solidFill>
                <a:effectLst/>
                <a:latin typeface="Söhne"/>
                <a:ea typeface="Calibri" panose="020F0502020204030204" pitchFamily="34" charset="0"/>
              </a:rPr>
              <a:t> </a:t>
            </a:r>
            <a:r>
              <a:rPr lang="vi-VN" sz="1800" dirty="0">
                <a:solidFill>
                  <a:srgbClr val="000000"/>
                </a:solidFill>
                <a:effectLst/>
                <a:latin typeface="Söhne"/>
                <a:ea typeface="Calibri" panose="020F0502020204030204" pitchFamily="34" charset="0"/>
              </a:rPr>
              <a:t>khoảng cách giữa 2 </a:t>
            </a:r>
            <a:r>
              <a:rPr lang="en-US" sz="1800" dirty="0" err="1">
                <a:solidFill>
                  <a:srgbClr val="000000"/>
                </a:solidFill>
                <a:effectLst/>
                <a:latin typeface="Söhne"/>
                <a:ea typeface="Calibri" panose="020F0502020204030204" pitchFamily="34" charset="0"/>
              </a:rPr>
              <a:t>đường</a:t>
            </a:r>
            <a:r>
              <a:rPr lang="en-US" sz="1800" dirty="0">
                <a:solidFill>
                  <a:srgbClr val="000000"/>
                </a:solidFill>
                <a:effectLst/>
                <a:latin typeface="Söhne"/>
                <a:ea typeface="Calibri" panose="020F0502020204030204" pitchFamily="34" charset="0"/>
              </a:rPr>
              <a:t> </a:t>
            </a:r>
            <a:r>
              <a:rPr lang="vi-VN" sz="1800" dirty="0">
                <a:solidFill>
                  <a:srgbClr val="000000"/>
                </a:solidFill>
                <a:effectLst/>
                <a:latin typeface="Söhne"/>
                <a:ea typeface="Calibri" panose="020F0502020204030204" pitchFamily="34" charset="0"/>
              </a:rPr>
              <a:t>thẳng </a:t>
            </a:r>
            <a:r>
              <a:rPr lang="en-US" sz="1800" dirty="0">
                <a:solidFill>
                  <a:srgbClr val="000000"/>
                </a:solidFill>
                <a:effectLst/>
                <a:latin typeface="Söhne"/>
                <a:ea typeface="Calibri" panose="020F0502020204030204" pitchFamily="34" charset="0"/>
              </a:rPr>
              <a:t>x</a:t>
            </a:r>
            <a:r>
              <a:rPr lang="en-US" sz="1800" baseline="-25000" dirty="0">
                <a:solidFill>
                  <a:srgbClr val="000000"/>
                </a:solidFill>
                <a:effectLst/>
                <a:latin typeface="Söhne"/>
                <a:ea typeface="Calibri" panose="020F0502020204030204" pitchFamily="34" charset="0"/>
              </a:rPr>
              <a:t>1</a:t>
            </a:r>
            <a:r>
              <a:rPr lang="en-US" sz="1800" dirty="0">
                <a:solidFill>
                  <a:srgbClr val="000000"/>
                </a:solidFill>
                <a:effectLst/>
                <a:latin typeface="Söhne"/>
                <a:ea typeface="Calibri" panose="020F0502020204030204" pitchFamily="34" charset="0"/>
              </a:rPr>
              <a:t> = mean</a:t>
            </a:r>
            <a:r>
              <a:rPr lang="en-US" sz="1800" baseline="-25000" dirty="0">
                <a:solidFill>
                  <a:srgbClr val="000000"/>
                </a:solidFill>
                <a:effectLst/>
                <a:latin typeface="Söhne"/>
                <a:ea typeface="Calibri" panose="020F0502020204030204" pitchFamily="34" charset="0"/>
              </a:rPr>
              <a:t>1</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và</a:t>
            </a:r>
            <a:r>
              <a:rPr lang="en-US" sz="1800" dirty="0">
                <a:solidFill>
                  <a:srgbClr val="000000"/>
                </a:solidFill>
                <a:effectLst/>
                <a:latin typeface="Söhne"/>
                <a:ea typeface="Calibri" panose="020F0502020204030204" pitchFamily="34" charset="0"/>
              </a:rPr>
              <a:t> x</a:t>
            </a:r>
            <a:r>
              <a:rPr lang="en-US" sz="1800" baseline="-25000" dirty="0">
                <a:solidFill>
                  <a:srgbClr val="000000"/>
                </a:solidFill>
                <a:effectLst/>
                <a:latin typeface="Söhne"/>
                <a:ea typeface="Calibri" panose="020F0502020204030204" pitchFamily="34" charset="0"/>
              </a:rPr>
              <a:t>2</a:t>
            </a:r>
            <a:r>
              <a:rPr lang="en-US" sz="1800" dirty="0">
                <a:solidFill>
                  <a:srgbClr val="000000"/>
                </a:solidFill>
                <a:effectLst/>
                <a:latin typeface="Söhne"/>
                <a:ea typeface="Calibri" panose="020F0502020204030204" pitchFamily="34" charset="0"/>
              </a:rPr>
              <a:t>= mean</a:t>
            </a:r>
            <a:r>
              <a:rPr lang="en-US" sz="1800" baseline="-25000" dirty="0">
                <a:solidFill>
                  <a:srgbClr val="000000"/>
                </a:solidFill>
                <a:effectLst/>
                <a:latin typeface="Söhne"/>
                <a:ea typeface="Calibri" panose="020F0502020204030204" pitchFamily="34" charset="0"/>
              </a:rPr>
              <a:t>2</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chính</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là</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khoảng</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cách</a:t>
            </a:r>
            <a:r>
              <a:rPr lang="en-US" sz="1800" dirty="0">
                <a:solidFill>
                  <a:srgbClr val="000000"/>
                </a:solidFill>
                <a:effectLst/>
                <a:latin typeface="Söhne"/>
                <a:ea typeface="Calibri" panose="020F0502020204030204" pitchFamily="34" charset="0"/>
              </a:rPr>
              <a:t> 2 </a:t>
            </a:r>
            <a:r>
              <a:rPr lang="en-US" sz="1800" dirty="0" err="1">
                <a:solidFill>
                  <a:srgbClr val="000000"/>
                </a:solidFill>
                <a:effectLst/>
                <a:latin typeface="Söhne"/>
                <a:ea typeface="Calibri" panose="020F0502020204030204" pitchFamily="34" charset="0"/>
              </a:rPr>
              <a:t>má</a:t>
            </a:r>
            <a:r>
              <a:rPr lang="en-US" sz="1800" dirty="0">
                <a:solidFill>
                  <a:srgbClr val="000000"/>
                </a:solidFill>
                <a:effectLst/>
                <a:latin typeface="Söhne"/>
                <a:ea typeface="Calibri" panose="020F0502020204030204" pitchFamily="34" charset="0"/>
              </a:rPr>
              <a:t> </a:t>
            </a:r>
            <a:r>
              <a:rPr lang="en-US" sz="1800" dirty="0" err="1">
                <a:solidFill>
                  <a:srgbClr val="000000"/>
                </a:solidFill>
                <a:effectLst/>
                <a:latin typeface="Söhne"/>
                <a:ea typeface="Calibri" panose="020F0502020204030204" pitchFamily="34" charset="0"/>
              </a:rPr>
              <a:t>puly</a:t>
            </a:r>
            <a:r>
              <a:rPr lang="vi-VN" sz="1800" dirty="0">
                <a:solidFill>
                  <a:srgbClr val="000000"/>
                </a:solidFill>
                <a:effectLst/>
                <a:latin typeface="Söhne"/>
                <a:ea typeface="Calibri" panose="020F0502020204030204" pitchFamily="34" charset="0"/>
              </a:rPr>
              <a:t>.</a:t>
            </a:r>
            <a:endParaRPr lang="en-US" sz="1800" dirty="0">
              <a:solidFill>
                <a:srgbClr val="000000"/>
              </a:solidFill>
              <a:effectLst/>
              <a:latin typeface="Söhne"/>
              <a:ea typeface="Calibri" panose="020F0502020204030204" pitchFamily="34" charset="0"/>
            </a:endParaRPr>
          </a:p>
          <a:p>
            <a:endParaRPr lang="en-US" dirty="0">
              <a:latin typeface="Söhne"/>
            </a:endParaRPr>
          </a:p>
        </p:txBody>
      </p:sp>
    </p:spTree>
    <p:extLst>
      <p:ext uri="{BB962C8B-B14F-4D97-AF65-F5344CB8AC3E}">
        <p14:creationId xmlns:p14="http://schemas.microsoft.com/office/powerpoint/2010/main" val="118301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DF5E68-BABF-E0B2-4659-8C43179F2A4C}"/>
              </a:ext>
            </a:extLst>
          </p:cNvPr>
          <p:cNvPicPr>
            <a:picLocks noChangeAspect="1"/>
          </p:cNvPicPr>
          <p:nvPr/>
        </p:nvPicPr>
        <p:blipFill>
          <a:blip r:embed="rId3"/>
          <a:stretch>
            <a:fillRect/>
          </a:stretch>
        </p:blipFill>
        <p:spPr>
          <a:xfrm>
            <a:off x="6316758" y="1639888"/>
            <a:ext cx="2217456" cy="382043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442DAA-7993-AA30-91E3-0A6F0F16DDC9}"/>
                  </a:ext>
                </a:extLst>
              </p:cNvPr>
              <p:cNvSpPr txBox="1"/>
              <p:nvPr/>
            </p:nvSpPr>
            <p:spPr>
              <a:xfrm>
                <a:off x="467708" y="3432576"/>
                <a:ext cx="6237891" cy="767133"/>
              </a:xfrm>
              <a:prstGeom prst="rect">
                <a:avLst/>
              </a:prstGeom>
              <a:noFill/>
            </p:spPr>
            <p:txBody>
              <a:bodyPr wrap="square">
                <a:spAutoFit/>
              </a:bodyPr>
              <a:lstStyle/>
              <a:p>
                <a:pPr indent="357188">
                  <a:spcBef>
                    <a:spcPts val="600"/>
                  </a:spcBef>
                  <a:buFont typeface="+mj-lt"/>
                  <a:buAutoNum type="arabicPeriod"/>
                </a:pPr>
                <a:r>
                  <a:rPr lang="en-US" b="0" i="0" dirty="0" err="1">
                    <a:solidFill>
                      <a:srgbClr val="374151"/>
                    </a:solidFill>
                    <a:effectLst/>
                    <a:latin typeface="Söhne"/>
                  </a:rPr>
                  <a:t>Khoảng</a:t>
                </a:r>
                <a:r>
                  <a:rPr lang="en-US" b="0" i="0" dirty="0">
                    <a:solidFill>
                      <a:srgbClr val="374151"/>
                    </a:solidFill>
                    <a:effectLst/>
                    <a:latin typeface="Söhne"/>
                  </a:rPr>
                  <a:t> </a:t>
                </a:r>
                <a:r>
                  <a:rPr lang="en-US" b="0" i="0" dirty="0" err="1">
                    <a:solidFill>
                      <a:srgbClr val="374151"/>
                    </a:solidFill>
                    <a:effectLst/>
                    <a:latin typeface="Söhne"/>
                  </a:rPr>
                  <a:t>cách</a:t>
                </a:r>
                <a:r>
                  <a:rPr lang="en-US" b="0" i="0" dirty="0">
                    <a:solidFill>
                      <a:srgbClr val="374151"/>
                    </a:solidFill>
                    <a:effectLst/>
                    <a:latin typeface="Söhne"/>
                  </a:rPr>
                  <a:t> 2 má </a:t>
                </a:r>
                <a:r>
                  <a:rPr lang="en-US" b="0" i="0" dirty="0" err="1">
                    <a:solidFill>
                      <a:srgbClr val="374151"/>
                    </a:solidFill>
                    <a:effectLst/>
                    <a:latin typeface="Söhne"/>
                  </a:rPr>
                  <a:t>puly</a:t>
                </a:r>
                <a:r>
                  <a:rPr lang="en-US" b="0" i="0" dirty="0">
                    <a:solidFill>
                      <a:srgbClr val="374151"/>
                    </a:solidFill>
                    <a:effectLst/>
                    <a:latin typeface="Söhne"/>
                  </a:rPr>
                  <a:t> </a:t>
                </a:r>
                <a:r>
                  <a:rPr lang="en-US" b="0" i="0" dirty="0" err="1">
                    <a:solidFill>
                      <a:srgbClr val="374151"/>
                    </a:solidFill>
                    <a:effectLst/>
                    <a:latin typeface="Söhne"/>
                  </a:rPr>
                  <a:t>sơ</a:t>
                </a:r>
                <a:r>
                  <a:rPr lang="en-US" b="0" i="0" dirty="0">
                    <a:solidFill>
                      <a:srgbClr val="374151"/>
                    </a:solidFill>
                    <a:effectLst/>
                    <a:latin typeface="Söhne"/>
                  </a:rPr>
                  <a:t> </a:t>
                </a:r>
                <a:r>
                  <a:rPr lang="en-US" b="0" i="0" dirty="0" err="1">
                    <a:solidFill>
                      <a:srgbClr val="374151"/>
                    </a:solidFill>
                    <a:effectLst/>
                    <a:latin typeface="Söhne"/>
                  </a:rPr>
                  <a:t>cấp</a:t>
                </a:r>
                <a:r>
                  <a:rPr lang="en-US" b="0" i="0" dirty="0">
                    <a:solidFill>
                      <a:srgbClr val="374151"/>
                    </a:solidFill>
                    <a:effectLst/>
                    <a:latin typeface="Söhne"/>
                  </a:rPr>
                  <a:t>:</a:t>
                </a:r>
                <a14:m>
                  <m:oMath xmlns:m="http://schemas.openxmlformats.org/officeDocument/2006/math">
                    <m:r>
                      <a:rPr lang="en-US" b="0" i="0" smtClean="0">
                        <a:solidFill>
                          <a:srgbClr val="374151"/>
                        </a:solidFill>
                        <a:effectLst/>
                        <a:latin typeface="Cambria Math" panose="02040503050406030204" pitchFamily="18" charset="0"/>
                      </a:rPr>
                      <m:t> </m:t>
                    </m:r>
                    <m:sSub>
                      <m:sSubPr>
                        <m:ctrlPr>
                          <a:rPr lang="en-US" b="0" i="1" smtClean="0">
                            <a:solidFill>
                              <a:srgbClr val="FF0000"/>
                            </a:solidFill>
                            <a:effectLst/>
                            <a:latin typeface="Cambria Math" panose="02040503050406030204" pitchFamily="18" charset="0"/>
                          </a:rPr>
                        </m:ctrlPr>
                      </m:sSubPr>
                      <m:e>
                        <m:r>
                          <a:rPr lang="en-US" b="0" i="1" smtClean="0">
                            <a:solidFill>
                              <a:srgbClr val="FF0000"/>
                            </a:solidFill>
                            <a:effectLst/>
                            <a:latin typeface="Cambria Math" panose="02040503050406030204" pitchFamily="18" charset="0"/>
                          </a:rPr>
                          <m:t>𝑊</m:t>
                        </m:r>
                      </m:e>
                      <m:sub>
                        <m:r>
                          <a:rPr lang="en-US" b="0" i="1" smtClean="0">
                            <a:solidFill>
                              <a:srgbClr val="FF0000"/>
                            </a:solidFill>
                            <a:effectLst/>
                            <a:latin typeface="Cambria Math" panose="02040503050406030204" pitchFamily="18" charset="0"/>
                          </a:rPr>
                          <m:t>𝑝𝑢𝑙𝑦</m:t>
                        </m:r>
                        <m:r>
                          <a:rPr lang="en-US" b="0" i="1" smtClean="0">
                            <a:solidFill>
                              <a:srgbClr val="FF0000"/>
                            </a:solidFill>
                            <a:effectLst/>
                            <a:latin typeface="Cambria Math" panose="02040503050406030204" pitchFamily="18" charset="0"/>
                          </a:rPr>
                          <m:t>1</m:t>
                        </m:r>
                      </m:sub>
                    </m:sSub>
                    <m:r>
                      <a:rPr lang="en-US" b="0" i="1" smtClean="0">
                        <a:solidFill>
                          <a:srgbClr val="374151"/>
                        </a:solidFill>
                        <a:effectLst/>
                        <a:latin typeface="Cambria Math" panose="02040503050406030204" pitchFamily="18" charset="0"/>
                      </a:rPr>
                      <m:t>=</m:t>
                    </m:r>
                    <m:sSub>
                      <m:sSubPr>
                        <m:ctrlPr>
                          <a:rPr lang="en-US" b="0" i="1" smtClean="0">
                            <a:solidFill>
                              <a:srgbClr val="FF0000"/>
                            </a:solidFill>
                            <a:effectLst/>
                            <a:latin typeface="Cambria Math" panose="02040503050406030204" pitchFamily="18" charset="0"/>
                          </a:rPr>
                        </m:ctrlPr>
                      </m:sSubPr>
                      <m:e>
                        <m:r>
                          <a:rPr lang="en-US" b="0" i="1" smtClean="0">
                            <a:solidFill>
                              <a:srgbClr val="FF0000"/>
                            </a:solidFill>
                            <a:effectLst/>
                            <a:latin typeface="Cambria Math" panose="02040503050406030204" pitchFamily="18" charset="0"/>
                          </a:rPr>
                          <m:t>𝐿</m:t>
                        </m:r>
                      </m:e>
                      <m:sub>
                        <m:r>
                          <a:rPr lang="en-US" b="0" i="1" smtClean="0">
                            <a:solidFill>
                              <a:srgbClr val="FF0000"/>
                            </a:solidFill>
                            <a:effectLst/>
                            <a:latin typeface="Cambria Math" panose="02040503050406030204" pitchFamily="18" charset="0"/>
                          </a:rPr>
                          <m:t>2</m:t>
                        </m:r>
                      </m:sub>
                    </m:sSub>
                    <m:r>
                      <a:rPr lang="en-US" b="0" i="0" smtClean="0">
                        <a:solidFill>
                          <a:srgbClr val="374151"/>
                        </a:solidFill>
                        <a:effectLst/>
                        <a:latin typeface="Cambria Math" panose="02040503050406030204" pitchFamily="18" charset="0"/>
                      </a:rPr>
                      <m:t>−</m:t>
                    </m:r>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𝐿</m:t>
                        </m:r>
                      </m:e>
                      <m:sub>
                        <m:r>
                          <a:rPr lang="en-US" b="0" i="1" smtClean="0">
                            <a:solidFill>
                              <a:srgbClr val="7030A0"/>
                            </a:solidFill>
                            <a:latin typeface="Cambria Math" panose="02040503050406030204" pitchFamily="18" charset="0"/>
                          </a:rPr>
                          <m:t>1</m:t>
                        </m:r>
                      </m:sub>
                    </m:sSub>
                  </m:oMath>
                </a14:m>
                <a:endParaRPr lang="en-US" b="0" i="0" dirty="0">
                  <a:solidFill>
                    <a:srgbClr val="374151"/>
                  </a:solidFill>
                  <a:effectLst/>
                  <a:latin typeface="Söhne"/>
                </a:endParaRPr>
              </a:p>
              <a:p>
                <a:pPr indent="357188">
                  <a:spcBef>
                    <a:spcPts val="600"/>
                  </a:spcBef>
                  <a:buFont typeface="+mj-lt"/>
                  <a:buAutoNum type="arabicPeriod"/>
                </a:pPr>
                <a:r>
                  <a:rPr lang="en-US" b="0" i="0" dirty="0" err="1">
                    <a:solidFill>
                      <a:srgbClr val="374151"/>
                    </a:solidFill>
                    <a:effectLst/>
                    <a:latin typeface="Söhne"/>
                  </a:rPr>
                  <a:t>Khoảng</a:t>
                </a:r>
                <a:r>
                  <a:rPr lang="en-US" b="0" i="0" dirty="0">
                    <a:solidFill>
                      <a:srgbClr val="374151"/>
                    </a:solidFill>
                    <a:effectLst/>
                    <a:latin typeface="Söhne"/>
                  </a:rPr>
                  <a:t> </a:t>
                </a:r>
                <a:r>
                  <a:rPr lang="en-US" b="0" i="0" dirty="0" err="1">
                    <a:solidFill>
                      <a:srgbClr val="374151"/>
                    </a:solidFill>
                    <a:effectLst/>
                    <a:latin typeface="Söhne"/>
                  </a:rPr>
                  <a:t>cách</a:t>
                </a:r>
                <a:r>
                  <a:rPr lang="en-US" b="0" i="0" dirty="0">
                    <a:solidFill>
                      <a:srgbClr val="374151"/>
                    </a:solidFill>
                    <a:effectLst/>
                    <a:latin typeface="Söhne"/>
                  </a:rPr>
                  <a:t> 2 má </a:t>
                </a:r>
                <a:r>
                  <a:rPr lang="en-US" b="0" i="0" dirty="0" err="1">
                    <a:solidFill>
                      <a:srgbClr val="374151"/>
                    </a:solidFill>
                    <a:effectLst/>
                    <a:latin typeface="Söhne"/>
                  </a:rPr>
                  <a:t>puly</a:t>
                </a:r>
                <a:r>
                  <a:rPr lang="en-US" b="0" i="0" dirty="0">
                    <a:solidFill>
                      <a:srgbClr val="374151"/>
                    </a:solidFill>
                    <a:effectLst/>
                    <a:latin typeface="Söhne"/>
                  </a:rPr>
                  <a:t> </a:t>
                </a:r>
                <a:r>
                  <a:rPr lang="en-US" b="0" i="0" dirty="0" err="1">
                    <a:solidFill>
                      <a:srgbClr val="374151"/>
                    </a:solidFill>
                    <a:effectLst/>
                    <a:latin typeface="Söhne"/>
                  </a:rPr>
                  <a:t>sơ</a:t>
                </a:r>
                <a:r>
                  <a:rPr lang="en-US" b="0" i="0" dirty="0">
                    <a:solidFill>
                      <a:srgbClr val="374151"/>
                    </a:solidFill>
                    <a:effectLst/>
                    <a:latin typeface="Söhne"/>
                  </a:rPr>
                  <a:t> </a:t>
                </a:r>
                <a:r>
                  <a:rPr lang="en-US" b="0" i="0" dirty="0" err="1">
                    <a:solidFill>
                      <a:srgbClr val="374151"/>
                    </a:solidFill>
                    <a:effectLst/>
                    <a:latin typeface="Söhne"/>
                  </a:rPr>
                  <a:t>cấp</a:t>
                </a:r>
                <a:r>
                  <a:rPr lang="en-US" b="0" i="0" dirty="0">
                    <a:solidFill>
                      <a:srgbClr val="374151"/>
                    </a:solidFill>
                    <a:effectLst/>
                    <a:latin typeface="Söhne"/>
                  </a:rPr>
                  <a:t>:</a:t>
                </a:r>
                <a14:m>
                  <m:oMath xmlns:m="http://schemas.openxmlformats.org/officeDocument/2006/math">
                    <m:r>
                      <a:rPr lang="en-US" b="0" i="0" smtClean="0">
                        <a:solidFill>
                          <a:srgbClr val="374151"/>
                        </a:solidFill>
                        <a:effectLst/>
                        <a:latin typeface="Cambria Math" panose="02040503050406030204" pitchFamily="18" charset="0"/>
                      </a:rPr>
                      <m:t> </m:t>
                    </m:r>
                    <m:sSub>
                      <m:sSubPr>
                        <m:ctrlPr>
                          <a:rPr lang="en-US" b="0" i="1" smtClean="0">
                            <a:solidFill>
                              <a:srgbClr val="FF0000"/>
                            </a:solidFill>
                            <a:effectLst/>
                            <a:latin typeface="Cambria Math" panose="02040503050406030204" pitchFamily="18" charset="0"/>
                          </a:rPr>
                        </m:ctrlPr>
                      </m:sSubPr>
                      <m:e>
                        <m:r>
                          <a:rPr lang="en-US" b="0" i="1" smtClean="0">
                            <a:solidFill>
                              <a:srgbClr val="FF0000"/>
                            </a:solidFill>
                            <a:effectLst/>
                            <a:latin typeface="Cambria Math" panose="02040503050406030204" pitchFamily="18" charset="0"/>
                          </a:rPr>
                          <m:t>𝑊</m:t>
                        </m:r>
                      </m:e>
                      <m:sub>
                        <m:r>
                          <a:rPr lang="en-US" b="0" i="1" smtClean="0">
                            <a:solidFill>
                              <a:srgbClr val="FF0000"/>
                            </a:solidFill>
                            <a:effectLst/>
                            <a:latin typeface="Cambria Math" panose="02040503050406030204" pitchFamily="18" charset="0"/>
                          </a:rPr>
                          <m:t>𝑝𝑢𝑙𝑦</m:t>
                        </m:r>
                        <m:r>
                          <a:rPr lang="en-US" b="0" i="1" smtClean="0">
                            <a:solidFill>
                              <a:srgbClr val="FF0000"/>
                            </a:solidFill>
                            <a:effectLst/>
                            <a:latin typeface="Cambria Math" panose="02040503050406030204" pitchFamily="18" charset="0"/>
                          </a:rPr>
                          <m:t>2</m:t>
                        </m:r>
                      </m:sub>
                    </m:sSub>
                  </m:oMath>
                </a14:m>
                <a:endParaRPr lang="en-US" b="0" i="0" dirty="0">
                  <a:solidFill>
                    <a:srgbClr val="374151"/>
                  </a:solidFill>
                  <a:effectLst/>
                  <a:latin typeface="Söhne"/>
                </a:endParaRPr>
              </a:p>
            </p:txBody>
          </p:sp>
        </mc:Choice>
        <mc:Fallback xmlns="">
          <p:sp>
            <p:nvSpPr>
              <p:cNvPr id="7" name="TextBox 6">
                <a:extLst>
                  <a:ext uri="{FF2B5EF4-FFF2-40B4-BE49-F238E27FC236}">
                    <a16:creationId xmlns:a16="http://schemas.microsoft.com/office/drawing/2014/main" id="{98442DAA-7993-AA30-91E3-0A6F0F16DDC9}"/>
                  </a:ext>
                </a:extLst>
              </p:cNvPr>
              <p:cNvSpPr txBox="1">
                <a:spLocks noRot="1" noChangeAspect="1" noMove="1" noResize="1" noEditPoints="1" noAdjustHandles="1" noChangeArrowheads="1" noChangeShapeType="1" noTextEdit="1"/>
              </p:cNvSpPr>
              <p:nvPr/>
            </p:nvSpPr>
            <p:spPr>
              <a:xfrm>
                <a:off x="467708" y="3432576"/>
                <a:ext cx="6237891" cy="767133"/>
              </a:xfrm>
              <a:prstGeom prst="rect">
                <a:avLst/>
              </a:prstGeom>
              <a:blipFill>
                <a:blip r:embed="rId4"/>
                <a:stretch>
                  <a:fillRect l="-880" t="-3175" b="-952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BA157D0-D1D4-09AE-D631-6B4D06A4ABB0}"/>
              </a:ext>
            </a:extLst>
          </p:cNvPr>
          <p:cNvSpPr>
            <a:spLocks noGrp="1"/>
          </p:cNvSpPr>
          <p:nvPr>
            <p:ph type="sldNum" sz="quarter" idx="12"/>
          </p:nvPr>
        </p:nvSpPr>
        <p:spPr/>
        <p:txBody>
          <a:bodyPr/>
          <a:lstStyle/>
          <a:p>
            <a:fld id="{DB371C95-F60F-4EC1-A05E-E0B767D78F37}" type="slidenum">
              <a:rPr lang="en-US" smtClean="0"/>
              <a:pPr/>
              <a:t>16</a:t>
            </a:fld>
            <a:endParaRPr lang="en-US"/>
          </a:p>
        </p:txBody>
      </p:sp>
      <p:sp>
        <p:nvSpPr>
          <p:cNvPr id="3" name="TextBox 2">
            <a:extLst>
              <a:ext uri="{FF2B5EF4-FFF2-40B4-BE49-F238E27FC236}">
                <a16:creationId xmlns:a16="http://schemas.microsoft.com/office/drawing/2014/main" id="{9301DBD7-1194-8785-BC77-85D8FC320DBF}"/>
              </a:ext>
            </a:extLst>
          </p:cNvPr>
          <p:cNvSpPr txBox="1"/>
          <p:nvPr/>
        </p:nvSpPr>
        <p:spPr>
          <a:xfrm>
            <a:off x="636086" y="1397675"/>
            <a:ext cx="10636469" cy="682238"/>
          </a:xfrm>
          <a:prstGeom prst="rect">
            <a:avLst/>
          </a:prstGeom>
          <a:noFill/>
        </p:spPr>
        <p:txBody>
          <a:bodyPr wrap="square">
            <a:spAutoFit/>
          </a:bodyPr>
          <a:lstStyle/>
          <a:p>
            <a:pPr algn="l">
              <a:lnSpc>
                <a:spcPts val="2000"/>
              </a:lnSpc>
              <a:spcBef>
                <a:spcPts val="600"/>
              </a:spcBef>
            </a:pPr>
            <a:r>
              <a:rPr lang="vi-VN" b="1" dirty="0">
                <a:solidFill>
                  <a:srgbClr val="000000"/>
                </a:solidFill>
                <a:latin typeface="Helvetica" panose="020B0604020202020204" pitchFamily="34" charset="0"/>
              </a:rPr>
              <a:t>3. </a:t>
            </a:r>
            <a:r>
              <a:rPr lang="vi-VN" sz="2000" b="1" dirty="0">
                <a:solidFill>
                  <a:srgbClr val="000000"/>
                </a:solidFill>
                <a:latin typeface="Helvetica" panose="020B0604020202020204" pitchFamily="34" charset="0"/>
              </a:rPr>
              <a:t>Xử lý ảnh</a:t>
            </a:r>
          </a:p>
          <a:p>
            <a:pPr algn="l">
              <a:lnSpc>
                <a:spcPts val="2000"/>
              </a:lnSpc>
              <a:spcBef>
                <a:spcPts val="600"/>
              </a:spcBef>
            </a:pPr>
            <a:r>
              <a:rPr lang="en-US" b="1" dirty="0">
                <a:solidFill>
                  <a:srgbClr val="000000"/>
                </a:solidFill>
                <a:latin typeface="Helvetica" panose="020B0604020202020204" pitchFamily="34" charset="0"/>
              </a:rPr>
              <a:t>3.3 </a:t>
            </a:r>
            <a:r>
              <a:rPr lang="en-US" b="1" dirty="0" err="1">
                <a:solidFill>
                  <a:srgbClr val="000000"/>
                </a:solidFill>
                <a:latin typeface="Helvetica" panose="020B0604020202020204" pitchFamily="34" charset="0"/>
              </a:rPr>
              <a:t>Tìm</a:t>
            </a:r>
            <a:r>
              <a:rPr lang="en-US" b="1" dirty="0">
                <a:solidFill>
                  <a:srgbClr val="000000"/>
                </a:solidFill>
                <a:latin typeface="Helvetica" panose="020B0604020202020204" pitchFamily="34" charset="0"/>
              </a:rPr>
              <a:t> </a:t>
            </a:r>
            <a:r>
              <a:rPr lang="en-US" b="1" dirty="0" err="1">
                <a:solidFill>
                  <a:srgbClr val="000000"/>
                </a:solidFill>
                <a:latin typeface="Helvetica" panose="020B0604020202020204" pitchFamily="34" charset="0"/>
              </a:rPr>
              <a:t>khoảng</a:t>
            </a:r>
            <a:r>
              <a:rPr lang="en-US" b="1" dirty="0">
                <a:solidFill>
                  <a:srgbClr val="000000"/>
                </a:solidFill>
                <a:latin typeface="Helvetica" panose="020B0604020202020204" pitchFamily="34" charset="0"/>
              </a:rPr>
              <a:t> </a:t>
            </a:r>
            <a:r>
              <a:rPr lang="en-US" b="1" dirty="0" err="1">
                <a:solidFill>
                  <a:srgbClr val="000000"/>
                </a:solidFill>
                <a:latin typeface="Helvetica" panose="020B0604020202020204" pitchFamily="34" charset="0"/>
              </a:rPr>
              <a:t>cách</a:t>
            </a:r>
            <a:r>
              <a:rPr lang="en-US" b="1" dirty="0">
                <a:solidFill>
                  <a:srgbClr val="000000"/>
                </a:solidFill>
                <a:latin typeface="Helvetica" panose="020B0604020202020204" pitchFamily="34" charset="0"/>
              </a:rPr>
              <a:t> </a:t>
            </a:r>
            <a:r>
              <a:rPr lang="en-US" b="1" dirty="0" err="1">
                <a:solidFill>
                  <a:srgbClr val="000000"/>
                </a:solidFill>
                <a:latin typeface="Helvetica" panose="020B0604020202020204" pitchFamily="34" charset="0"/>
              </a:rPr>
              <a:t>hai</a:t>
            </a:r>
            <a:r>
              <a:rPr lang="en-US" b="1" dirty="0">
                <a:solidFill>
                  <a:srgbClr val="000000"/>
                </a:solidFill>
                <a:latin typeface="Helvetica" panose="020B0604020202020204" pitchFamily="34" charset="0"/>
              </a:rPr>
              <a:t> má </a:t>
            </a:r>
            <a:r>
              <a:rPr lang="en-US" b="1" dirty="0" err="1">
                <a:solidFill>
                  <a:srgbClr val="000000"/>
                </a:solidFill>
                <a:latin typeface="Helvetica" panose="020B0604020202020204" pitchFamily="34" charset="0"/>
              </a:rPr>
              <a:t>puly</a:t>
            </a:r>
            <a:r>
              <a:rPr lang="en-US" b="1" dirty="0">
                <a:solidFill>
                  <a:srgbClr val="000000"/>
                </a:solidFill>
                <a:latin typeface="Helvetica" panose="020B0604020202020204" pitchFamily="34" charset="0"/>
              </a:rPr>
              <a:t>:</a:t>
            </a:r>
            <a:endParaRPr lang="en-US" b="1" i="0" dirty="0">
              <a:solidFill>
                <a:srgbClr val="000000"/>
              </a:solidFill>
              <a:effectLst/>
              <a:latin typeface="Helvetica" panose="020B0604020202020204" pitchFamily="34" charset="0"/>
            </a:endParaRPr>
          </a:p>
        </p:txBody>
      </p:sp>
      <p:sp>
        <p:nvSpPr>
          <p:cNvPr id="4" name="TextBox 3">
            <a:extLst>
              <a:ext uri="{FF2B5EF4-FFF2-40B4-BE49-F238E27FC236}">
                <a16:creationId xmlns:a16="http://schemas.microsoft.com/office/drawing/2014/main" id="{5B6FFC18-2DA1-257F-F946-D2B3CC9D2304}"/>
              </a:ext>
            </a:extLst>
          </p:cNvPr>
          <p:cNvSpPr txBox="1"/>
          <p:nvPr/>
        </p:nvSpPr>
        <p:spPr>
          <a:xfrm>
            <a:off x="467709" y="2145181"/>
            <a:ext cx="5849049" cy="646331"/>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i="0" dirty="0">
                <a:effectLst/>
                <a:latin typeface="Söhne"/>
              </a:rPr>
              <a:t>: Cung </a:t>
            </a:r>
            <a:r>
              <a:rPr lang="en-US" i="0" dirty="0" err="1">
                <a:effectLst/>
                <a:latin typeface="Söhne"/>
              </a:rPr>
              <a:t>cấp</a:t>
            </a:r>
            <a:r>
              <a:rPr lang="en-US" i="0" dirty="0">
                <a:effectLst/>
                <a:latin typeface="Söhne"/>
              </a:rPr>
              <a:t> input</a:t>
            </a:r>
            <a:r>
              <a:rPr lang="vi-VN" i="0" dirty="0">
                <a:effectLst/>
                <a:latin typeface="Söhne"/>
              </a:rPr>
              <a:t> là </a:t>
            </a:r>
            <a:r>
              <a:rPr lang="en-US" sz="1800" dirty="0" err="1">
                <a:effectLst/>
                <a:latin typeface="Söhne"/>
                <a:ea typeface="Calibri" panose="020F0502020204030204" pitchFamily="34" charset="0"/>
              </a:rPr>
              <a:t>đường</a:t>
            </a:r>
            <a:r>
              <a:rPr lang="en-US" sz="1800" dirty="0">
                <a:effectLst/>
                <a:latin typeface="Söhne"/>
                <a:ea typeface="Calibri" panose="020F0502020204030204" pitchFamily="34" charset="0"/>
              </a:rPr>
              <a:t> </a:t>
            </a:r>
            <a:r>
              <a:rPr lang="en-US" sz="1800" dirty="0" err="1">
                <a:effectLst/>
                <a:latin typeface="Söhne"/>
                <a:ea typeface="Calibri" panose="020F0502020204030204" pitchFamily="34" charset="0"/>
              </a:rPr>
              <a:t>khoảng</a:t>
            </a:r>
            <a:r>
              <a:rPr lang="en-US" sz="1800" dirty="0">
                <a:effectLst/>
                <a:latin typeface="Söhne"/>
                <a:ea typeface="Calibri" panose="020F0502020204030204" pitchFamily="34" charset="0"/>
              </a:rPr>
              <a:t> </a:t>
            </a:r>
            <a:r>
              <a:rPr lang="en-US" sz="1800" dirty="0" err="1">
                <a:effectLst/>
                <a:latin typeface="Söhne"/>
                <a:ea typeface="Calibri" panose="020F0502020204030204" pitchFamily="34" charset="0"/>
              </a:rPr>
              <a:t>cách</a:t>
            </a:r>
            <a:r>
              <a:rPr lang="vi-VN" sz="1800" dirty="0">
                <a:effectLst/>
                <a:latin typeface="Söhne"/>
                <a:ea typeface="Calibri" panose="020F0502020204030204" pitchFamily="34" charset="0"/>
              </a:rPr>
              <a:t> 2 má </a:t>
            </a:r>
            <a:r>
              <a:rPr lang="vi-VN" sz="1800" dirty="0" err="1">
                <a:effectLst/>
                <a:latin typeface="Söhne"/>
                <a:ea typeface="Calibri" panose="020F0502020204030204" pitchFamily="34" charset="0"/>
              </a:rPr>
              <a:t>puly</a:t>
            </a:r>
            <a:r>
              <a:rPr lang="en-US" sz="1800" dirty="0">
                <a:effectLst/>
                <a:latin typeface="Söhne"/>
                <a:ea typeface="Calibri" panose="020F0502020204030204" pitchFamily="34" charset="0"/>
              </a:rPr>
              <a:t>  </a:t>
            </a:r>
            <a:r>
              <a:rPr lang="vi-VN" sz="1800" dirty="0">
                <a:effectLst/>
                <a:latin typeface="Söhne"/>
                <a:ea typeface="Calibri" panose="020F0502020204030204" pitchFamily="34" charset="0"/>
              </a:rPr>
              <a:t>x</a:t>
            </a:r>
            <a:r>
              <a:rPr lang="en-US" sz="1800" baseline="-25000" dirty="0">
                <a:effectLst/>
                <a:latin typeface="Söhne"/>
                <a:ea typeface="Calibri" panose="020F0502020204030204" pitchFamily="34" charset="0"/>
              </a:rPr>
              <a:t>1</a:t>
            </a:r>
            <a:r>
              <a:rPr lang="en-US" sz="1800" dirty="0">
                <a:effectLst/>
                <a:latin typeface="Söhne"/>
                <a:ea typeface="Calibri" panose="020F0502020204030204" pitchFamily="34" charset="0"/>
              </a:rPr>
              <a:t> = mean</a:t>
            </a:r>
            <a:r>
              <a:rPr lang="en-US" sz="1800" baseline="-25000" dirty="0">
                <a:effectLst/>
                <a:latin typeface="Söhne"/>
                <a:ea typeface="Calibri" panose="020F0502020204030204" pitchFamily="34" charset="0"/>
              </a:rPr>
              <a:t>1</a:t>
            </a:r>
            <a:r>
              <a:rPr lang="en-US" sz="1800" dirty="0">
                <a:effectLst/>
                <a:latin typeface="Söhne"/>
                <a:ea typeface="Calibri" panose="020F0502020204030204" pitchFamily="34" charset="0"/>
              </a:rPr>
              <a:t> </a:t>
            </a:r>
            <a:r>
              <a:rPr lang="en-US" sz="1800" dirty="0" err="1">
                <a:effectLst/>
                <a:latin typeface="Söhne"/>
                <a:ea typeface="Calibri" panose="020F0502020204030204" pitchFamily="34" charset="0"/>
              </a:rPr>
              <a:t>và</a:t>
            </a:r>
            <a:r>
              <a:rPr lang="en-US" sz="1800" dirty="0">
                <a:effectLst/>
                <a:latin typeface="Söhne"/>
                <a:ea typeface="Calibri" panose="020F0502020204030204" pitchFamily="34" charset="0"/>
              </a:rPr>
              <a:t> </a:t>
            </a:r>
            <a:r>
              <a:rPr lang="vi-VN" sz="1800" dirty="0">
                <a:effectLst/>
                <a:latin typeface="Söhne"/>
                <a:ea typeface="Calibri" panose="020F0502020204030204" pitchFamily="34" charset="0"/>
              </a:rPr>
              <a:t>x</a:t>
            </a:r>
            <a:r>
              <a:rPr lang="en-US" sz="1800" baseline="-25000" dirty="0">
                <a:effectLst/>
                <a:latin typeface="Söhne"/>
                <a:ea typeface="Calibri" panose="020F0502020204030204" pitchFamily="34" charset="0"/>
              </a:rPr>
              <a:t>2</a:t>
            </a:r>
            <a:r>
              <a:rPr lang="en-US" sz="1800" dirty="0">
                <a:effectLst/>
                <a:latin typeface="Söhne"/>
                <a:ea typeface="Calibri" panose="020F0502020204030204" pitchFamily="34" charset="0"/>
              </a:rPr>
              <a:t>= mean</a:t>
            </a:r>
            <a:r>
              <a:rPr lang="en-US" sz="1800" baseline="-25000" dirty="0">
                <a:effectLst/>
                <a:latin typeface="Söhne"/>
                <a:ea typeface="Calibri" panose="020F0502020204030204" pitchFamily="34" charset="0"/>
              </a:rPr>
              <a:t>2</a:t>
            </a:r>
            <a:r>
              <a:rPr lang="en-US" sz="1800" dirty="0">
                <a:effectLst/>
                <a:latin typeface="Söhne"/>
                <a:ea typeface="Calibri" panose="020F0502020204030204" pitchFamily="34" charset="0"/>
              </a:rPr>
              <a:t> </a:t>
            </a:r>
            <a:r>
              <a:rPr lang="en-US" i="0" dirty="0">
                <a:effectLst/>
                <a:latin typeface="Söhne"/>
              </a:rPr>
              <a:t> </a:t>
            </a:r>
            <a:r>
              <a:rPr lang="en-US" i="0" dirty="0" err="1">
                <a:effectLst/>
                <a:latin typeface="Söhne"/>
              </a:rPr>
              <a:t>cho</a:t>
            </a:r>
            <a:r>
              <a:rPr lang="en-US" i="0" dirty="0">
                <a:effectLst/>
                <a:latin typeface="Söhne"/>
              </a:rPr>
              <a:t> </a:t>
            </a:r>
            <a:r>
              <a:rPr lang="en-US" i="0" dirty="0" err="1">
                <a:effectLst/>
                <a:latin typeface="Söhne"/>
              </a:rPr>
              <a:t>công</a:t>
            </a:r>
            <a:r>
              <a:rPr lang="en-US" i="0" dirty="0">
                <a:effectLst/>
                <a:latin typeface="Söhne"/>
              </a:rPr>
              <a:t> </a:t>
            </a:r>
            <a:r>
              <a:rPr lang="en-US" i="0" dirty="0" err="1">
                <a:effectLst/>
                <a:latin typeface="Söhne"/>
              </a:rPr>
              <a:t>thức</a:t>
            </a:r>
            <a:r>
              <a:rPr lang="en-US" i="0" dirty="0">
                <a:effectLst/>
                <a:latin typeface="Söhne"/>
              </a:rPr>
              <a:t> </a:t>
            </a:r>
            <a:r>
              <a:rPr lang="en-US" i="0" dirty="0" err="1">
                <a:effectLst/>
                <a:latin typeface="Söhne"/>
              </a:rPr>
              <a:t>tính</a:t>
            </a:r>
            <a:r>
              <a:rPr lang="en-US" i="0" dirty="0">
                <a:effectLst/>
                <a:latin typeface="Söhne"/>
              </a:rPr>
              <a:t> </a:t>
            </a:r>
            <a:r>
              <a:rPr lang="en-US" i="0" dirty="0" err="1">
                <a:effectLst/>
                <a:latin typeface="Söhne"/>
              </a:rPr>
              <a:t>ti</a:t>
            </a:r>
            <a:r>
              <a:rPr lang="en-US" i="0" dirty="0">
                <a:effectLst/>
                <a:latin typeface="Söhne"/>
              </a:rPr>
              <a:t>̉ </a:t>
            </a:r>
            <a:r>
              <a:rPr lang="en-US" i="0" dirty="0" err="1">
                <a:effectLst/>
                <a:latin typeface="Söhne"/>
              </a:rPr>
              <a:t>sô</a:t>
            </a:r>
            <a:r>
              <a:rPr lang="en-US" i="0" dirty="0">
                <a:effectLst/>
                <a:latin typeface="Söhne"/>
              </a:rPr>
              <a:t>́ </a:t>
            </a:r>
            <a:r>
              <a:rPr lang="en-US" i="0" dirty="0" err="1">
                <a:effectLst/>
                <a:latin typeface="Söhne"/>
              </a:rPr>
              <a:t>truyền</a:t>
            </a:r>
            <a:endParaRPr lang="en-US" dirty="0">
              <a:latin typeface="Söhne"/>
            </a:endParaRPr>
          </a:p>
        </p:txBody>
      </p:sp>
      <p:sp>
        <p:nvSpPr>
          <p:cNvPr id="5" name="TextBox 4">
            <a:extLst>
              <a:ext uri="{FF2B5EF4-FFF2-40B4-BE49-F238E27FC236}">
                <a16:creationId xmlns:a16="http://schemas.microsoft.com/office/drawing/2014/main" id="{279AA916-D992-06E3-004C-CAEE1FEC3657}"/>
              </a:ext>
            </a:extLst>
          </p:cNvPr>
          <p:cNvSpPr txBox="1"/>
          <p:nvPr/>
        </p:nvSpPr>
        <p:spPr>
          <a:xfrm>
            <a:off x="467707" y="2896220"/>
            <a:ext cx="4215829" cy="369332"/>
          </a:xfrm>
          <a:prstGeom prst="rect">
            <a:avLst/>
          </a:prstGeom>
          <a:noFill/>
        </p:spPr>
        <p:txBody>
          <a:bodyPr wrap="square">
            <a:spAutoFit/>
          </a:bodyPr>
          <a:lstStyle/>
          <a:p>
            <a:pPr>
              <a:spcBef>
                <a:spcPts val="600"/>
              </a:spcBef>
            </a:pPr>
            <a:r>
              <a:rPr lang="en-US" b="1" dirty="0" err="1">
                <a:solidFill>
                  <a:srgbClr val="0070C0"/>
                </a:solidFill>
                <a:latin typeface="Söhne"/>
              </a:rPr>
              <a:t>Giải</a:t>
            </a:r>
            <a:r>
              <a:rPr lang="en-US" b="1" dirty="0">
                <a:solidFill>
                  <a:srgbClr val="0070C0"/>
                </a:solidFill>
                <a:latin typeface="Söhne"/>
              </a:rPr>
              <a:t> </a:t>
            </a:r>
            <a:r>
              <a:rPr lang="en-US" b="1" dirty="0" err="1">
                <a:solidFill>
                  <a:srgbClr val="0070C0"/>
                </a:solidFill>
                <a:latin typeface="Söhne"/>
              </a:rPr>
              <a:t>thuật</a:t>
            </a:r>
            <a:r>
              <a:rPr lang="en-US" b="1" i="0" dirty="0">
                <a:solidFill>
                  <a:srgbClr val="0070C0"/>
                </a:solidFill>
                <a:effectLst/>
                <a:latin typeface="Söhne"/>
              </a:rPr>
              <a:t>: </a:t>
            </a:r>
            <a:endParaRPr lang="en-US" sz="1800" b="0" i="1" dirty="0">
              <a:solidFill>
                <a:srgbClr val="374151"/>
              </a:solidFill>
              <a:effectLst/>
              <a:latin typeface="Söhne"/>
            </a:endParaRPr>
          </a:p>
        </p:txBody>
      </p:sp>
      <p:pic>
        <p:nvPicPr>
          <p:cNvPr id="14" name="Picture 13">
            <a:extLst>
              <a:ext uri="{FF2B5EF4-FFF2-40B4-BE49-F238E27FC236}">
                <a16:creationId xmlns:a16="http://schemas.microsoft.com/office/drawing/2014/main" id="{5232A6F9-BFFA-761C-4F68-DF0901E92977}"/>
              </a:ext>
            </a:extLst>
          </p:cNvPr>
          <p:cNvPicPr>
            <a:picLocks noChangeAspect="1"/>
          </p:cNvPicPr>
          <p:nvPr/>
        </p:nvPicPr>
        <p:blipFill>
          <a:blip r:embed="rId5"/>
          <a:stretch>
            <a:fillRect/>
          </a:stretch>
        </p:blipFill>
        <p:spPr>
          <a:xfrm>
            <a:off x="9092088" y="1619512"/>
            <a:ext cx="2219136" cy="3840813"/>
          </a:xfrm>
          <a:prstGeom prst="rect">
            <a:avLst/>
          </a:prstGeom>
        </p:spPr>
      </p:pic>
      <p:sp>
        <p:nvSpPr>
          <p:cNvPr id="18" name="TextBox 17">
            <a:extLst>
              <a:ext uri="{FF2B5EF4-FFF2-40B4-BE49-F238E27FC236}">
                <a16:creationId xmlns:a16="http://schemas.microsoft.com/office/drawing/2014/main" id="{369DDE06-F9C7-F8BB-8AE0-F0C822C00C5A}"/>
              </a:ext>
            </a:extLst>
          </p:cNvPr>
          <p:cNvSpPr txBox="1"/>
          <p:nvPr/>
        </p:nvSpPr>
        <p:spPr>
          <a:xfrm>
            <a:off x="6550151" y="5497496"/>
            <a:ext cx="1770248" cy="369332"/>
          </a:xfrm>
          <a:prstGeom prst="rect">
            <a:avLst/>
          </a:prstGeom>
          <a:noFill/>
        </p:spPr>
        <p:txBody>
          <a:bodyPr wrap="square" rtlCol="0">
            <a:spAutoFit/>
          </a:bodyPr>
          <a:lstStyle/>
          <a:p>
            <a:pPr algn="ctr"/>
            <a:r>
              <a:rPr lang="en-US" i="1" err="1"/>
              <a:t>Lấy</a:t>
            </a:r>
            <a:r>
              <a:rPr lang="en-US" i="1"/>
              <a:t> </a:t>
            </a:r>
            <a:r>
              <a:rPr lang="en-US" i="1" err="1"/>
              <a:t>đường</a:t>
            </a:r>
            <a:r>
              <a:rPr lang="en-US" i="1"/>
              <a:t> </a:t>
            </a:r>
            <a:r>
              <a:rPr lang="en-US" i="1" err="1"/>
              <a:t>xấp</a:t>
            </a:r>
            <a:r>
              <a:rPr lang="en-US" i="1"/>
              <a:t> xỉ</a:t>
            </a:r>
          </a:p>
        </p:txBody>
      </p:sp>
      <p:sp>
        <p:nvSpPr>
          <p:cNvPr id="19" name="TextBox 18">
            <a:extLst>
              <a:ext uri="{FF2B5EF4-FFF2-40B4-BE49-F238E27FC236}">
                <a16:creationId xmlns:a16="http://schemas.microsoft.com/office/drawing/2014/main" id="{3D05D2F4-41BA-4465-9DCF-43040C3CF590}"/>
              </a:ext>
            </a:extLst>
          </p:cNvPr>
          <p:cNvSpPr txBox="1"/>
          <p:nvPr/>
        </p:nvSpPr>
        <p:spPr>
          <a:xfrm>
            <a:off x="8763922" y="5508994"/>
            <a:ext cx="2875468" cy="369332"/>
          </a:xfrm>
          <a:prstGeom prst="rect">
            <a:avLst/>
          </a:prstGeom>
          <a:noFill/>
        </p:spPr>
        <p:txBody>
          <a:bodyPr wrap="square" rtlCol="0">
            <a:spAutoFit/>
          </a:bodyPr>
          <a:lstStyle/>
          <a:p>
            <a:pPr algn="ctr"/>
            <a:r>
              <a:rPr lang="en-US" i="1" err="1"/>
              <a:t>Tính</a:t>
            </a:r>
            <a:r>
              <a:rPr lang="en-US" i="1"/>
              <a:t> </a:t>
            </a:r>
            <a:r>
              <a:rPr lang="en-US" i="1" err="1"/>
              <a:t>khoảng</a:t>
            </a:r>
            <a:r>
              <a:rPr lang="en-US" i="1"/>
              <a:t> </a:t>
            </a:r>
            <a:r>
              <a:rPr lang="en-US" i="1" err="1"/>
              <a:t>cách</a:t>
            </a:r>
            <a:r>
              <a:rPr lang="en-US" i="1"/>
              <a:t> 2 má </a:t>
            </a:r>
            <a:r>
              <a:rPr lang="en-US" i="1" err="1"/>
              <a:t>puly</a:t>
            </a:r>
            <a:endParaRPr lang="en-US" i="1"/>
          </a:p>
        </p:txBody>
      </p:sp>
      <p:sp>
        <p:nvSpPr>
          <p:cNvPr id="9" name="Text Placeholder 15">
            <a:extLst>
              <a:ext uri="{FF2B5EF4-FFF2-40B4-BE49-F238E27FC236}">
                <a16:creationId xmlns:a16="http://schemas.microsoft.com/office/drawing/2014/main" id="{622BE01C-2BA2-D93B-E944-546101D00C68}"/>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9688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A157D0-D1D4-09AE-D631-6B4D06A4ABB0}"/>
              </a:ext>
            </a:extLst>
          </p:cNvPr>
          <p:cNvSpPr>
            <a:spLocks noGrp="1"/>
          </p:cNvSpPr>
          <p:nvPr>
            <p:ph type="sldNum" sz="quarter" idx="12"/>
          </p:nvPr>
        </p:nvSpPr>
        <p:spPr/>
        <p:txBody>
          <a:bodyPr/>
          <a:lstStyle/>
          <a:p>
            <a:fld id="{DB371C95-F60F-4EC1-A05E-E0B767D78F37}" type="slidenum">
              <a:rPr lang="en-US" smtClean="0"/>
              <a:pPr/>
              <a:t>17</a:t>
            </a:fld>
            <a:endParaRPr lang="en-US"/>
          </a:p>
        </p:txBody>
      </p:sp>
      <p:sp>
        <p:nvSpPr>
          <p:cNvPr id="3" name="TextBox 2">
            <a:extLst>
              <a:ext uri="{FF2B5EF4-FFF2-40B4-BE49-F238E27FC236}">
                <a16:creationId xmlns:a16="http://schemas.microsoft.com/office/drawing/2014/main" id="{9301DBD7-1194-8785-BC77-85D8FC320DBF}"/>
              </a:ext>
            </a:extLst>
          </p:cNvPr>
          <p:cNvSpPr txBox="1"/>
          <p:nvPr/>
        </p:nvSpPr>
        <p:spPr>
          <a:xfrm>
            <a:off x="636086" y="1397675"/>
            <a:ext cx="10636469" cy="400110"/>
          </a:xfrm>
          <a:prstGeom prst="rect">
            <a:avLst/>
          </a:prstGeom>
          <a:noFill/>
        </p:spPr>
        <p:txBody>
          <a:bodyPr wrap="square">
            <a:spAutoFit/>
          </a:bodyPr>
          <a:lstStyle/>
          <a:p>
            <a:pPr algn="l">
              <a:spcBef>
                <a:spcPts val="1200"/>
              </a:spcBef>
            </a:pPr>
            <a:r>
              <a:rPr lang="en-US" sz="2000" b="1" dirty="0">
                <a:solidFill>
                  <a:srgbClr val="000000"/>
                </a:solidFill>
                <a:latin typeface="Helvetica" panose="020B0604020202020204" pitchFamily="34" charset="0"/>
              </a:rPr>
              <a:t>4 </a:t>
            </a:r>
            <a:r>
              <a:rPr lang="en-US" sz="2000" b="1" dirty="0" err="1">
                <a:solidFill>
                  <a:srgbClr val="000000"/>
                </a:solidFill>
                <a:latin typeface="Helvetica" panose="020B0604020202020204" pitchFamily="34" charset="0"/>
              </a:rPr>
              <a:t>Tính</a:t>
            </a:r>
            <a:r>
              <a:rPr lang="en-US" sz="2000" b="1" dirty="0">
                <a:solidFill>
                  <a:srgbClr val="000000"/>
                </a:solidFill>
                <a:latin typeface="Helvetica" panose="020B0604020202020204" pitchFamily="34" charset="0"/>
              </a:rPr>
              <a:t> </a:t>
            </a:r>
            <a:r>
              <a:rPr lang="en-US" sz="2000" b="1" dirty="0" err="1">
                <a:solidFill>
                  <a:srgbClr val="000000"/>
                </a:solidFill>
                <a:latin typeface="Helvetica" panose="020B0604020202020204" pitchFamily="34" charset="0"/>
              </a:rPr>
              <a:t>ti</a:t>
            </a:r>
            <a:r>
              <a:rPr lang="en-US" sz="2000" b="1" dirty="0">
                <a:solidFill>
                  <a:srgbClr val="000000"/>
                </a:solidFill>
                <a:latin typeface="Helvetica" panose="020B0604020202020204" pitchFamily="34" charset="0"/>
              </a:rPr>
              <a:t>̉ </a:t>
            </a:r>
            <a:r>
              <a:rPr lang="en-US" sz="2000" b="1" dirty="0" err="1">
                <a:solidFill>
                  <a:srgbClr val="000000"/>
                </a:solidFill>
                <a:latin typeface="Helvetica" panose="020B0604020202020204" pitchFamily="34" charset="0"/>
              </a:rPr>
              <a:t>sô</a:t>
            </a:r>
            <a:r>
              <a:rPr lang="en-US" sz="2000" b="1" dirty="0">
                <a:solidFill>
                  <a:srgbClr val="000000"/>
                </a:solidFill>
                <a:latin typeface="Helvetica" panose="020B0604020202020204" pitchFamily="34" charset="0"/>
              </a:rPr>
              <a:t>́ </a:t>
            </a:r>
            <a:r>
              <a:rPr lang="en-US" sz="2000" b="1" dirty="0" err="1">
                <a:solidFill>
                  <a:srgbClr val="000000"/>
                </a:solidFill>
                <a:latin typeface="Helvetica" panose="020B0604020202020204" pitchFamily="34" charset="0"/>
              </a:rPr>
              <a:t>truyền</a:t>
            </a:r>
            <a:r>
              <a:rPr lang="en-US" sz="2000" b="1" dirty="0">
                <a:solidFill>
                  <a:srgbClr val="000000"/>
                </a:solidFill>
                <a:latin typeface="Helvetica" panose="020B0604020202020204" pitchFamily="34" charset="0"/>
              </a:rPr>
              <a:t> </a:t>
            </a:r>
            <a:r>
              <a:rPr lang="en-US" sz="2000" b="1" dirty="0" err="1">
                <a:solidFill>
                  <a:srgbClr val="000000"/>
                </a:solidFill>
                <a:latin typeface="Helvetica" panose="020B0604020202020204" pitchFamily="34" charset="0"/>
              </a:rPr>
              <a:t>hình</a:t>
            </a:r>
            <a:r>
              <a:rPr lang="en-US" sz="2000" b="1" dirty="0">
                <a:solidFill>
                  <a:srgbClr val="000000"/>
                </a:solidFill>
                <a:latin typeface="Helvetica" panose="020B0604020202020204" pitchFamily="34" charset="0"/>
              </a:rPr>
              <a:t> </a:t>
            </a:r>
            <a:r>
              <a:rPr lang="en-US" sz="2000" b="1" dirty="0" err="1">
                <a:solidFill>
                  <a:srgbClr val="000000"/>
                </a:solidFill>
                <a:latin typeface="Helvetica" panose="020B0604020202020204" pitchFamily="34" charset="0"/>
              </a:rPr>
              <a:t>học</a:t>
            </a:r>
            <a:r>
              <a:rPr lang="en-US" sz="2000" b="1" dirty="0">
                <a:solidFill>
                  <a:srgbClr val="000000"/>
                </a:solidFill>
                <a:latin typeface="Helvetica" panose="020B0604020202020204" pitchFamily="34" charset="0"/>
              </a:rPr>
              <a:t>:</a:t>
            </a:r>
            <a:endParaRPr lang="en-US" sz="2000" b="1" i="0" dirty="0">
              <a:solidFill>
                <a:srgbClr val="000000"/>
              </a:solidFill>
              <a:effectLst/>
              <a:latin typeface="Helvetica" panose="020B0604020202020204" pitchFamily="34" charset="0"/>
            </a:endParaRPr>
          </a:p>
        </p:txBody>
      </p:sp>
      <p:pic>
        <p:nvPicPr>
          <p:cNvPr id="14" name="Picture 13">
            <a:extLst>
              <a:ext uri="{FF2B5EF4-FFF2-40B4-BE49-F238E27FC236}">
                <a16:creationId xmlns:a16="http://schemas.microsoft.com/office/drawing/2014/main" id="{5232A6F9-BFFA-761C-4F68-DF0901E92977}"/>
              </a:ext>
            </a:extLst>
          </p:cNvPr>
          <p:cNvPicPr>
            <a:picLocks noChangeAspect="1"/>
          </p:cNvPicPr>
          <p:nvPr/>
        </p:nvPicPr>
        <p:blipFill>
          <a:blip r:embed="rId3"/>
          <a:stretch>
            <a:fillRect/>
          </a:stretch>
        </p:blipFill>
        <p:spPr>
          <a:xfrm>
            <a:off x="9092088" y="1619512"/>
            <a:ext cx="2219136" cy="3840813"/>
          </a:xfrm>
          <a:prstGeom prst="rect">
            <a:avLst/>
          </a:prstGeom>
        </p:spPr>
      </p:pic>
      <p:sp>
        <p:nvSpPr>
          <p:cNvPr id="19" name="TextBox 18">
            <a:extLst>
              <a:ext uri="{FF2B5EF4-FFF2-40B4-BE49-F238E27FC236}">
                <a16:creationId xmlns:a16="http://schemas.microsoft.com/office/drawing/2014/main" id="{3D05D2F4-41BA-4465-9DCF-43040C3CF590}"/>
              </a:ext>
            </a:extLst>
          </p:cNvPr>
          <p:cNvSpPr txBox="1"/>
          <p:nvPr/>
        </p:nvSpPr>
        <p:spPr>
          <a:xfrm>
            <a:off x="8763922" y="5508994"/>
            <a:ext cx="2875468" cy="369332"/>
          </a:xfrm>
          <a:prstGeom prst="rect">
            <a:avLst/>
          </a:prstGeom>
          <a:noFill/>
        </p:spPr>
        <p:txBody>
          <a:bodyPr wrap="square" rtlCol="0">
            <a:spAutoFit/>
          </a:bodyPr>
          <a:lstStyle/>
          <a:p>
            <a:pPr algn="ctr"/>
            <a:r>
              <a:rPr lang="en-US" i="1" err="1"/>
              <a:t>Tính</a:t>
            </a:r>
            <a:r>
              <a:rPr lang="en-US" i="1"/>
              <a:t> </a:t>
            </a:r>
            <a:r>
              <a:rPr lang="en-US" i="1" err="1"/>
              <a:t>khoảng</a:t>
            </a:r>
            <a:r>
              <a:rPr lang="en-US" i="1"/>
              <a:t> </a:t>
            </a:r>
            <a:r>
              <a:rPr lang="en-US" i="1" err="1"/>
              <a:t>cách</a:t>
            </a:r>
            <a:r>
              <a:rPr lang="en-US" i="1"/>
              <a:t> 2 má </a:t>
            </a:r>
            <a:r>
              <a:rPr lang="en-US" i="1" err="1"/>
              <a:t>puly</a:t>
            </a:r>
            <a:endParaRPr lang="en-US" i="1"/>
          </a:p>
        </p:txBody>
      </p:sp>
      <p:pic>
        <p:nvPicPr>
          <p:cNvPr id="9" name="Picture 8">
            <a:extLst>
              <a:ext uri="{FF2B5EF4-FFF2-40B4-BE49-F238E27FC236}">
                <a16:creationId xmlns:a16="http://schemas.microsoft.com/office/drawing/2014/main" id="{FD65D884-56D8-9B16-B3A5-18F589BE6677}"/>
              </a:ext>
            </a:extLst>
          </p:cNvPr>
          <p:cNvPicPr>
            <a:picLocks noChangeAspect="1"/>
          </p:cNvPicPr>
          <p:nvPr/>
        </p:nvPicPr>
        <p:blipFill>
          <a:blip r:embed="rId4"/>
          <a:stretch>
            <a:fillRect/>
          </a:stretch>
        </p:blipFill>
        <p:spPr>
          <a:xfrm>
            <a:off x="7241860" y="1105423"/>
            <a:ext cx="1733359" cy="2662467"/>
          </a:xfrm>
          <a:prstGeom prst="rect">
            <a:avLst/>
          </a:prstGeom>
        </p:spPr>
      </p:pic>
      <p:pic>
        <p:nvPicPr>
          <p:cNvPr id="10" name="Picture 9">
            <a:extLst>
              <a:ext uri="{FF2B5EF4-FFF2-40B4-BE49-F238E27FC236}">
                <a16:creationId xmlns:a16="http://schemas.microsoft.com/office/drawing/2014/main" id="{F66E73CC-0F6A-D36A-164C-F72972AB6A4E}"/>
              </a:ext>
            </a:extLst>
          </p:cNvPr>
          <p:cNvPicPr>
            <a:picLocks noChangeAspect="1"/>
          </p:cNvPicPr>
          <p:nvPr/>
        </p:nvPicPr>
        <p:blipFill>
          <a:blip r:embed="rId5"/>
          <a:stretch>
            <a:fillRect/>
          </a:stretch>
        </p:blipFill>
        <p:spPr>
          <a:xfrm>
            <a:off x="7225959" y="3704560"/>
            <a:ext cx="886602" cy="211507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8009CD-4785-C3E2-9859-7C218F8F996C}"/>
                  </a:ext>
                </a:extLst>
              </p:cNvPr>
              <p:cNvSpPr txBox="1"/>
              <p:nvPr/>
            </p:nvSpPr>
            <p:spPr>
              <a:xfrm>
                <a:off x="4244583" y="1344300"/>
                <a:ext cx="2429511" cy="1582484"/>
              </a:xfrm>
              <a:prstGeom prst="rect">
                <a:avLst/>
              </a:prstGeom>
              <a:noFill/>
            </p:spPr>
            <p:txBody>
              <a:bodyPr wrap="none" lIns="0" tIns="0" rIns="0" bIns="0" rtlCol="0" anchor="ctr">
                <a:spAutoFit/>
              </a:bodyPr>
              <a:lstStyle/>
              <a:p>
                <a:pPr algn="ctr"/>
                <a14:m>
                  <m:oMathPara xmlns:m="http://schemas.openxmlformats.org/officeDocument/2006/math">
                    <m:oMathParaPr>
                      <m:jc m:val="center"/>
                    </m:oMathParaPr>
                    <m:oMath xmlns:m="http://schemas.openxmlformats.org/officeDocument/2006/math">
                      <m:r>
                        <a:rPr lang="en-US" sz="1600" b="1" i="1" smtClean="0">
                          <a:solidFill>
                            <a:schemeClr val="tx1"/>
                          </a:solidFill>
                          <a:latin typeface="Cambria Math" panose="02040503050406030204" pitchFamily="18" charset="0"/>
                        </a:rPr>
                        <m:t>𝒊</m:t>
                      </m:r>
                      <m:r>
                        <a:rPr lang="en-US" sz="1600" b="1" i="1" smtClean="0">
                          <a:latin typeface="Cambria Math" panose="02040503050406030204" pitchFamily="18" charset="0"/>
                        </a:rPr>
                        <m:t>=</m:t>
                      </m:r>
                      <m:f>
                        <m:fPr>
                          <m:ctrlPr>
                            <a:rPr lang="en-US" sz="1600" b="1" i="1" smtClean="0">
                              <a:solidFill>
                                <a:schemeClr val="tx1"/>
                              </a:solidFill>
                              <a:latin typeface="Cambria Math" panose="02040503050406030204" pitchFamily="18" charset="0"/>
                            </a:rPr>
                          </m:ctrlPr>
                        </m:fPr>
                        <m:num>
                          <m:sSub>
                            <m:sSubPr>
                              <m:ctrlPr>
                                <a:rPr lang="en-US" sz="1600" b="1" i="1" smtClean="0">
                                  <a:solidFill>
                                    <a:srgbClr val="FF0000"/>
                                  </a:solidFill>
                                  <a:latin typeface="Cambria Math" panose="02040503050406030204" pitchFamily="18" charset="0"/>
                                </a:rPr>
                              </m:ctrlPr>
                            </m:sSubPr>
                            <m:e>
                              <m:r>
                                <a:rPr lang="en-US" sz="1600" b="1" i="1" smtClean="0">
                                  <a:solidFill>
                                    <a:srgbClr val="FF0000"/>
                                  </a:solidFill>
                                  <a:latin typeface="Cambria Math" panose="02040503050406030204" pitchFamily="18" charset="0"/>
                                </a:rPr>
                                <m:t>𝒓</m:t>
                              </m:r>
                            </m:e>
                            <m:sub>
                              <m:r>
                                <a:rPr lang="en-US" sz="1600" b="1" i="1" smtClean="0">
                                  <a:solidFill>
                                    <a:srgbClr val="FF0000"/>
                                  </a:solidFill>
                                  <a:latin typeface="Cambria Math" panose="02040503050406030204" pitchFamily="18" charset="0"/>
                                </a:rPr>
                                <m:t>𝒃𝒆𝒍𝒕</m:t>
                              </m:r>
                              <m:r>
                                <a:rPr lang="en-US" sz="1600" b="1" i="1" smtClean="0">
                                  <a:solidFill>
                                    <a:srgbClr val="FF0000"/>
                                  </a:solidFill>
                                  <a:latin typeface="Cambria Math" panose="02040503050406030204" pitchFamily="18" charset="0"/>
                                </a:rPr>
                                <m:t>𝟐</m:t>
                              </m:r>
                            </m:sub>
                          </m:sSub>
                        </m:num>
                        <m:den>
                          <m:sSub>
                            <m:sSubPr>
                              <m:ctrlPr>
                                <a:rPr lang="en-US" sz="1600" b="1" i="1" smtClean="0">
                                  <a:solidFill>
                                    <a:schemeClr val="tx1"/>
                                  </a:solidFill>
                                  <a:latin typeface="Cambria Math" panose="02040503050406030204" pitchFamily="18" charset="0"/>
                                </a:rPr>
                              </m:ctrlPr>
                            </m:sSubPr>
                            <m:e>
                              <m:r>
                                <a:rPr lang="en-US" sz="1600" b="1" i="1" smtClean="0">
                                  <a:solidFill>
                                    <a:srgbClr val="FF0000"/>
                                  </a:solidFill>
                                  <a:latin typeface="Cambria Math" panose="02040503050406030204" pitchFamily="18" charset="0"/>
                                </a:rPr>
                                <m:t>𝒓</m:t>
                              </m:r>
                            </m:e>
                            <m:sub>
                              <m:r>
                                <a:rPr lang="en-US" sz="1600" b="1" i="1" smtClean="0">
                                  <a:solidFill>
                                    <a:srgbClr val="FF0000"/>
                                  </a:solidFill>
                                  <a:latin typeface="Cambria Math" panose="02040503050406030204" pitchFamily="18" charset="0"/>
                                </a:rPr>
                                <m:t>𝒃𝒆𝒍𝒕</m:t>
                              </m:r>
                              <m:r>
                                <a:rPr lang="en-US" sz="1600" b="1" i="1" smtClean="0">
                                  <a:solidFill>
                                    <a:srgbClr val="FF0000"/>
                                  </a:solidFill>
                                  <a:latin typeface="Cambria Math" panose="02040503050406030204" pitchFamily="18" charset="0"/>
                                </a:rPr>
                                <m:t>𝟏</m:t>
                              </m:r>
                            </m:sub>
                          </m:sSub>
                        </m:den>
                      </m:f>
                    </m:oMath>
                  </m:oMathPara>
                </a14:m>
                <a:endParaRPr lang="en-US" sz="1600" b="1" i="1">
                  <a:solidFill>
                    <a:srgbClr val="FF0000"/>
                  </a:solidFill>
                  <a:latin typeface="Cambria Math" panose="02040503050406030204" pitchFamily="18" charset="0"/>
                </a:endParaRPr>
              </a:p>
              <a:p>
                <a:pPr algn="ctr"/>
                <a:endParaRPr lang="en-US" sz="1600" b="1" i="1">
                  <a:solidFill>
                    <a:srgbClr val="FF000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sSub>
                            <m:sSubPr>
                              <m:ctrlPr>
                                <a:rPr lang="en-US" sz="1600" b="1" i="1" smtClean="0">
                                  <a:solidFill>
                                    <a:srgbClr val="7030A0"/>
                                  </a:solidFill>
                                  <a:latin typeface="Cambria Math" panose="02040503050406030204" pitchFamily="18" charset="0"/>
                                </a:rPr>
                              </m:ctrlPr>
                            </m:sSubPr>
                            <m:e>
                              <m:r>
                                <a:rPr lang="en-US" sz="1600" b="1" i="1" smtClean="0">
                                  <a:solidFill>
                                    <a:srgbClr val="7030A0"/>
                                  </a:solidFill>
                                  <a:latin typeface="Cambria Math" panose="02040503050406030204" pitchFamily="18" charset="0"/>
                                </a:rPr>
                                <m:t>𝒓</m:t>
                              </m:r>
                            </m:e>
                            <m:sub>
                              <m:r>
                                <a:rPr lang="en-US" sz="1600" b="1" i="1" smtClean="0">
                                  <a:solidFill>
                                    <a:srgbClr val="7030A0"/>
                                  </a:solidFill>
                                  <a:latin typeface="Cambria Math" panose="02040503050406030204" pitchFamily="18" charset="0"/>
                                </a:rPr>
                                <m:t>𝒑𝒖𝒍𝒚</m:t>
                              </m:r>
                              <m:r>
                                <a:rPr lang="en-US" sz="1600" b="1" i="1" smtClean="0">
                                  <a:solidFill>
                                    <a:srgbClr val="7030A0"/>
                                  </a:solidFill>
                                  <a:latin typeface="Cambria Math" panose="02040503050406030204" pitchFamily="18" charset="0"/>
                                </a:rPr>
                                <m:t>𝟐</m:t>
                              </m:r>
                            </m:sub>
                          </m:sSub>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sSubSup>
                                <m:sSubSupPr>
                                  <m:ctrlPr>
                                    <a:rPr lang="en-US" sz="1600" b="1" i="1" smtClean="0">
                                      <a:solidFill>
                                        <a:srgbClr val="FF0000"/>
                                      </a:solidFill>
                                      <a:latin typeface="Cambria Math" panose="02040503050406030204" pitchFamily="18" charset="0"/>
                                    </a:rPr>
                                  </m:ctrlPr>
                                </m:sSubSupPr>
                                <m:e>
                                  <m:r>
                                    <a:rPr lang="en-US" sz="1600" b="1" i="1" smtClean="0">
                                      <a:solidFill>
                                        <a:srgbClr val="FF0000"/>
                                      </a:solidFill>
                                      <a:latin typeface="Cambria Math" panose="02040503050406030204" pitchFamily="18" charset="0"/>
                                    </a:rPr>
                                    <m:t>𝑳</m:t>
                                  </m:r>
                                </m:e>
                                <m:sub>
                                  <m:r>
                                    <a:rPr lang="en-US" sz="1600" b="1" i="1" smtClean="0">
                                      <a:solidFill>
                                        <a:srgbClr val="FF0000"/>
                                      </a:solidFill>
                                      <a:latin typeface="Cambria Math" panose="02040503050406030204" pitchFamily="18" charset="0"/>
                                    </a:rPr>
                                    <m:t>𝟐</m:t>
                                  </m:r>
                                </m:sub>
                                <m:sup>
                                  <m:r>
                                    <a:rPr lang="en-US" sz="1600" b="1" i="1" smtClean="0">
                                      <a:solidFill>
                                        <a:srgbClr val="FF0000"/>
                                      </a:solidFill>
                                      <a:latin typeface="Cambria Math" panose="02040503050406030204" pitchFamily="18" charset="0"/>
                                    </a:rPr>
                                    <m:t>∗</m:t>
                                  </m:r>
                                </m:sup>
                              </m:sSubSup>
                              <m:r>
                                <a:rPr lang="en-US" sz="1600" b="1" i="1" smtClean="0">
                                  <a:latin typeface="Cambria Math" panose="02040503050406030204" pitchFamily="18" charset="0"/>
                                </a:rPr>
                                <m:t>−</m:t>
                              </m:r>
                              <m:sSub>
                                <m:sSubPr>
                                  <m:ctrlPr>
                                    <a:rPr lang="en-US" sz="1600" b="1" i="1" smtClean="0">
                                      <a:solidFill>
                                        <a:srgbClr val="7030A0"/>
                                      </a:solidFill>
                                      <a:latin typeface="Cambria Math" panose="02040503050406030204" pitchFamily="18" charset="0"/>
                                    </a:rPr>
                                  </m:ctrlPr>
                                </m:sSubPr>
                                <m:e>
                                  <m:r>
                                    <a:rPr lang="en-US" sz="1600" b="1" i="1" smtClean="0">
                                      <a:solidFill>
                                        <a:srgbClr val="7030A0"/>
                                      </a:solidFill>
                                      <a:latin typeface="Cambria Math" panose="02040503050406030204" pitchFamily="18" charset="0"/>
                                    </a:rPr>
                                    <m:t>𝑳</m:t>
                                  </m:r>
                                </m:e>
                                <m:sub>
                                  <m:r>
                                    <a:rPr lang="en-US" sz="1600" b="1" i="1" smtClean="0">
                                      <a:solidFill>
                                        <a:srgbClr val="7030A0"/>
                                      </a:solidFill>
                                      <a:latin typeface="Cambria Math" panose="02040503050406030204" pitchFamily="18" charset="0"/>
                                    </a:rPr>
                                    <m:t>𝟏</m:t>
                                  </m:r>
                                </m:sub>
                              </m:sSub>
                              <m:r>
                                <a:rPr lang="en-US" sz="1600" b="1" i="1" smtClean="0">
                                  <a:latin typeface="Cambria Math" panose="02040503050406030204" pitchFamily="18" charset="0"/>
                                </a:rPr>
                                <m:t>−</m:t>
                              </m:r>
                              <m:sSub>
                                <m:sSubPr>
                                  <m:ctrlPr>
                                    <a:rPr lang="en-US" sz="1600" b="1" i="1" smtClean="0">
                                      <a:solidFill>
                                        <a:srgbClr val="7030A0"/>
                                      </a:solidFill>
                                      <a:latin typeface="Cambria Math" panose="02040503050406030204" pitchFamily="18" charset="0"/>
                                    </a:rPr>
                                  </m:ctrlPr>
                                </m:sSubPr>
                                <m:e>
                                  <m:r>
                                    <a:rPr lang="en-US" sz="1600" b="1" i="1" smtClean="0">
                                      <a:solidFill>
                                        <a:srgbClr val="7030A0"/>
                                      </a:solidFill>
                                      <a:latin typeface="Cambria Math" panose="02040503050406030204" pitchFamily="18" charset="0"/>
                                    </a:rPr>
                                    <m:t>𝒘</m:t>
                                  </m:r>
                                </m:e>
                                <m:sub>
                                  <m:r>
                                    <a:rPr lang="en-US" sz="1600" b="1" i="1" smtClean="0">
                                      <a:solidFill>
                                        <a:srgbClr val="7030A0"/>
                                      </a:solidFill>
                                      <a:latin typeface="Cambria Math" panose="02040503050406030204" pitchFamily="18" charset="0"/>
                                    </a:rPr>
                                    <m:t>𝒃𝒆𝒍𝒕</m:t>
                                  </m:r>
                                </m:sub>
                              </m:sSub>
                            </m:num>
                            <m:den>
                              <m:r>
                                <a:rPr lang="en-US" sz="1600" b="1" i="1" smtClean="0">
                                  <a:latin typeface="Cambria Math" panose="02040503050406030204" pitchFamily="18" charset="0"/>
                                </a:rPr>
                                <m:t>𝟐</m:t>
                              </m:r>
                              <m:func>
                                <m:funcPr>
                                  <m:ctrlPr>
                                    <a:rPr lang="en-US" sz="1600" b="1" i="1" smtClean="0">
                                      <a:solidFill>
                                        <a:srgbClr val="7030A0"/>
                                      </a:solidFill>
                                      <a:latin typeface="Cambria Math" panose="02040503050406030204" pitchFamily="18" charset="0"/>
                                    </a:rPr>
                                  </m:ctrlPr>
                                </m:funcPr>
                                <m:fName>
                                  <m:r>
                                    <a:rPr lang="en-US" sz="1600" b="1" i="0" smtClean="0">
                                      <a:solidFill>
                                        <a:srgbClr val="7030A0"/>
                                      </a:solidFill>
                                      <a:latin typeface="Cambria Math" panose="02040503050406030204" pitchFamily="18" charset="0"/>
                                    </a:rPr>
                                    <m:t>𝐭𝐚𝐧</m:t>
                                  </m:r>
                                </m:fName>
                                <m:e>
                                  <m:r>
                                    <a:rPr lang="en-US" sz="1600" b="1" i="1" smtClean="0">
                                      <a:solidFill>
                                        <a:srgbClr val="7030A0"/>
                                      </a:solidFill>
                                      <a:latin typeface="Cambria Math" panose="02040503050406030204" pitchFamily="18" charset="0"/>
                                      <a:ea typeface="Cambria Math" panose="02040503050406030204" pitchFamily="18" charset="0"/>
                                    </a:rPr>
                                    <m:t>𝜶</m:t>
                                  </m:r>
                                </m:e>
                              </m:func>
                            </m:den>
                          </m:f>
                        </m:num>
                        <m:den>
                          <m:sSub>
                            <m:sSubPr>
                              <m:ctrlPr>
                                <a:rPr lang="en-US" sz="1600" b="1" i="1" smtClean="0">
                                  <a:solidFill>
                                    <a:srgbClr val="7030A0"/>
                                  </a:solidFill>
                                  <a:latin typeface="Cambria Math" panose="02040503050406030204" pitchFamily="18" charset="0"/>
                                </a:rPr>
                              </m:ctrlPr>
                            </m:sSubPr>
                            <m:e>
                              <m:r>
                                <a:rPr lang="en-US" sz="1600" b="1" i="1">
                                  <a:solidFill>
                                    <a:srgbClr val="7030A0"/>
                                  </a:solidFill>
                                  <a:latin typeface="Cambria Math" panose="02040503050406030204" pitchFamily="18" charset="0"/>
                                </a:rPr>
                                <m:t>𝒓</m:t>
                              </m:r>
                            </m:e>
                            <m:sub>
                              <m:r>
                                <a:rPr lang="en-US" sz="1600" b="1" i="1">
                                  <a:solidFill>
                                    <a:srgbClr val="7030A0"/>
                                  </a:solidFill>
                                  <a:latin typeface="Cambria Math" panose="02040503050406030204" pitchFamily="18" charset="0"/>
                                </a:rPr>
                                <m:t>𝒑𝒖𝒍𝒚</m:t>
                              </m:r>
                              <m:r>
                                <a:rPr lang="en-US" sz="1600" b="1" i="1" smtClean="0">
                                  <a:solidFill>
                                    <a:srgbClr val="7030A0"/>
                                  </a:solidFill>
                                  <a:latin typeface="Cambria Math" panose="02040503050406030204" pitchFamily="18" charset="0"/>
                                </a:rPr>
                                <m:t>𝟏</m:t>
                              </m:r>
                            </m:sub>
                          </m:sSub>
                          <m:r>
                            <a:rPr lang="en-US" sz="1600" b="1" i="1">
                              <a:latin typeface="Cambria Math" panose="02040503050406030204" pitchFamily="18" charset="0"/>
                            </a:rPr>
                            <m:t>−</m:t>
                          </m:r>
                          <m:f>
                            <m:fPr>
                              <m:ctrlPr>
                                <a:rPr lang="en-US" sz="1600" b="1" i="1">
                                  <a:latin typeface="Cambria Math" panose="02040503050406030204" pitchFamily="18" charset="0"/>
                                </a:rPr>
                              </m:ctrlPr>
                            </m:fPr>
                            <m:num>
                              <m:sSup>
                                <m:sSupPr>
                                  <m:ctrlPr>
                                    <a:rPr lang="en-US" sz="1600" b="1" i="1" smtClean="0">
                                      <a:latin typeface="Cambria Math" panose="02040503050406030204" pitchFamily="18" charset="0"/>
                                    </a:rPr>
                                  </m:ctrlPr>
                                </m:sSupPr>
                                <m:e>
                                  <m:sSub>
                                    <m:sSubPr>
                                      <m:ctrlPr>
                                        <a:rPr lang="en-US" sz="1600" b="1" i="1">
                                          <a:solidFill>
                                            <a:srgbClr val="FF0000"/>
                                          </a:solidFill>
                                          <a:latin typeface="Cambria Math" panose="02040503050406030204" pitchFamily="18" charset="0"/>
                                        </a:rPr>
                                      </m:ctrlPr>
                                    </m:sSubPr>
                                    <m:e>
                                      <m:r>
                                        <a:rPr lang="en-US" sz="1600" b="1" i="1">
                                          <a:solidFill>
                                            <a:srgbClr val="FF0000"/>
                                          </a:solidFill>
                                          <a:latin typeface="Cambria Math" panose="02040503050406030204" pitchFamily="18" charset="0"/>
                                        </a:rPr>
                                        <m:t>𝒘</m:t>
                                      </m:r>
                                    </m:e>
                                    <m:sub>
                                      <m:r>
                                        <a:rPr lang="en-US" sz="1600" b="1" i="1">
                                          <a:solidFill>
                                            <a:srgbClr val="FF0000"/>
                                          </a:solidFill>
                                          <a:latin typeface="Cambria Math" panose="02040503050406030204" pitchFamily="18" charset="0"/>
                                        </a:rPr>
                                        <m:t>𝒑𝒖𝒍𝒚</m:t>
                                      </m:r>
                                      <m:r>
                                        <a:rPr lang="en-US" sz="1600" b="1" i="1">
                                          <a:solidFill>
                                            <a:srgbClr val="FF0000"/>
                                          </a:solidFill>
                                          <a:latin typeface="Cambria Math" panose="02040503050406030204" pitchFamily="18" charset="0"/>
                                        </a:rPr>
                                        <m:t>𝟏</m:t>
                                      </m:r>
                                    </m:sub>
                                  </m:sSub>
                                </m:e>
                                <m:sup>
                                  <m:r>
                                    <a:rPr lang="en-US" sz="1600" b="1" i="1" smtClean="0">
                                      <a:solidFill>
                                        <a:srgbClr val="FF0000"/>
                                      </a:solidFill>
                                      <a:latin typeface="Cambria Math" panose="02040503050406030204" pitchFamily="18" charset="0"/>
                                    </a:rPr>
                                    <m:t>∗</m:t>
                                  </m:r>
                                </m:sup>
                              </m:sSup>
                              <m:r>
                                <a:rPr lang="en-US" sz="1600" b="1" i="1">
                                  <a:latin typeface="Cambria Math" panose="02040503050406030204" pitchFamily="18" charset="0"/>
                                </a:rPr>
                                <m:t>−</m:t>
                              </m:r>
                              <m:sSub>
                                <m:sSubPr>
                                  <m:ctrlPr>
                                    <a:rPr lang="en-US" sz="1600" b="1" i="1" smtClean="0">
                                      <a:solidFill>
                                        <a:srgbClr val="7030A0"/>
                                      </a:solidFill>
                                      <a:latin typeface="Cambria Math" panose="02040503050406030204" pitchFamily="18" charset="0"/>
                                    </a:rPr>
                                  </m:ctrlPr>
                                </m:sSubPr>
                                <m:e>
                                  <m:r>
                                    <a:rPr lang="en-US" sz="1600" b="1" i="1">
                                      <a:solidFill>
                                        <a:srgbClr val="7030A0"/>
                                      </a:solidFill>
                                      <a:latin typeface="Cambria Math" panose="02040503050406030204" pitchFamily="18" charset="0"/>
                                    </a:rPr>
                                    <m:t>𝒘</m:t>
                                  </m:r>
                                </m:e>
                                <m:sub>
                                  <m:r>
                                    <a:rPr lang="en-US" sz="1600" b="1" i="1">
                                      <a:solidFill>
                                        <a:srgbClr val="7030A0"/>
                                      </a:solidFill>
                                      <a:latin typeface="Cambria Math" panose="02040503050406030204" pitchFamily="18" charset="0"/>
                                    </a:rPr>
                                    <m:t>𝒃𝒆𝒍𝒕</m:t>
                                  </m:r>
                                </m:sub>
                              </m:sSub>
                            </m:num>
                            <m:den>
                              <m:r>
                                <a:rPr lang="en-US" sz="1600" b="1" i="1">
                                  <a:latin typeface="Cambria Math" panose="02040503050406030204" pitchFamily="18" charset="0"/>
                                </a:rPr>
                                <m:t>𝟐</m:t>
                              </m:r>
                              <m:func>
                                <m:funcPr>
                                  <m:ctrlPr>
                                    <a:rPr lang="en-US" sz="1600" b="1" i="1" smtClean="0">
                                      <a:solidFill>
                                        <a:srgbClr val="7030A0"/>
                                      </a:solidFill>
                                      <a:latin typeface="Cambria Math" panose="02040503050406030204" pitchFamily="18" charset="0"/>
                                    </a:rPr>
                                  </m:ctrlPr>
                                </m:funcPr>
                                <m:fName>
                                  <m:r>
                                    <a:rPr lang="en-US" sz="1600" b="1" i="1">
                                      <a:solidFill>
                                        <a:srgbClr val="7030A0"/>
                                      </a:solidFill>
                                      <a:latin typeface="Cambria Math" panose="02040503050406030204" pitchFamily="18" charset="0"/>
                                    </a:rPr>
                                    <m:t>𝒕𝒂𝒏</m:t>
                                  </m:r>
                                </m:fName>
                                <m:e>
                                  <m:r>
                                    <a:rPr lang="en-US" sz="1600" b="1" i="1">
                                      <a:solidFill>
                                        <a:srgbClr val="7030A0"/>
                                      </a:solidFill>
                                      <a:latin typeface="Cambria Math" panose="02040503050406030204" pitchFamily="18" charset="0"/>
                                      <a:ea typeface="Cambria Math" panose="02040503050406030204" pitchFamily="18" charset="0"/>
                                    </a:rPr>
                                    <m:t>𝜶</m:t>
                                  </m:r>
                                </m:e>
                              </m:func>
                            </m:den>
                          </m:f>
                        </m:den>
                      </m:f>
                    </m:oMath>
                  </m:oMathPara>
                </a14:m>
                <a:endParaRPr lang="en-US" sz="1600" b="1"/>
              </a:p>
            </p:txBody>
          </p:sp>
        </mc:Choice>
        <mc:Fallback xmlns="">
          <p:sp>
            <p:nvSpPr>
              <p:cNvPr id="11" name="TextBox 10">
                <a:extLst>
                  <a:ext uri="{FF2B5EF4-FFF2-40B4-BE49-F238E27FC236}">
                    <a16:creationId xmlns:a16="http://schemas.microsoft.com/office/drawing/2014/main" id="{648009CD-4785-C3E2-9859-7C218F8F996C}"/>
                  </a:ext>
                </a:extLst>
              </p:cNvPr>
              <p:cNvSpPr txBox="1">
                <a:spLocks noRot="1" noChangeAspect="1" noMove="1" noResize="1" noEditPoints="1" noAdjustHandles="1" noChangeArrowheads="1" noChangeShapeType="1" noTextEdit="1"/>
              </p:cNvSpPr>
              <p:nvPr/>
            </p:nvSpPr>
            <p:spPr>
              <a:xfrm>
                <a:off x="4244583" y="1344300"/>
                <a:ext cx="2429511" cy="1582484"/>
              </a:xfrm>
              <a:prstGeom prst="rect">
                <a:avLst/>
              </a:prstGeom>
              <a:blipFill>
                <a:blip r:embed="rId7"/>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0DEDE6D-D5F9-4DEA-17CF-094EBBBBFEA5}"/>
              </a:ext>
            </a:extLst>
          </p:cNvPr>
          <p:cNvSpPr txBox="1"/>
          <p:nvPr/>
        </p:nvSpPr>
        <p:spPr>
          <a:xfrm>
            <a:off x="329407" y="3073738"/>
            <a:ext cx="5876732" cy="3170099"/>
          </a:xfrm>
          <a:prstGeom prst="rect">
            <a:avLst/>
          </a:prstGeom>
          <a:noFill/>
        </p:spPr>
        <p:txBody>
          <a:bodyPr wrap="square">
            <a:spAutoFit/>
          </a:bodyPr>
          <a:lstStyle/>
          <a:p>
            <a:pPr algn="just">
              <a:spcBef>
                <a:spcPts val="600"/>
              </a:spcBef>
            </a:pPr>
            <a:r>
              <a:rPr lang="vi-VN" dirty="0">
                <a:solidFill>
                  <a:srgbClr val="374151"/>
                </a:solidFill>
                <a:latin typeface="Söhne"/>
              </a:rPr>
              <a:t>Để quy đổi độ dài cần có hệ số quy đổi độ dài và được thực hiện như sau: </a:t>
            </a:r>
          </a:p>
          <a:p>
            <a:pPr indent="357188" algn="just">
              <a:spcBef>
                <a:spcPts val="600"/>
              </a:spcBef>
              <a:buFont typeface="+mj-lt"/>
              <a:buAutoNum type="arabicPeriod"/>
            </a:pPr>
            <a:r>
              <a:rPr lang="vi-VN" dirty="0">
                <a:solidFill>
                  <a:srgbClr val="374151"/>
                </a:solidFill>
                <a:latin typeface="Söhne"/>
              </a:rPr>
              <a:t>Đo kích thước a</a:t>
            </a:r>
            <a:r>
              <a:rPr lang="en-US" baseline="-25000" dirty="0">
                <a:solidFill>
                  <a:srgbClr val="374151"/>
                </a:solidFill>
                <a:latin typeface="Söhne"/>
              </a:rPr>
              <a:t>1</a:t>
            </a:r>
            <a:r>
              <a:rPr lang="vi-VN" dirty="0">
                <a:solidFill>
                  <a:srgbClr val="374151"/>
                </a:solidFill>
                <a:latin typeface="Söhne"/>
              </a:rPr>
              <a:t> (dài/rộng) thực tế của vật thể (nên là vật </a:t>
            </a:r>
            <a:r>
              <a:rPr lang="vi-VN" dirty="0" err="1">
                <a:solidFill>
                  <a:srgbClr val="374151"/>
                </a:solidFill>
                <a:latin typeface="Söhne"/>
              </a:rPr>
              <a:t>phẳng</a:t>
            </a:r>
            <a:r>
              <a:rPr lang="vi-VN" dirty="0">
                <a:solidFill>
                  <a:srgbClr val="374151"/>
                </a:solidFill>
                <a:latin typeface="Söhne"/>
              </a:rPr>
              <a:t>) có khoảng cách từ </a:t>
            </a:r>
            <a:r>
              <a:rPr lang="vi-VN" dirty="0" err="1">
                <a:solidFill>
                  <a:srgbClr val="374151"/>
                </a:solidFill>
                <a:latin typeface="Söhne"/>
              </a:rPr>
              <a:t>camera</a:t>
            </a:r>
            <a:r>
              <a:rPr lang="vi-VN" dirty="0">
                <a:solidFill>
                  <a:srgbClr val="374151"/>
                </a:solidFill>
                <a:latin typeface="Söhne"/>
              </a:rPr>
              <a:t> tới vật thể gần bằng khoảng cách ngắn nhất theo phương thẳng đứng từ </a:t>
            </a:r>
            <a:r>
              <a:rPr lang="vi-VN" dirty="0" err="1">
                <a:solidFill>
                  <a:srgbClr val="374151"/>
                </a:solidFill>
                <a:latin typeface="Söhne"/>
              </a:rPr>
              <a:t>camera</a:t>
            </a:r>
            <a:r>
              <a:rPr lang="vi-VN" dirty="0">
                <a:solidFill>
                  <a:srgbClr val="374151"/>
                </a:solidFill>
                <a:latin typeface="Söhne"/>
              </a:rPr>
              <a:t> tới má </a:t>
            </a:r>
            <a:r>
              <a:rPr lang="vi-VN" dirty="0" err="1">
                <a:solidFill>
                  <a:srgbClr val="374151"/>
                </a:solidFill>
                <a:latin typeface="Söhne"/>
              </a:rPr>
              <a:t>puly</a:t>
            </a:r>
            <a:r>
              <a:rPr lang="vi-VN" dirty="0">
                <a:solidFill>
                  <a:srgbClr val="374151"/>
                </a:solidFill>
                <a:latin typeface="Söhne"/>
              </a:rPr>
              <a:t>.</a:t>
            </a:r>
          </a:p>
          <a:p>
            <a:pPr indent="357188" algn="just">
              <a:spcBef>
                <a:spcPts val="600"/>
              </a:spcBef>
              <a:buFont typeface="+mj-lt"/>
              <a:buAutoNum type="arabicPeriod"/>
            </a:pPr>
            <a:r>
              <a:rPr lang="vi-VN" dirty="0">
                <a:solidFill>
                  <a:srgbClr val="374151"/>
                </a:solidFill>
                <a:latin typeface="Söhne"/>
              </a:rPr>
              <a:t>Đo kích thước a</a:t>
            </a:r>
            <a:r>
              <a:rPr lang="en-US" baseline="-25000" dirty="0">
                <a:solidFill>
                  <a:srgbClr val="374151"/>
                </a:solidFill>
                <a:latin typeface="Söhne"/>
              </a:rPr>
              <a:t>2</a:t>
            </a:r>
            <a:r>
              <a:rPr lang="vi-VN" dirty="0">
                <a:solidFill>
                  <a:srgbClr val="374151"/>
                </a:solidFill>
                <a:latin typeface="Söhne"/>
              </a:rPr>
              <a:t> tương ứng của vật thể đó bằng chương trình xử lý ảnh (</a:t>
            </a:r>
            <a:r>
              <a:rPr lang="vi-VN" dirty="0" err="1">
                <a:solidFill>
                  <a:srgbClr val="374151"/>
                </a:solidFill>
                <a:latin typeface="Söhne"/>
              </a:rPr>
              <a:t>pixel</a:t>
            </a:r>
            <a:r>
              <a:rPr lang="vi-VN" dirty="0">
                <a:solidFill>
                  <a:srgbClr val="374151"/>
                </a:solidFill>
                <a:latin typeface="Söhne"/>
              </a:rPr>
              <a:t>).</a:t>
            </a:r>
          </a:p>
          <a:p>
            <a:pPr indent="357188" algn="just">
              <a:spcBef>
                <a:spcPts val="600"/>
              </a:spcBef>
              <a:buFont typeface="+mj-lt"/>
              <a:buAutoNum type="arabicPeriod"/>
            </a:pPr>
            <a:r>
              <a:rPr lang="vi-VN" dirty="0">
                <a:solidFill>
                  <a:srgbClr val="374151"/>
                </a:solidFill>
                <a:latin typeface="Söhne"/>
              </a:rPr>
              <a:t>Tỉ lệ a</a:t>
            </a:r>
            <a:r>
              <a:rPr lang="en-US" baseline="-25000" dirty="0">
                <a:solidFill>
                  <a:srgbClr val="374151"/>
                </a:solidFill>
                <a:latin typeface="Söhne"/>
              </a:rPr>
              <a:t>1</a:t>
            </a:r>
            <a:r>
              <a:rPr lang="vi-VN" dirty="0">
                <a:solidFill>
                  <a:srgbClr val="374151"/>
                </a:solidFill>
                <a:latin typeface="Söhne"/>
              </a:rPr>
              <a:t> chia a</a:t>
            </a:r>
            <a:r>
              <a:rPr lang="en-US" baseline="-25000" dirty="0">
                <a:solidFill>
                  <a:srgbClr val="374151"/>
                </a:solidFill>
                <a:latin typeface="Söhne"/>
              </a:rPr>
              <a:t>2</a:t>
            </a:r>
            <a:r>
              <a:rPr lang="vi-VN" dirty="0">
                <a:solidFill>
                  <a:srgbClr val="374151"/>
                </a:solidFill>
                <a:latin typeface="Söhne"/>
              </a:rPr>
              <a:t> chính là hệ số quy đổi [</a:t>
            </a:r>
            <a:r>
              <a:rPr lang="vi-VN" dirty="0" err="1">
                <a:solidFill>
                  <a:srgbClr val="374151"/>
                </a:solidFill>
                <a:latin typeface="Söhne"/>
              </a:rPr>
              <a:t>mm</a:t>
            </a:r>
            <a:r>
              <a:rPr lang="vi-VN" dirty="0">
                <a:solidFill>
                  <a:srgbClr val="374151"/>
                </a:solidFill>
                <a:latin typeface="Söhne"/>
              </a:rPr>
              <a:t>/</a:t>
            </a:r>
            <a:r>
              <a:rPr lang="vi-VN" dirty="0" err="1">
                <a:solidFill>
                  <a:srgbClr val="374151"/>
                </a:solidFill>
                <a:latin typeface="Söhne"/>
              </a:rPr>
              <a:t>pixel</a:t>
            </a:r>
            <a:r>
              <a:rPr lang="vi-VN" dirty="0">
                <a:solidFill>
                  <a:srgbClr val="374151"/>
                </a:solidFill>
                <a:latin typeface="Söhne"/>
              </a:rPr>
              <a:t>].</a:t>
            </a:r>
          </a:p>
          <a:p>
            <a:pPr indent="357188" algn="just">
              <a:spcBef>
                <a:spcPts val="600"/>
              </a:spcBef>
              <a:buFont typeface="+mj-lt"/>
              <a:buAutoNum type="arabicPeriod"/>
            </a:pPr>
            <a:r>
              <a:rPr lang="vi-VN" dirty="0">
                <a:solidFill>
                  <a:srgbClr val="374151"/>
                </a:solidFill>
                <a:latin typeface="Söhne"/>
              </a:rPr>
              <a:t>Nhân kích thước ở không gian </a:t>
            </a:r>
            <a:r>
              <a:rPr lang="vi-VN" dirty="0" err="1">
                <a:solidFill>
                  <a:srgbClr val="374151"/>
                </a:solidFill>
                <a:latin typeface="Söhne"/>
              </a:rPr>
              <a:t>pixel</a:t>
            </a:r>
            <a:r>
              <a:rPr lang="vi-VN" dirty="0">
                <a:solidFill>
                  <a:srgbClr val="374151"/>
                </a:solidFill>
                <a:latin typeface="Söhne"/>
              </a:rPr>
              <a:t> cho hệ số quy đổi.</a:t>
            </a:r>
          </a:p>
        </p:txBody>
      </p:sp>
      <p:sp>
        <p:nvSpPr>
          <p:cNvPr id="17" name="TextBox 16">
            <a:extLst>
              <a:ext uri="{FF2B5EF4-FFF2-40B4-BE49-F238E27FC236}">
                <a16:creationId xmlns:a16="http://schemas.microsoft.com/office/drawing/2014/main" id="{60A95FDC-ADBF-B9C7-2387-F84356E08A3A}"/>
              </a:ext>
            </a:extLst>
          </p:cNvPr>
          <p:cNvSpPr txBox="1"/>
          <p:nvPr/>
        </p:nvSpPr>
        <p:spPr>
          <a:xfrm>
            <a:off x="467710" y="2573415"/>
            <a:ext cx="4215829" cy="369332"/>
          </a:xfrm>
          <a:prstGeom prst="rect">
            <a:avLst/>
          </a:prstGeom>
          <a:noFill/>
        </p:spPr>
        <p:txBody>
          <a:bodyPr wrap="square">
            <a:spAutoFit/>
          </a:bodyPr>
          <a:lstStyle/>
          <a:p>
            <a:pPr>
              <a:spcBef>
                <a:spcPts val="600"/>
              </a:spcBef>
            </a:pPr>
            <a:r>
              <a:rPr lang="en-US" b="1" err="1">
                <a:solidFill>
                  <a:srgbClr val="0070C0"/>
                </a:solidFill>
                <a:latin typeface="Söhne"/>
              </a:rPr>
              <a:t>Giải</a:t>
            </a:r>
            <a:r>
              <a:rPr lang="en-US" b="1">
                <a:solidFill>
                  <a:srgbClr val="0070C0"/>
                </a:solidFill>
                <a:latin typeface="Söhne"/>
              </a:rPr>
              <a:t> </a:t>
            </a:r>
            <a:r>
              <a:rPr lang="en-US" b="1" err="1">
                <a:solidFill>
                  <a:srgbClr val="0070C0"/>
                </a:solidFill>
                <a:latin typeface="Söhne"/>
              </a:rPr>
              <a:t>thuật</a:t>
            </a:r>
            <a:r>
              <a:rPr lang="en-US" b="1" i="0">
                <a:solidFill>
                  <a:srgbClr val="0070C0"/>
                </a:solidFill>
                <a:effectLst/>
                <a:latin typeface="Söhne"/>
              </a:rPr>
              <a:t>: </a:t>
            </a:r>
            <a:endParaRPr lang="en-US" sz="1800" b="0" i="1">
              <a:solidFill>
                <a:srgbClr val="374151"/>
              </a:solidFill>
              <a:effectLst/>
              <a:latin typeface="Söhne"/>
            </a:endParaRPr>
          </a:p>
        </p:txBody>
      </p:sp>
      <p:sp>
        <p:nvSpPr>
          <p:cNvPr id="20" name="TextBox 19">
            <a:extLst>
              <a:ext uri="{FF2B5EF4-FFF2-40B4-BE49-F238E27FC236}">
                <a16:creationId xmlns:a16="http://schemas.microsoft.com/office/drawing/2014/main" id="{E8F58357-FFBE-47F0-0AC0-9886673F461A}"/>
              </a:ext>
            </a:extLst>
          </p:cNvPr>
          <p:cNvSpPr txBox="1"/>
          <p:nvPr/>
        </p:nvSpPr>
        <p:spPr>
          <a:xfrm>
            <a:off x="467710" y="1785325"/>
            <a:ext cx="10710041" cy="369332"/>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b="1" i="0" dirty="0">
                <a:solidFill>
                  <a:srgbClr val="0070C0"/>
                </a:solidFill>
                <a:effectLst/>
                <a:latin typeface="Söhne"/>
              </a:rPr>
              <a:t>: </a:t>
            </a:r>
            <a:r>
              <a:rPr lang="en-US" dirty="0">
                <a:solidFill>
                  <a:srgbClr val="374151"/>
                </a:solidFill>
                <a:latin typeface="Söhne"/>
              </a:rPr>
              <a:t>Cho </a:t>
            </a:r>
            <a:r>
              <a:rPr lang="en-US" dirty="0" err="1">
                <a:solidFill>
                  <a:srgbClr val="374151"/>
                </a:solidFill>
                <a:latin typeface="Söhne"/>
              </a:rPr>
              <a:t>ra</a:t>
            </a:r>
            <a:r>
              <a:rPr lang="en-US" dirty="0">
                <a:solidFill>
                  <a:srgbClr val="374151"/>
                </a:solidFill>
                <a:latin typeface="Söhne"/>
              </a:rPr>
              <a:t> output</a:t>
            </a:r>
            <a:endParaRPr lang="en-US" dirty="0"/>
          </a:p>
        </p:txBody>
      </p:sp>
      <p:sp>
        <p:nvSpPr>
          <p:cNvPr id="4" name="Text Placeholder 15">
            <a:extLst>
              <a:ext uri="{FF2B5EF4-FFF2-40B4-BE49-F238E27FC236}">
                <a16:creationId xmlns:a16="http://schemas.microsoft.com/office/drawing/2014/main" id="{61AC7C9E-0881-0746-2FA8-724916D9C2FE}"/>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 </a:t>
            </a:r>
            <a:r>
              <a:rPr lang="vi-VN" sz="2000" dirty="0"/>
              <a:t>hệ thống</a:t>
            </a:r>
            <a:endParaRPr lang="en-US" sz="2000" dirty="0"/>
          </a:p>
        </p:txBody>
      </p:sp>
    </p:spTree>
    <p:extLst>
      <p:ext uri="{BB962C8B-B14F-4D97-AF65-F5344CB8AC3E}">
        <p14:creationId xmlns:p14="http://schemas.microsoft.com/office/powerpoint/2010/main" val="118493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4A8F-7255-F104-EA35-BE95F5358CED}"/>
              </a:ext>
            </a:extLst>
          </p:cNvPr>
          <p:cNvSpPr txBox="1"/>
          <p:nvPr/>
        </p:nvSpPr>
        <p:spPr>
          <a:xfrm>
            <a:off x="3817477" y="5573088"/>
            <a:ext cx="4557043" cy="369332"/>
          </a:xfrm>
          <a:prstGeom prst="rect">
            <a:avLst/>
          </a:prstGeom>
          <a:solidFill>
            <a:schemeClr val="bg1"/>
          </a:solidFill>
        </p:spPr>
        <p:txBody>
          <a:bodyPr wrap="square">
            <a:spAutoFit/>
          </a:bodyPr>
          <a:lstStyle/>
          <a:p>
            <a:pPr algn="ctr"/>
            <a:r>
              <a:rPr lang="en-US" i="1" err="1">
                <a:latin typeface="Times New Roman" panose="02020603050405020304" pitchFamily="18" charset="0"/>
                <a:cs typeface="Times New Roman" panose="02020603050405020304" pitchFamily="18" charset="0"/>
              </a:rPr>
              <a:t>Xác</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định</a:t>
            </a:r>
            <a:r>
              <a:rPr lang="en-US" i="1">
                <a:latin typeface="Times New Roman" panose="02020603050405020304" pitchFamily="18" charset="0"/>
                <a:cs typeface="Times New Roman" panose="02020603050405020304" pitchFamily="18" charset="0"/>
              </a:rPr>
              <a:t> vị trí </a:t>
            </a:r>
            <a:r>
              <a:rPr lang="en-US" i="1" err="1">
                <a:latin typeface="Times New Roman" panose="02020603050405020304" pitchFamily="18" charset="0"/>
                <a:cs typeface="Times New Roman" panose="02020603050405020304" pitchFamily="18" charset="0"/>
              </a:rPr>
              <a:t>puly</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lúc</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hộp</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sô</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đang</a:t>
            </a:r>
            <a:r>
              <a:rPr lang="en-US" i="1">
                <a:latin typeface="Times New Roman" panose="02020603050405020304" pitchFamily="18" charset="0"/>
                <a:cs typeface="Times New Roman" panose="02020603050405020304" pitchFamily="18" charset="0"/>
              </a:rPr>
              <a:t> sang </a:t>
            </a:r>
            <a:r>
              <a:rPr lang="en-US" i="1" err="1">
                <a:latin typeface="Times New Roman" panose="02020603050405020304" pitchFamily="18" charset="0"/>
                <a:cs typeface="Times New Roman" panose="02020603050405020304" pitchFamily="18" charset="0"/>
              </a:rPr>
              <a:t>sô</a:t>
            </a:r>
            <a:r>
              <a:rPr lang="en-US" i="1">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EA836BAC-922B-7DCA-1E6A-74A8F8D96585}"/>
              </a:ext>
            </a:extLst>
          </p:cNvPr>
          <p:cNvSpPr>
            <a:spLocks noGrp="1"/>
          </p:cNvSpPr>
          <p:nvPr>
            <p:ph type="sldNum" sz="quarter" idx="12"/>
          </p:nvPr>
        </p:nvSpPr>
        <p:spPr>
          <a:xfrm>
            <a:off x="8610600" y="6356350"/>
            <a:ext cx="2743200" cy="365125"/>
          </a:xfrm>
        </p:spPr>
        <p:txBody>
          <a:bodyPr/>
          <a:lstStyle/>
          <a:p>
            <a:r>
              <a:rPr lang="en-US" dirty="0"/>
              <a:t>18</a:t>
            </a:r>
          </a:p>
        </p:txBody>
      </p:sp>
      <p:pic>
        <p:nvPicPr>
          <p:cNvPr id="3" name="2023-05-12 12-56-00_Trim">
            <a:hlinkClick r:id="" action="ppaction://media"/>
            <a:extLst>
              <a:ext uri="{FF2B5EF4-FFF2-40B4-BE49-F238E27FC236}">
                <a16:creationId xmlns:a16="http://schemas.microsoft.com/office/drawing/2014/main" id="{5A8DC0CC-4640-2275-F3DC-0FE1E35091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3389" t="3860" r="32634" b="3703"/>
          <a:stretch/>
        </p:blipFill>
        <p:spPr>
          <a:xfrm rot="16200000">
            <a:off x="7226825" y="1082680"/>
            <a:ext cx="3468321" cy="5307577"/>
          </a:xfrm>
          <a:prstGeom prst="rect">
            <a:avLst/>
          </a:prstGeom>
        </p:spPr>
      </p:pic>
      <p:pic>
        <p:nvPicPr>
          <p:cNvPr id="6" name="2023-05-16 00-10-51_Trim">
            <a:hlinkClick r:id="" action="ppaction://media"/>
            <a:extLst>
              <a:ext uri="{FF2B5EF4-FFF2-40B4-BE49-F238E27FC236}">
                <a16:creationId xmlns:a16="http://schemas.microsoft.com/office/drawing/2014/main" id="{813F06A2-8EEE-BCEE-ABBA-5CF12DB6148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33417" t="3557" r="32520" b="3720"/>
          <a:stretch/>
        </p:blipFill>
        <p:spPr>
          <a:xfrm rot="16200000">
            <a:off x="1446556" y="1081133"/>
            <a:ext cx="3468321" cy="5310671"/>
          </a:xfrm>
          <a:prstGeom prst="rect">
            <a:avLst/>
          </a:prstGeom>
        </p:spPr>
      </p:pic>
      <p:sp>
        <p:nvSpPr>
          <p:cNvPr id="7" name="Text Placeholder 15">
            <a:extLst>
              <a:ext uri="{FF2B5EF4-FFF2-40B4-BE49-F238E27FC236}">
                <a16:creationId xmlns:a16="http://schemas.microsoft.com/office/drawing/2014/main" id="{A4B85C64-4133-F7E9-AA50-0A74A48EEB2A}"/>
              </a:ext>
            </a:extLst>
          </p:cNvPr>
          <p:cNvSpPr txBox="1">
            <a:spLocks/>
          </p:cNvSpPr>
          <p:nvPr/>
        </p:nvSpPr>
        <p:spPr>
          <a:xfrm>
            <a:off x="452956" y="1075692"/>
            <a:ext cx="6011217"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vi-VN" dirty="0"/>
              <a:t>III</a:t>
            </a:r>
            <a:r>
              <a:rPr lang="en-US" dirty="0"/>
              <a:t>. </a:t>
            </a:r>
            <a:r>
              <a:rPr lang="en-US" dirty="0" err="1"/>
              <a:t>Kết</a:t>
            </a:r>
            <a:r>
              <a:rPr lang="en-US" dirty="0"/>
              <a:t> </a:t>
            </a:r>
            <a:r>
              <a:rPr lang="vi-VN" dirty="0"/>
              <a:t>quả</a:t>
            </a:r>
            <a:endParaRPr lang="en-US" dirty="0"/>
          </a:p>
        </p:txBody>
      </p:sp>
    </p:spTree>
    <p:extLst>
      <p:ext uri="{BB962C8B-B14F-4D97-AF65-F5344CB8AC3E}">
        <p14:creationId xmlns:p14="http://schemas.microsoft.com/office/powerpoint/2010/main" val="1364530648"/>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video>
              <p:cMediaNode vol="80000">
                <p:cTn id="3"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442DAA-7993-AA30-91E3-0A6F0F16DDC9}"/>
              </a:ext>
            </a:extLst>
          </p:cNvPr>
          <p:cNvSpPr txBox="1"/>
          <p:nvPr/>
        </p:nvSpPr>
        <p:spPr>
          <a:xfrm>
            <a:off x="467708" y="3523094"/>
            <a:ext cx="4725541" cy="2062103"/>
          </a:xfrm>
          <a:prstGeom prst="rect">
            <a:avLst/>
          </a:prstGeom>
          <a:noFill/>
        </p:spPr>
        <p:txBody>
          <a:bodyPr wrap="square">
            <a:spAutoFit/>
          </a:bodyPr>
          <a:lstStyle/>
          <a:p>
            <a:pPr indent="357188" algn="l">
              <a:spcBef>
                <a:spcPts val="600"/>
              </a:spcBef>
              <a:buFont typeface="+mj-lt"/>
              <a:buAutoNum type="arabicPeriod"/>
            </a:pPr>
            <a:r>
              <a:rPr lang="en-US" dirty="0">
                <a:solidFill>
                  <a:srgbClr val="374151"/>
                </a:solidFill>
                <a:latin typeface="Söhne"/>
              </a:rPr>
              <a:t>Thu </a:t>
            </a:r>
            <a:r>
              <a:rPr lang="en-US" dirty="0" err="1">
                <a:solidFill>
                  <a:srgbClr val="374151"/>
                </a:solidFill>
                <a:latin typeface="Söhne"/>
              </a:rPr>
              <a:t>thập</a:t>
            </a:r>
            <a:r>
              <a:rPr lang="en-US" dirty="0">
                <a:solidFill>
                  <a:srgbClr val="374151"/>
                </a:solidFill>
                <a:latin typeface="Söhne"/>
              </a:rPr>
              <a:t> </a:t>
            </a:r>
            <a:r>
              <a:rPr lang="en-US" dirty="0" err="1">
                <a:solidFill>
                  <a:srgbClr val="374151"/>
                </a:solidFill>
                <a:latin typeface="Söhne"/>
              </a:rPr>
              <a:t>chuỗi</a:t>
            </a:r>
            <a:r>
              <a:rPr lang="en-US" dirty="0">
                <a:solidFill>
                  <a:srgbClr val="374151"/>
                </a:solidFill>
                <a:latin typeface="Söhne"/>
              </a:rPr>
              <a:t> </a:t>
            </a:r>
            <a:r>
              <a:rPr lang="en-US" dirty="0" err="1">
                <a:solidFill>
                  <a:srgbClr val="374151"/>
                </a:solidFill>
                <a:latin typeface="Söhne"/>
              </a:rPr>
              <a:t>tọa</a:t>
            </a:r>
            <a:r>
              <a:rPr lang="en-US" dirty="0">
                <a:solidFill>
                  <a:srgbClr val="374151"/>
                </a:solidFill>
                <a:latin typeface="Söhne"/>
              </a:rPr>
              <a:t> </a:t>
            </a:r>
            <a:r>
              <a:rPr lang="en-US" dirty="0" err="1">
                <a:solidFill>
                  <a:srgbClr val="374151"/>
                </a:solidFill>
                <a:latin typeface="Söhne"/>
              </a:rPr>
              <a:t>đô</a:t>
            </a:r>
            <a:r>
              <a:rPr lang="en-US" dirty="0">
                <a:solidFill>
                  <a:srgbClr val="374151"/>
                </a:solidFill>
                <a:latin typeface="Söhne"/>
              </a:rPr>
              <a:t>̣ </a:t>
            </a:r>
            <a:r>
              <a:rPr lang="en-US" dirty="0" err="1">
                <a:solidFill>
                  <a:srgbClr val="374151"/>
                </a:solidFill>
                <a:latin typeface="Söhne"/>
              </a:rPr>
              <a:t>hai</a:t>
            </a:r>
            <a:r>
              <a:rPr lang="en-US" dirty="0">
                <a:solidFill>
                  <a:srgbClr val="374151"/>
                </a:solidFill>
                <a:latin typeface="Söhne"/>
              </a:rPr>
              <a:t> </a:t>
            </a:r>
            <a:r>
              <a:rPr lang="en-US" dirty="0" err="1">
                <a:solidFill>
                  <a:srgbClr val="374151"/>
                </a:solidFill>
                <a:latin typeface="Söhne"/>
              </a:rPr>
              <a:t>mép</a:t>
            </a:r>
            <a:r>
              <a:rPr lang="en-US" dirty="0">
                <a:solidFill>
                  <a:srgbClr val="374151"/>
                </a:solidFill>
                <a:latin typeface="Söhne"/>
              </a:rPr>
              <a:t> </a:t>
            </a:r>
            <a:r>
              <a:rPr lang="en-US" dirty="0" err="1">
                <a:solidFill>
                  <a:srgbClr val="374151"/>
                </a:solidFill>
                <a:latin typeface="Söhne"/>
              </a:rPr>
              <a:t>dây</a:t>
            </a:r>
            <a:r>
              <a:rPr lang="en-US" dirty="0">
                <a:solidFill>
                  <a:srgbClr val="374151"/>
                </a:solidFill>
                <a:latin typeface="Söhne"/>
              </a:rPr>
              <a:t> </a:t>
            </a:r>
            <a:r>
              <a:rPr lang="en-US" dirty="0" err="1">
                <a:solidFill>
                  <a:srgbClr val="374151"/>
                </a:solidFill>
                <a:latin typeface="Söhne"/>
              </a:rPr>
              <a:t>đai</a:t>
            </a:r>
            <a:endParaRPr lang="en-US" b="0" i="0" dirty="0">
              <a:solidFill>
                <a:srgbClr val="374151"/>
              </a:solidFill>
              <a:effectLst/>
              <a:latin typeface="Söhne"/>
            </a:endParaRPr>
          </a:p>
          <a:p>
            <a:pPr indent="357188" algn="l">
              <a:spcBef>
                <a:spcPts val="600"/>
              </a:spcBef>
              <a:buFont typeface="+mj-lt"/>
              <a:buAutoNum type="arabicPeriod"/>
            </a:pPr>
            <a:r>
              <a:rPr lang="en-US" b="0" i="0" dirty="0" err="1">
                <a:solidFill>
                  <a:srgbClr val="374151"/>
                </a:solidFill>
                <a:effectLst/>
                <a:latin typeface="Söhne"/>
              </a:rPr>
              <a:t>Tính</a:t>
            </a:r>
            <a:r>
              <a:rPr lang="en-US" b="0" i="0" dirty="0">
                <a:solidFill>
                  <a:srgbClr val="374151"/>
                </a:solidFill>
                <a:effectLst/>
                <a:latin typeface="Söhne"/>
              </a:rPr>
              <a:t> </a:t>
            </a:r>
            <a:r>
              <a:rPr lang="en-US" b="0" i="0" dirty="0" err="1">
                <a:solidFill>
                  <a:srgbClr val="374151"/>
                </a:solidFill>
                <a:effectLst/>
                <a:latin typeface="Söhne"/>
              </a:rPr>
              <a:t>chuỗi</a:t>
            </a:r>
            <a:r>
              <a:rPr lang="en-US" b="0" i="0" dirty="0">
                <a:solidFill>
                  <a:srgbClr val="374151"/>
                </a:solidFill>
                <a:effectLst/>
                <a:latin typeface="Söhne"/>
              </a:rPr>
              <a:t> </a:t>
            </a:r>
            <a:r>
              <a:rPr lang="en-US" b="0" i="0" dirty="0" err="1">
                <a:solidFill>
                  <a:srgbClr val="374151"/>
                </a:solidFill>
                <a:effectLst/>
                <a:latin typeface="Söhne"/>
              </a:rPr>
              <a:t>gia</a:t>
            </a:r>
            <a:r>
              <a:rPr lang="en-US" b="0" i="0" dirty="0">
                <a:solidFill>
                  <a:srgbClr val="374151"/>
                </a:solidFill>
                <a:effectLst/>
                <a:latin typeface="Söhne"/>
              </a:rPr>
              <a:t>́ trị </a:t>
            </a:r>
            <a:r>
              <a:rPr lang="en-US" b="0" i="0" dirty="0" err="1">
                <a:solidFill>
                  <a:srgbClr val="374151"/>
                </a:solidFill>
                <a:effectLst/>
                <a:latin typeface="Söhne"/>
              </a:rPr>
              <a:t>bê</a:t>
            </a:r>
            <a:r>
              <a:rPr lang="en-US" b="0" i="0" dirty="0">
                <a:solidFill>
                  <a:srgbClr val="374151"/>
                </a:solidFill>
                <a:effectLst/>
                <a:latin typeface="Söhne"/>
              </a:rPr>
              <a:t>̀ </a:t>
            </a:r>
            <a:r>
              <a:rPr lang="en-US" b="0" i="0" dirty="0" err="1">
                <a:solidFill>
                  <a:srgbClr val="374151"/>
                </a:solidFill>
                <a:effectLst/>
                <a:latin typeface="Söhne"/>
              </a:rPr>
              <a:t>rộng</a:t>
            </a:r>
            <a:r>
              <a:rPr lang="en-US" b="0" i="0" dirty="0">
                <a:solidFill>
                  <a:srgbClr val="374151"/>
                </a:solidFill>
                <a:effectLst/>
                <a:latin typeface="Söhne"/>
              </a:rPr>
              <a:t> </a:t>
            </a:r>
            <a:r>
              <a:rPr lang="en-US" b="0" i="0" dirty="0" err="1">
                <a:solidFill>
                  <a:srgbClr val="374151"/>
                </a:solidFill>
                <a:effectLst/>
                <a:latin typeface="Söhne"/>
              </a:rPr>
              <a:t>đai</a:t>
            </a:r>
            <a:r>
              <a:rPr lang="en-US" b="0" i="0" dirty="0">
                <a:solidFill>
                  <a:srgbClr val="374151"/>
                </a:solidFill>
                <a:effectLst/>
                <a:latin typeface="Söhne"/>
              </a:rPr>
              <a:t> </a:t>
            </a:r>
            <a:r>
              <a:rPr lang="en-US" b="0" i="0" dirty="0" err="1">
                <a:solidFill>
                  <a:srgbClr val="374151"/>
                </a:solidFill>
                <a:effectLst/>
                <a:latin typeface="Söhne"/>
              </a:rPr>
              <a:t>theo</a:t>
            </a:r>
            <a:r>
              <a:rPr lang="en-US" b="0" i="0" dirty="0">
                <a:solidFill>
                  <a:srgbClr val="374151"/>
                </a:solidFill>
                <a:effectLst/>
                <a:latin typeface="Söhne"/>
              </a:rPr>
              <a:t> </a:t>
            </a:r>
            <a:r>
              <a:rPr lang="en-US" b="0" i="0" dirty="0" err="1">
                <a:solidFill>
                  <a:srgbClr val="374151"/>
                </a:solidFill>
                <a:effectLst/>
                <a:latin typeface="Söhne"/>
              </a:rPr>
              <a:t>thời</a:t>
            </a:r>
            <a:r>
              <a:rPr lang="en-US" b="0" i="0" dirty="0">
                <a:solidFill>
                  <a:srgbClr val="374151"/>
                </a:solidFill>
                <a:effectLst/>
                <a:latin typeface="Söhne"/>
              </a:rPr>
              <a:t> </a:t>
            </a:r>
            <a:r>
              <a:rPr lang="en-US" b="0" i="0" dirty="0" err="1">
                <a:solidFill>
                  <a:srgbClr val="374151"/>
                </a:solidFill>
                <a:effectLst/>
                <a:latin typeface="Söhne"/>
              </a:rPr>
              <a:t>gian</a:t>
            </a:r>
            <a:endParaRPr lang="en-US" b="0" i="0" dirty="0">
              <a:solidFill>
                <a:srgbClr val="374151"/>
              </a:solidFill>
              <a:effectLst/>
              <a:latin typeface="Söhne"/>
            </a:endParaRPr>
          </a:p>
          <a:p>
            <a:pPr indent="357188" algn="l">
              <a:spcBef>
                <a:spcPts val="600"/>
              </a:spcBef>
              <a:buFont typeface="+mj-lt"/>
              <a:buAutoNum type="arabicPeriod"/>
            </a:pPr>
            <a:r>
              <a:rPr lang="en-US" b="0" i="0" dirty="0" err="1">
                <a:solidFill>
                  <a:srgbClr val="374151"/>
                </a:solidFill>
                <a:effectLst/>
                <a:latin typeface="Söhne"/>
              </a:rPr>
              <a:t>Tính</a:t>
            </a:r>
            <a:r>
              <a:rPr lang="en-US" dirty="0">
                <a:solidFill>
                  <a:srgbClr val="374151"/>
                </a:solidFill>
                <a:latin typeface="Söhne"/>
              </a:rPr>
              <a:t> </a:t>
            </a:r>
            <a:r>
              <a:rPr lang="en-US" dirty="0" err="1">
                <a:solidFill>
                  <a:srgbClr val="374151"/>
                </a:solidFill>
                <a:latin typeface="Söhne"/>
              </a:rPr>
              <a:t>gia</a:t>
            </a:r>
            <a:r>
              <a:rPr lang="en-US" dirty="0">
                <a:solidFill>
                  <a:srgbClr val="374151"/>
                </a:solidFill>
                <a:latin typeface="Söhne"/>
              </a:rPr>
              <a:t>́ trị </a:t>
            </a:r>
            <a:r>
              <a:rPr lang="en-US" dirty="0" err="1">
                <a:solidFill>
                  <a:srgbClr val="374151"/>
                </a:solidFill>
                <a:latin typeface="Söhne"/>
              </a:rPr>
              <a:t>trung</a:t>
            </a:r>
            <a:r>
              <a:rPr lang="en-US" dirty="0">
                <a:solidFill>
                  <a:srgbClr val="374151"/>
                </a:solidFill>
                <a:latin typeface="Söhne"/>
              </a:rPr>
              <a:t> </a:t>
            </a:r>
            <a:r>
              <a:rPr lang="en-US" dirty="0" err="1">
                <a:solidFill>
                  <a:srgbClr val="374151"/>
                </a:solidFill>
                <a:latin typeface="Söhne"/>
              </a:rPr>
              <a:t>bình</a:t>
            </a:r>
            <a:r>
              <a:rPr lang="en-US" dirty="0">
                <a:solidFill>
                  <a:srgbClr val="374151"/>
                </a:solidFill>
                <a:latin typeface="Söhne"/>
              </a:rPr>
              <a:t>, </a:t>
            </a:r>
            <a:r>
              <a:rPr lang="en-US" dirty="0" err="1">
                <a:solidFill>
                  <a:srgbClr val="374151"/>
                </a:solidFill>
                <a:latin typeface="Söhne"/>
              </a:rPr>
              <a:t>đô</a:t>
            </a:r>
            <a:r>
              <a:rPr lang="en-US" dirty="0">
                <a:solidFill>
                  <a:srgbClr val="374151"/>
                </a:solidFill>
                <a:latin typeface="Söhne"/>
              </a:rPr>
              <a:t>̣ </a:t>
            </a:r>
            <a:r>
              <a:rPr lang="en-US" dirty="0" err="1">
                <a:solidFill>
                  <a:srgbClr val="374151"/>
                </a:solidFill>
                <a:latin typeface="Söhne"/>
              </a:rPr>
              <a:t>lệch</a:t>
            </a:r>
            <a:r>
              <a:rPr lang="en-US" dirty="0">
                <a:solidFill>
                  <a:srgbClr val="374151"/>
                </a:solidFill>
                <a:latin typeface="Söhne"/>
              </a:rPr>
              <a:t> </a:t>
            </a:r>
            <a:r>
              <a:rPr lang="en-US" dirty="0" err="1">
                <a:solidFill>
                  <a:srgbClr val="374151"/>
                </a:solidFill>
                <a:latin typeface="Söhne"/>
              </a:rPr>
              <a:t>chuẩn</a:t>
            </a:r>
            <a:r>
              <a:rPr lang="en-US" dirty="0">
                <a:solidFill>
                  <a:srgbClr val="374151"/>
                </a:solidFill>
                <a:latin typeface="Söhne"/>
              </a:rPr>
              <a:t> </a:t>
            </a:r>
            <a:r>
              <a:rPr lang="en-US" dirty="0" err="1">
                <a:solidFill>
                  <a:srgbClr val="374151"/>
                </a:solidFill>
                <a:latin typeface="Söhne"/>
              </a:rPr>
              <a:t>của</a:t>
            </a:r>
            <a:r>
              <a:rPr lang="en-US" dirty="0">
                <a:solidFill>
                  <a:srgbClr val="374151"/>
                </a:solidFill>
                <a:latin typeface="Söhne"/>
              </a:rPr>
              <a:t> </a:t>
            </a:r>
            <a:r>
              <a:rPr lang="en-US" dirty="0" err="1">
                <a:solidFill>
                  <a:srgbClr val="374151"/>
                </a:solidFill>
                <a:latin typeface="Söhne"/>
              </a:rPr>
              <a:t>chuỗi</a:t>
            </a:r>
            <a:r>
              <a:rPr lang="en-US" dirty="0">
                <a:solidFill>
                  <a:srgbClr val="374151"/>
                </a:solidFill>
                <a:latin typeface="Söhne"/>
              </a:rPr>
              <a:t> </a:t>
            </a:r>
            <a:r>
              <a:rPr lang="en-US" dirty="0" err="1">
                <a:solidFill>
                  <a:srgbClr val="374151"/>
                </a:solidFill>
                <a:latin typeface="Söhne"/>
              </a:rPr>
              <a:t>gia</a:t>
            </a:r>
            <a:r>
              <a:rPr lang="en-US" dirty="0">
                <a:solidFill>
                  <a:srgbClr val="374151"/>
                </a:solidFill>
                <a:latin typeface="Söhne"/>
              </a:rPr>
              <a:t>́ trị</a:t>
            </a:r>
            <a:endParaRPr lang="en-US" b="0" i="0" dirty="0">
              <a:solidFill>
                <a:srgbClr val="374151"/>
              </a:solidFill>
              <a:effectLst/>
              <a:latin typeface="Söhne"/>
            </a:endParaRPr>
          </a:p>
          <a:p>
            <a:pPr indent="357188">
              <a:spcBef>
                <a:spcPts val="600"/>
              </a:spcBef>
              <a:buFont typeface="+mj-lt"/>
              <a:buAutoNum type="arabicPeriod"/>
            </a:pPr>
            <a:r>
              <a:rPr lang="en-US" dirty="0" err="1">
                <a:solidFill>
                  <a:srgbClr val="374151"/>
                </a:solidFill>
                <a:latin typeface="Söhne"/>
              </a:rPr>
              <a:t>Tính</a:t>
            </a:r>
            <a:r>
              <a:rPr lang="en-US" dirty="0">
                <a:solidFill>
                  <a:srgbClr val="374151"/>
                </a:solidFill>
                <a:latin typeface="Söhne"/>
              </a:rPr>
              <a:t> </a:t>
            </a:r>
            <a:r>
              <a:rPr lang="en-US" dirty="0" err="1">
                <a:solidFill>
                  <a:srgbClr val="374151"/>
                </a:solidFill>
                <a:latin typeface="Söhne"/>
              </a:rPr>
              <a:t>khoảng</a:t>
            </a:r>
            <a:r>
              <a:rPr lang="en-US" dirty="0">
                <a:solidFill>
                  <a:srgbClr val="374151"/>
                </a:solidFill>
                <a:latin typeface="Söhne"/>
              </a:rPr>
              <a:t> tin </a:t>
            </a:r>
            <a:r>
              <a:rPr lang="en-US" dirty="0" err="1">
                <a:solidFill>
                  <a:srgbClr val="374151"/>
                </a:solidFill>
                <a:latin typeface="Söhne"/>
              </a:rPr>
              <a:t>cậy</a:t>
            </a:r>
            <a:r>
              <a:rPr lang="en-US" dirty="0">
                <a:solidFill>
                  <a:srgbClr val="374151"/>
                </a:solidFill>
                <a:latin typeface="Söhne"/>
              </a:rPr>
              <a:t> </a:t>
            </a:r>
            <a:r>
              <a:rPr lang="en-US" dirty="0" err="1">
                <a:solidFill>
                  <a:srgbClr val="374151"/>
                </a:solidFill>
                <a:latin typeface="Söhne"/>
              </a:rPr>
              <a:t>với</a:t>
            </a:r>
            <a:r>
              <a:rPr lang="en-US" dirty="0">
                <a:solidFill>
                  <a:srgbClr val="374151"/>
                </a:solidFill>
                <a:latin typeface="Söhne"/>
              </a:rPr>
              <a:t> </a:t>
            </a:r>
            <a:r>
              <a:rPr lang="en-US" dirty="0" err="1">
                <a:solidFill>
                  <a:srgbClr val="374151"/>
                </a:solidFill>
                <a:latin typeface="Söhne"/>
              </a:rPr>
              <a:t>đô</a:t>
            </a:r>
            <a:r>
              <a:rPr lang="en-US" dirty="0">
                <a:solidFill>
                  <a:srgbClr val="374151"/>
                </a:solidFill>
                <a:latin typeface="Söhne"/>
              </a:rPr>
              <a:t>̣ tin </a:t>
            </a:r>
            <a:r>
              <a:rPr lang="en-US" dirty="0" err="1">
                <a:solidFill>
                  <a:srgbClr val="374151"/>
                </a:solidFill>
                <a:latin typeface="Söhne"/>
              </a:rPr>
              <a:t>cậy</a:t>
            </a:r>
            <a:r>
              <a:rPr lang="en-US" dirty="0">
                <a:solidFill>
                  <a:srgbClr val="374151"/>
                </a:solidFill>
                <a:latin typeface="Söhne"/>
              </a:rPr>
              <a:t> 95%</a:t>
            </a:r>
            <a:endParaRPr lang="en-US" b="0" i="0" dirty="0">
              <a:solidFill>
                <a:srgbClr val="374151"/>
              </a:solidFill>
              <a:effectLst/>
              <a:latin typeface="Söhne"/>
            </a:endParaRPr>
          </a:p>
          <a:p>
            <a:pPr indent="357188">
              <a:spcBef>
                <a:spcPts val="600"/>
              </a:spcBef>
              <a:buFont typeface="+mj-lt"/>
              <a:buAutoNum type="arabicPeriod"/>
            </a:pPr>
            <a:r>
              <a:rPr lang="en-US" dirty="0">
                <a:solidFill>
                  <a:srgbClr val="374151"/>
                </a:solidFill>
                <a:latin typeface="Söhne"/>
              </a:rPr>
              <a:t>Vẽ </a:t>
            </a:r>
            <a:r>
              <a:rPr lang="en-US" dirty="0" err="1">
                <a:solidFill>
                  <a:srgbClr val="374151"/>
                </a:solidFill>
                <a:latin typeface="Söhne"/>
              </a:rPr>
              <a:t>đô</a:t>
            </a:r>
            <a:r>
              <a:rPr lang="en-US" dirty="0">
                <a:solidFill>
                  <a:srgbClr val="374151"/>
                </a:solidFill>
                <a:latin typeface="Söhne"/>
              </a:rPr>
              <a:t>̀ </a:t>
            </a:r>
            <a:r>
              <a:rPr lang="en-US" dirty="0" err="1">
                <a:solidFill>
                  <a:srgbClr val="374151"/>
                </a:solidFill>
                <a:latin typeface="Söhne"/>
              </a:rPr>
              <a:t>thi</a:t>
            </a:r>
            <a:r>
              <a:rPr lang="en-US" dirty="0">
                <a:solidFill>
                  <a:srgbClr val="374151"/>
                </a:solidFill>
                <a:latin typeface="Söhne"/>
              </a:rPr>
              <a:t>̣ </a:t>
            </a:r>
            <a:r>
              <a:rPr lang="en-US" dirty="0" err="1">
                <a:solidFill>
                  <a:srgbClr val="374151"/>
                </a:solidFill>
                <a:latin typeface="Söhne"/>
              </a:rPr>
              <a:t>phân</a:t>
            </a:r>
            <a:r>
              <a:rPr lang="en-US" dirty="0">
                <a:solidFill>
                  <a:srgbClr val="374151"/>
                </a:solidFill>
                <a:latin typeface="Söhne"/>
              </a:rPr>
              <a:t> </a:t>
            </a:r>
            <a:r>
              <a:rPr lang="en-US" dirty="0" err="1">
                <a:solidFill>
                  <a:srgbClr val="374151"/>
                </a:solidFill>
                <a:latin typeface="Söhne"/>
              </a:rPr>
              <a:t>bô</a:t>
            </a:r>
            <a:r>
              <a:rPr lang="en-US" dirty="0">
                <a:solidFill>
                  <a:srgbClr val="374151"/>
                </a:solidFill>
                <a:latin typeface="Söhne"/>
              </a:rPr>
              <a:t>́ </a:t>
            </a:r>
            <a:r>
              <a:rPr lang="en-US" dirty="0" err="1">
                <a:solidFill>
                  <a:srgbClr val="374151"/>
                </a:solidFill>
                <a:latin typeface="Söhne"/>
              </a:rPr>
              <a:t>kết</a:t>
            </a:r>
            <a:r>
              <a:rPr lang="en-US" dirty="0">
                <a:solidFill>
                  <a:srgbClr val="374151"/>
                </a:solidFill>
                <a:latin typeface="Söhne"/>
              </a:rPr>
              <a:t> quả </a:t>
            </a:r>
            <a:r>
              <a:rPr lang="en-US" dirty="0" err="1">
                <a:solidFill>
                  <a:srgbClr val="374151"/>
                </a:solidFill>
                <a:latin typeface="Söhne"/>
              </a:rPr>
              <a:t>phép</a:t>
            </a:r>
            <a:r>
              <a:rPr lang="en-US" dirty="0">
                <a:solidFill>
                  <a:srgbClr val="374151"/>
                </a:solidFill>
                <a:latin typeface="Söhne"/>
              </a:rPr>
              <a:t> </a:t>
            </a:r>
            <a:r>
              <a:rPr lang="en-US" dirty="0" err="1">
                <a:solidFill>
                  <a:srgbClr val="374151"/>
                </a:solidFill>
                <a:latin typeface="Söhne"/>
              </a:rPr>
              <a:t>đo</a:t>
            </a:r>
            <a:endParaRPr lang="vi-VN" b="0" i="0" dirty="0">
              <a:solidFill>
                <a:srgbClr val="374151"/>
              </a:solidFill>
              <a:effectLst/>
              <a:latin typeface="Söhne"/>
            </a:endParaRPr>
          </a:p>
        </p:txBody>
      </p:sp>
      <p:sp>
        <p:nvSpPr>
          <p:cNvPr id="2" name="Slide Number Placeholder 1">
            <a:extLst>
              <a:ext uri="{FF2B5EF4-FFF2-40B4-BE49-F238E27FC236}">
                <a16:creationId xmlns:a16="http://schemas.microsoft.com/office/drawing/2014/main" id="{BBA157D0-D1D4-09AE-D631-6B4D06A4ABB0}"/>
              </a:ext>
            </a:extLst>
          </p:cNvPr>
          <p:cNvSpPr>
            <a:spLocks noGrp="1"/>
          </p:cNvSpPr>
          <p:nvPr>
            <p:ph type="sldNum" sz="quarter" idx="12"/>
          </p:nvPr>
        </p:nvSpPr>
        <p:spPr/>
        <p:txBody>
          <a:bodyPr/>
          <a:lstStyle/>
          <a:p>
            <a:fld id="{DB371C95-F60F-4EC1-A05E-E0B767D78F37}" type="slidenum">
              <a:rPr lang="en-US" smtClean="0"/>
              <a:pPr/>
              <a:t>19</a:t>
            </a:fld>
            <a:endParaRPr lang="en-US"/>
          </a:p>
        </p:txBody>
      </p:sp>
      <p:sp>
        <p:nvSpPr>
          <p:cNvPr id="3" name="TextBox 2">
            <a:extLst>
              <a:ext uri="{FF2B5EF4-FFF2-40B4-BE49-F238E27FC236}">
                <a16:creationId xmlns:a16="http://schemas.microsoft.com/office/drawing/2014/main" id="{9301DBD7-1194-8785-BC77-85D8FC320DBF}"/>
              </a:ext>
            </a:extLst>
          </p:cNvPr>
          <p:cNvSpPr txBox="1"/>
          <p:nvPr/>
        </p:nvSpPr>
        <p:spPr>
          <a:xfrm>
            <a:off x="554024" y="1397948"/>
            <a:ext cx="10636469" cy="400110"/>
          </a:xfrm>
          <a:prstGeom prst="rect">
            <a:avLst/>
          </a:prstGeom>
          <a:noFill/>
        </p:spPr>
        <p:txBody>
          <a:bodyPr wrap="square">
            <a:spAutoFit/>
          </a:bodyPr>
          <a:lstStyle/>
          <a:p>
            <a:pPr algn="l">
              <a:spcBef>
                <a:spcPts val="1200"/>
              </a:spcBef>
            </a:pPr>
            <a:r>
              <a:rPr lang="en-US" sz="2000" b="1" dirty="0" err="1">
                <a:solidFill>
                  <a:srgbClr val="000000"/>
                </a:solidFill>
                <a:latin typeface="Helvetica" panose="020B0604020202020204" pitchFamily="34" charset="0"/>
              </a:rPr>
              <a:t>Kiểm</a:t>
            </a:r>
            <a:r>
              <a:rPr lang="en-US" sz="2000" b="1" dirty="0">
                <a:solidFill>
                  <a:srgbClr val="000000"/>
                </a:solidFill>
                <a:latin typeface="Helvetica" panose="020B0604020202020204" pitchFamily="34" charset="0"/>
              </a:rPr>
              <a:t> </a:t>
            </a:r>
            <a:r>
              <a:rPr lang="en-US" sz="2000" b="1" dirty="0" err="1">
                <a:solidFill>
                  <a:srgbClr val="000000"/>
                </a:solidFill>
                <a:latin typeface="Helvetica" panose="020B0604020202020204" pitchFamily="34" charset="0"/>
              </a:rPr>
              <a:t>tra</a:t>
            </a:r>
            <a:r>
              <a:rPr lang="en-US" sz="2000" b="1" dirty="0">
                <a:solidFill>
                  <a:srgbClr val="000000"/>
                </a:solidFill>
                <a:latin typeface="Helvetica" panose="020B0604020202020204" pitchFamily="34" charset="0"/>
              </a:rPr>
              <a:t> </a:t>
            </a:r>
            <a:r>
              <a:rPr lang="en-US" sz="2000" b="1" dirty="0" err="1">
                <a:solidFill>
                  <a:srgbClr val="000000"/>
                </a:solidFill>
                <a:latin typeface="Helvetica" panose="020B0604020202020204" pitchFamily="34" charset="0"/>
              </a:rPr>
              <a:t>đô</a:t>
            </a:r>
            <a:r>
              <a:rPr lang="en-US" sz="2000" b="1" dirty="0">
                <a:solidFill>
                  <a:srgbClr val="000000"/>
                </a:solidFill>
                <a:latin typeface="Helvetica" panose="020B0604020202020204" pitchFamily="34" charset="0"/>
              </a:rPr>
              <a:t>̣ tin </a:t>
            </a:r>
            <a:r>
              <a:rPr lang="en-US" sz="2000" b="1" dirty="0" err="1">
                <a:solidFill>
                  <a:srgbClr val="000000"/>
                </a:solidFill>
                <a:latin typeface="Helvetica" panose="020B0604020202020204" pitchFamily="34" charset="0"/>
              </a:rPr>
              <a:t>cậy</a:t>
            </a:r>
            <a:r>
              <a:rPr lang="en-US" sz="2000" b="1" dirty="0">
                <a:solidFill>
                  <a:srgbClr val="000000"/>
                </a:solidFill>
                <a:latin typeface="Helvetica" panose="020B0604020202020204" pitchFamily="34" charset="0"/>
              </a:rPr>
              <a:t> </a:t>
            </a:r>
            <a:r>
              <a:rPr lang="en-US" sz="2000" b="1" dirty="0" err="1">
                <a:solidFill>
                  <a:srgbClr val="000000"/>
                </a:solidFill>
                <a:latin typeface="Helvetica" panose="020B0604020202020204" pitchFamily="34" charset="0"/>
              </a:rPr>
              <a:t>phép</a:t>
            </a:r>
            <a:r>
              <a:rPr lang="en-US" sz="2000" b="1" dirty="0">
                <a:solidFill>
                  <a:srgbClr val="000000"/>
                </a:solidFill>
                <a:latin typeface="Helvetica" panose="020B0604020202020204" pitchFamily="34" charset="0"/>
              </a:rPr>
              <a:t> </a:t>
            </a:r>
            <a:r>
              <a:rPr lang="en-US" sz="2000" b="1" dirty="0" err="1">
                <a:solidFill>
                  <a:srgbClr val="000000"/>
                </a:solidFill>
                <a:latin typeface="Helvetica" panose="020B0604020202020204" pitchFamily="34" charset="0"/>
              </a:rPr>
              <a:t>đo</a:t>
            </a:r>
            <a:endParaRPr lang="en-US" sz="2000" b="1" i="0" dirty="0">
              <a:solidFill>
                <a:srgbClr val="000000"/>
              </a:solidFill>
              <a:effectLst/>
              <a:latin typeface="Helvetica" panose="020B0604020202020204" pitchFamily="34" charset="0"/>
            </a:endParaRPr>
          </a:p>
        </p:txBody>
      </p:sp>
      <p:sp>
        <p:nvSpPr>
          <p:cNvPr id="4" name="TextBox 3">
            <a:extLst>
              <a:ext uri="{FF2B5EF4-FFF2-40B4-BE49-F238E27FC236}">
                <a16:creationId xmlns:a16="http://schemas.microsoft.com/office/drawing/2014/main" id="{5B6FFC18-2DA1-257F-F946-D2B3CC9D2304}"/>
              </a:ext>
            </a:extLst>
          </p:cNvPr>
          <p:cNvSpPr txBox="1"/>
          <p:nvPr/>
        </p:nvSpPr>
        <p:spPr>
          <a:xfrm>
            <a:off x="467710" y="1828660"/>
            <a:ext cx="4609116" cy="646331"/>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b="1" i="0" dirty="0">
                <a:solidFill>
                  <a:srgbClr val="0070C0"/>
                </a:solidFill>
                <a:effectLst/>
                <a:latin typeface="Söhne"/>
              </a:rPr>
              <a:t>: </a:t>
            </a:r>
            <a:r>
              <a:rPr lang="en-US" i="0" dirty="0" err="1">
                <a:solidFill>
                  <a:srgbClr val="374151"/>
                </a:solidFill>
                <a:effectLst/>
                <a:latin typeface="Söhne"/>
              </a:rPr>
              <a:t>Chứng</a:t>
            </a:r>
            <a:r>
              <a:rPr lang="en-US" i="0" dirty="0">
                <a:solidFill>
                  <a:srgbClr val="374151"/>
                </a:solidFill>
                <a:effectLst/>
                <a:latin typeface="Söhne"/>
              </a:rPr>
              <a:t> </a:t>
            </a:r>
            <a:r>
              <a:rPr lang="en-US" i="0" dirty="0" err="1">
                <a:solidFill>
                  <a:srgbClr val="374151"/>
                </a:solidFill>
                <a:effectLst/>
                <a:latin typeface="Söhne"/>
              </a:rPr>
              <a:t>minh</a:t>
            </a:r>
            <a:r>
              <a:rPr lang="en-US" i="0" dirty="0">
                <a:solidFill>
                  <a:srgbClr val="374151"/>
                </a:solidFill>
                <a:effectLst/>
                <a:latin typeface="Söhne"/>
              </a:rPr>
              <a:t> </a:t>
            </a:r>
            <a:r>
              <a:rPr lang="en-US" i="0" dirty="0" err="1">
                <a:solidFill>
                  <a:srgbClr val="374151"/>
                </a:solidFill>
                <a:effectLst/>
                <a:latin typeface="Söhne"/>
              </a:rPr>
              <a:t>đô</a:t>
            </a:r>
            <a:r>
              <a:rPr lang="en-US" i="0" dirty="0">
                <a:solidFill>
                  <a:srgbClr val="374151"/>
                </a:solidFill>
                <a:effectLst/>
                <a:latin typeface="Söhne"/>
              </a:rPr>
              <a:t>̣ tin </a:t>
            </a:r>
            <a:r>
              <a:rPr lang="en-US" i="0" dirty="0" err="1">
                <a:solidFill>
                  <a:srgbClr val="374151"/>
                </a:solidFill>
                <a:effectLst/>
                <a:latin typeface="Söhne"/>
              </a:rPr>
              <a:t>cậy</a:t>
            </a:r>
            <a:r>
              <a:rPr lang="en-US" i="0" dirty="0">
                <a:solidFill>
                  <a:srgbClr val="374151"/>
                </a:solidFill>
                <a:effectLst/>
                <a:latin typeface="Söhne"/>
              </a:rPr>
              <a:t> </a:t>
            </a:r>
            <a:r>
              <a:rPr lang="en-US" i="0" dirty="0" err="1">
                <a:solidFill>
                  <a:srgbClr val="374151"/>
                </a:solidFill>
                <a:effectLst/>
                <a:latin typeface="Söhne"/>
              </a:rPr>
              <a:t>của</a:t>
            </a:r>
            <a:r>
              <a:rPr lang="en-US" i="0" dirty="0">
                <a:solidFill>
                  <a:srgbClr val="374151"/>
                </a:solidFill>
                <a:effectLst/>
                <a:latin typeface="Söhne"/>
              </a:rPr>
              <a:t> </a:t>
            </a:r>
            <a:r>
              <a:rPr lang="en-US" i="0" dirty="0" err="1">
                <a:solidFill>
                  <a:srgbClr val="374151"/>
                </a:solidFill>
                <a:effectLst/>
                <a:latin typeface="Söhne"/>
              </a:rPr>
              <a:t>phương</a:t>
            </a:r>
            <a:r>
              <a:rPr lang="en-US" i="0" dirty="0">
                <a:solidFill>
                  <a:srgbClr val="374151"/>
                </a:solidFill>
                <a:effectLst/>
                <a:latin typeface="Söhne"/>
              </a:rPr>
              <a:t> </a:t>
            </a:r>
            <a:r>
              <a:rPr lang="en-US" i="0" dirty="0" err="1">
                <a:solidFill>
                  <a:srgbClr val="374151"/>
                </a:solidFill>
                <a:effectLst/>
                <a:latin typeface="Söhne"/>
              </a:rPr>
              <a:t>pháp</a:t>
            </a:r>
            <a:r>
              <a:rPr lang="en-US" i="0" dirty="0">
                <a:solidFill>
                  <a:srgbClr val="374151"/>
                </a:solidFill>
                <a:effectLst/>
                <a:latin typeface="Söhne"/>
              </a:rPr>
              <a:t> </a:t>
            </a:r>
            <a:r>
              <a:rPr lang="en-US" i="0" dirty="0" err="1">
                <a:solidFill>
                  <a:srgbClr val="374151"/>
                </a:solidFill>
                <a:effectLst/>
                <a:latin typeface="Söhne"/>
              </a:rPr>
              <a:t>đo</a:t>
            </a:r>
            <a:r>
              <a:rPr lang="en-US" i="0" dirty="0">
                <a:solidFill>
                  <a:srgbClr val="374151"/>
                </a:solidFill>
                <a:effectLst/>
                <a:latin typeface="Söhne"/>
              </a:rPr>
              <a:t>, </a:t>
            </a:r>
            <a:r>
              <a:rPr lang="en-US" i="0" dirty="0" err="1">
                <a:solidFill>
                  <a:srgbClr val="374151"/>
                </a:solidFill>
                <a:effectLst/>
                <a:latin typeface="Söhne"/>
              </a:rPr>
              <a:t>giải</a:t>
            </a:r>
            <a:r>
              <a:rPr lang="en-US" i="0" dirty="0">
                <a:solidFill>
                  <a:srgbClr val="374151"/>
                </a:solidFill>
                <a:effectLst/>
                <a:latin typeface="Söhne"/>
              </a:rPr>
              <a:t> </a:t>
            </a:r>
            <a:r>
              <a:rPr lang="en-US" i="0" dirty="0" err="1">
                <a:solidFill>
                  <a:srgbClr val="374151"/>
                </a:solidFill>
                <a:effectLst/>
                <a:latin typeface="Söhne"/>
              </a:rPr>
              <a:t>thuật</a:t>
            </a:r>
            <a:r>
              <a:rPr lang="en-US" i="0" dirty="0">
                <a:solidFill>
                  <a:srgbClr val="374151"/>
                </a:solidFill>
                <a:effectLst/>
                <a:latin typeface="Söhne"/>
              </a:rPr>
              <a:t> </a:t>
            </a:r>
            <a:r>
              <a:rPr lang="en-US" i="0" dirty="0" err="1">
                <a:solidFill>
                  <a:srgbClr val="374151"/>
                </a:solidFill>
                <a:effectLst/>
                <a:latin typeface="Söhne"/>
              </a:rPr>
              <a:t>đo</a:t>
            </a:r>
            <a:r>
              <a:rPr lang="en-US" dirty="0">
                <a:solidFill>
                  <a:srgbClr val="374151"/>
                </a:solidFill>
                <a:latin typeface="Söhne"/>
              </a:rPr>
              <a:t>.</a:t>
            </a:r>
            <a:endParaRPr lang="en-US" dirty="0"/>
          </a:p>
        </p:txBody>
      </p:sp>
      <p:sp>
        <p:nvSpPr>
          <p:cNvPr id="5" name="TextBox 4">
            <a:extLst>
              <a:ext uri="{FF2B5EF4-FFF2-40B4-BE49-F238E27FC236}">
                <a16:creationId xmlns:a16="http://schemas.microsoft.com/office/drawing/2014/main" id="{279AA916-D992-06E3-004C-CAEE1FEC3657}"/>
              </a:ext>
            </a:extLst>
          </p:cNvPr>
          <p:cNvSpPr txBox="1"/>
          <p:nvPr/>
        </p:nvSpPr>
        <p:spPr>
          <a:xfrm>
            <a:off x="467710" y="2573415"/>
            <a:ext cx="4715371" cy="646331"/>
          </a:xfrm>
          <a:prstGeom prst="rect">
            <a:avLst/>
          </a:prstGeom>
          <a:noFill/>
        </p:spPr>
        <p:txBody>
          <a:bodyPr wrap="square">
            <a:spAutoFit/>
          </a:bodyPr>
          <a:lstStyle/>
          <a:p>
            <a:pPr>
              <a:spcBef>
                <a:spcPts val="600"/>
              </a:spcBef>
            </a:pPr>
            <a:r>
              <a:rPr lang="en-US" b="1" err="1">
                <a:solidFill>
                  <a:srgbClr val="0070C0"/>
                </a:solidFill>
                <a:latin typeface="Söhne"/>
              </a:rPr>
              <a:t>Giải</a:t>
            </a:r>
            <a:r>
              <a:rPr lang="en-US" b="1">
                <a:solidFill>
                  <a:srgbClr val="0070C0"/>
                </a:solidFill>
                <a:latin typeface="Söhne"/>
              </a:rPr>
              <a:t> </a:t>
            </a:r>
            <a:r>
              <a:rPr lang="en-US" b="1" err="1">
                <a:solidFill>
                  <a:srgbClr val="0070C0"/>
                </a:solidFill>
                <a:latin typeface="Söhne"/>
              </a:rPr>
              <a:t>thuật</a:t>
            </a:r>
            <a:r>
              <a:rPr lang="en-US" b="1" i="0">
                <a:solidFill>
                  <a:srgbClr val="0070C0"/>
                </a:solidFill>
                <a:effectLst/>
                <a:latin typeface="Söhne"/>
              </a:rPr>
              <a:t>: </a:t>
            </a:r>
            <a:r>
              <a:rPr lang="en-US" err="1">
                <a:solidFill>
                  <a:srgbClr val="374151"/>
                </a:solidFill>
                <a:latin typeface="Söhne"/>
              </a:rPr>
              <a:t>thực</a:t>
            </a:r>
            <a:r>
              <a:rPr lang="en-US">
                <a:solidFill>
                  <a:srgbClr val="374151"/>
                </a:solidFill>
                <a:latin typeface="Söhne"/>
              </a:rPr>
              <a:t> </a:t>
            </a:r>
            <a:r>
              <a:rPr lang="en-US" err="1">
                <a:solidFill>
                  <a:srgbClr val="374151"/>
                </a:solidFill>
                <a:latin typeface="Söhne"/>
              </a:rPr>
              <a:t>hiện</a:t>
            </a:r>
            <a:r>
              <a:rPr lang="en-US">
                <a:solidFill>
                  <a:srgbClr val="374151"/>
                </a:solidFill>
                <a:latin typeface="Söhne"/>
              </a:rPr>
              <a:t> </a:t>
            </a:r>
            <a:r>
              <a:rPr lang="en-US" err="1">
                <a:solidFill>
                  <a:srgbClr val="374151"/>
                </a:solidFill>
                <a:latin typeface="Söhne"/>
              </a:rPr>
              <a:t>phép</a:t>
            </a:r>
            <a:r>
              <a:rPr lang="en-US">
                <a:solidFill>
                  <a:srgbClr val="374151"/>
                </a:solidFill>
                <a:latin typeface="Söhne"/>
              </a:rPr>
              <a:t> </a:t>
            </a:r>
            <a:r>
              <a:rPr lang="en-US" err="1">
                <a:solidFill>
                  <a:srgbClr val="374151"/>
                </a:solidFill>
                <a:latin typeface="Söhne"/>
              </a:rPr>
              <a:t>đo</a:t>
            </a:r>
            <a:r>
              <a:rPr lang="en-US">
                <a:solidFill>
                  <a:srgbClr val="374151"/>
                </a:solidFill>
                <a:latin typeface="Söhne"/>
              </a:rPr>
              <a:t> </a:t>
            </a:r>
            <a:r>
              <a:rPr lang="en-US" err="1">
                <a:solidFill>
                  <a:srgbClr val="374151"/>
                </a:solidFill>
                <a:latin typeface="Söhne"/>
              </a:rPr>
              <a:t>một</a:t>
            </a:r>
            <a:r>
              <a:rPr lang="en-US">
                <a:solidFill>
                  <a:srgbClr val="374151"/>
                </a:solidFill>
                <a:latin typeface="Söhne"/>
              </a:rPr>
              <a:t> chi </a:t>
            </a:r>
            <a:r>
              <a:rPr lang="en-US" err="1">
                <a:solidFill>
                  <a:srgbClr val="374151"/>
                </a:solidFill>
                <a:latin typeface="Söhne"/>
              </a:rPr>
              <a:t>tiết</a:t>
            </a:r>
            <a:r>
              <a:rPr lang="en-US">
                <a:solidFill>
                  <a:srgbClr val="374151"/>
                </a:solidFill>
                <a:latin typeface="Söhne"/>
              </a:rPr>
              <a:t> có </a:t>
            </a:r>
            <a:r>
              <a:rPr lang="en-US" err="1">
                <a:solidFill>
                  <a:srgbClr val="374151"/>
                </a:solidFill>
                <a:latin typeface="Söhne"/>
              </a:rPr>
              <a:t>kích</a:t>
            </a:r>
            <a:r>
              <a:rPr lang="en-US">
                <a:solidFill>
                  <a:srgbClr val="374151"/>
                </a:solidFill>
                <a:latin typeface="Söhne"/>
              </a:rPr>
              <a:t> </a:t>
            </a:r>
            <a:r>
              <a:rPr lang="en-US" err="1">
                <a:solidFill>
                  <a:srgbClr val="374151"/>
                </a:solidFill>
                <a:latin typeface="Söhne"/>
              </a:rPr>
              <a:t>thước</a:t>
            </a:r>
            <a:r>
              <a:rPr lang="en-US">
                <a:solidFill>
                  <a:srgbClr val="374151"/>
                </a:solidFill>
                <a:latin typeface="Söhne"/>
              </a:rPr>
              <a:t> </a:t>
            </a:r>
            <a:r>
              <a:rPr lang="en-US" err="1">
                <a:solidFill>
                  <a:srgbClr val="374151"/>
                </a:solidFill>
                <a:latin typeface="Söhne"/>
              </a:rPr>
              <a:t>gần</a:t>
            </a:r>
            <a:r>
              <a:rPr lang="en-US">
                <a:solidFill>
                  <a:srgbClr val="374151"/>
                </a:solidFill>
                <a:latin typeface="Söhne"/>
              </a:rPr>
              <a:t> </a:t>
            </a:r>
            <a:r>
              <a:rPr lang="en-US" err="1">
                <a:solidFill>
                  <a:srgbClr val="374151"/>
                </a:solidFill>
                <a:latin typeface="Söhne"/>
              </a:rPr>
              <a:t>như</a:t>
            </a:r>
            <a:r>
              <a:rPr lang="en-US">
                <a:solidFill>
                  <a:srgbClr val="374151"/>
                </a:solidFill>
                <a:latin typeface="Söhne"/>
              </a:rPr>
              <a:t> </a:t>
            </a:r>
            <a:r>
              <a:rPr lang="en-US" err="1">
                <a:solidFill>
                  <a:srgbClr val="374151"/>
                </a:solidFill>
                <a:latin typeface="Söhne"/>
              </a:rPr>
              <a:t>không</a:t>
            </a:r>
            <a:r>
              <a:rPr lang="en-US">
                <a:solidFill>
                  <a:srgbClr val="374151"/>
                </a:solidFill>
                <a:latin typeface="Söhne"/>
              </a:rPr>
              <a:t> </a:t>
            </a:r>
            <a:r>
              <a:rPr lang="en-US" err="1">
                <a:solidFill>
                  <a:srgbClr val="374151"/>
                </a:solidFill>
                <a:latin typeface="Söhne"/>
              </a:rPr>
              <a:t>đổi</a:t>
            </a:r>
            <a:r>
              <a:rPr lang="en-US">
                <a:solidFill>
                  <a:srgbClr val="374151"/>
                </a:solidFill>
                <a:latin typeface="Söhne"/>
              </a:rPr>
              <a:t> </a:t>
            </a:r>
            <a:r>
              <a:rPr lang="en-US" err="1">
                <a:solidFill>
                  <a:srgbClr val="374151"/>
                </a:solidFill>
                <a:latin typeface="Söhne"/>
              </a:rPr>
              <a:t>theo</a:t>
            </a:r>
            <a:r>
              <a:rPr lang="en-US">
                <a:solidFill>
                  <a:srgbClr val="374151"/>
                </a:solidFill>
                <a:latin typeface="Söhne"/>
              </a:rPr>
              <a:t> </a:t>
            </a:r>
            <a:r>
              <a:rPr lang="en-US" err="1">
                <a:solidFill>
                  <a:srgbClr val="374151"/>
                </a:solidFill>
                <a:latin typeface="Söhne"/>
              </a:rPr>
              <a:t>thời</a:t>
            </a:r>
            <a:r>
              <a:rPr lang="en-US">
                <a:solidFill>
                  <a:srgbClr val="374151"/>
                </a:solidFill>
                <a:latin typeface="Söhne"/>
              </a:rPr>
              <a:t> </a:t>
            </a:r>
            <a:r>
              <a:rPr lang="en-US" err="1">
                <a:solidFill>
                  <a:srgbClr val="374151"/>
                </a:solidFill>
                <a:latin typeface="Söhne"/>
              </a:rPr>
              <a:t>gian</a:t>
            </a:r>
            <a:r>
              <a:rPr lang="en-US">
                <a:solidFill>
                  <a:srgbClr val="374151"/>
                </a:solidFill>
                <a:latin typeface="Söhne"/>
              </a:rPr>
              <a:t>.</a:t>
            </a:r>
            <a:r>
              <a:rPr lang="en-US" b="1" i="0">
                <a:solidFill>
                  <a:srgbClr val="0070C0"/>
                </a:solidFill>
                <a:effectLst/>
                <a:latin typeface="Söhne"/>
              </a:rPr>
              <a:t> </a:t>
            </a:r>
            <a:endParaRPr lang="en-US" sz="1800" b="0" i="1">
              <a:solidFill>
                <a:srgbClr val="374151"/>
              </a:solidFill>
              <a:effectLst/>
              <a:latin typeface="Söhne"/>
            </a:endParaRPr>
          </a:p>
        </p:txBody>
      </p:sp>
      <p:grpSp>
        <p:nvGrpSpPr>
          <p:cNvPr id="31" name="Group 30">
            <a:extLst>
              <a:ext uri="{FF2B5EF4-FFF2-40B4-BE49-F238E27FC236}">
                <a16:creationId xmlns:a16="http://schemas.microsoft.com/office/drawing/2014/main" id="{E8993397-F9D2-E237-A85B-D67A338AD3C0}"/>
              </a:ext>
            </a:extLst>
          </p:cNvPr>
          <p:cNvGrpSpPr/>
          <p:nvPr/>
        </p:nvGrpSpPr>
        <p:grpSpPr>
          <a:xfrm>
            <a:off x="8303781" y="2292865"/>
            <a:ext cx="4196316" cy="3202956"/>
            <a:chOff x="8468266" y="2818883"/>
            <a:chExt cx="3714213" cy="2785658"/>
          </a:xfrm>
        </p:grpSpPr>
        <p:pic>
          <p:nvPicPr>
            <p:cNvPr id="10" name="Picture 9" descr="A picture containing text, screenshot, diagram, plot&#10;&#10;Description automatically generated">
              <a:extLst>
                <a:ext uri="{FF2B5EF4-FFF2-40B4-BE49-F238E27FC236}">
                  <a16:creationId xmlns:a16="http://schemas.microsoft.com/office/drawing/2014/main" id="{3A0E7DED-A579-AA27-B13E-2CF020E7A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266" y="2818883"/>
              <a:ext cx="3714213" cy="2785658"/>
            </a:xfrm>
            <a:prstGeom prst="rect">
              <a:avLst/>
            </a:prstGeom>
          </p:spPr>
        </p:pic>
        <p:sp>
          <p:nvSpPr>
            <p:cNvPr id="14" name="TextBox 13">
              <a:extLst>
                <a:ext uri="{FF2B5EF4-FFF2-40B4-BE49-F238E27FC236}">
                  <a16:creationId xmlns:a16="http://schemas.microsoft.com/office/drawing/2014/main" id="{7B30DF30-B780-ACE8-A674-6FF9F82CA0AD}"/>
                </a:ext>
              </a:extLst>
            </p:cNvPr>
            <p:cNvSpPr txBox="1"/>
            <p:nvPr/>
          </p:nvSpPr>
          <p:spPr>
            <a:xfrm>
              <a:off x="9909082" y="3517676"/>
              <a:ext cx="950060" cy="338554"/>
            </a:xfrm>
            <a:prstGeom prst="rect">
              <a:avLst/>
            </a:prstGeom>
            <a:noFill/>
          </p:spPr>
          <p:txBody>
            <a:bodyPr wrap="square" rtlCol="0">
              <a:spAutoFit/>
            </a:bodyPr>
            <a:lstStyle/>
            <a:p>
              <a:pPr algn="ctr"/>
              <a:r>
                <a:rPr lang="en-US" sz="1600" i="1">
                  <a:solidFill>
                    <a:srgbClr val="002060"/>
                  </a:solidFill>
                </a:rPr>
                <a:t>2sigma</a:t>
              </a:r>
            </a:p>
          </p:txBody>
        </p:sp>
        <p:cxnSp>
          <p:nvCxnSpPr>
            <p:cNvPr id="13" name="Straight Arrow Connector 12">
              <a:extLst>
                <a:ext uri="{FF2B5EF4-FFF2-40B4-BE49-F238E27FC236}">
                  <a16:creationId xmlns:a16="http://schemas.microsoft.com/office/drawing/2014/main" id="{DA1F09F4-3098-56D7-1249-C3AB59FBCF58}"/>
                </a:ext>
              </a:extLst>
            </p:cNvPr>
            <p:cNvCxnSpPr/>
            <p:nvPr/>
          </p:nvCxnSpPr>
          <p:spPr>
            <a:xfrm>
              <a:off x="10066776" y="3917352"/>
              <a:ext cx="1260000"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36554E-628C-AE20-4C42-0832355199C5}"/>
                </a:ext>
              </a:extLst>
            </p:cNvPr>
            <p:cNvCxnSpPr>
              <a:cxnSpLocks/>
            </p:cNvCxnSpPr>
            <p:nvPr/>
          </p:nvCxnSpPr>
          <p:spPr>
            <a:xfrm>
              <a:off x="10057521" y="3535196"/>
              <a:ext cx="64800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3D9EF2-0F88-89C1-FB44-5A2576A4DB97}"/>
                </a:ext>
              </a:extLst>
            </p:cNvPr>
            <p:cNvSpPr txBox="1"/>
            <p:nvPr/>
          </p:nvSpPr>
          <p:spPr>
            <a:xfrm>
              <a:off x="10288420" y="3898302"/>
              <a:ext cx="950060" cy="338554"/>
            </a:xfrm>
            <a:prstGeom prst="rect">
              <a:avLst/>
            </a:prstGeom>
            <a:noFill/>
          </p:spPr>
          <p:txBody>
            <a:bodyPr wrap="square" rtlCol="0">
              <a:spAutoFit/>
            </a:bodyPr>
            <a:lstStyle/>
            <a:p>
              <a:pPr algn="ctr"/>
              <a:r>
                <a:rPr lang="en-US" sz="1600" i="1">
                  <a:solidFill>
                    <a:srgbClr val="FF0000"/>
                  </a:solidFill>
                </a:rPr>
                <a:t>95%</a:t>
              </a:r>
            </a:p>
          </p:txBody>
        </p:sp>
      </p:grpSp>
      <p:sp>
        <p:nvSpPr>
          <p:cNvPr id="30" name="TextBox 29">
            <a:extLst>
              <a:ext uri="{FF2B5EF4-FFF2-40B4-BE49-F238E27FC236}">
                <a16:creationId xmlns:a16="http://schemas.microsoft.com/office/drawing/2014/main" id="{C23BA26D-9F6D-418E-2384-0878D3998041}"/>
              </a:ext>
            </a:extLst>
          </p:cNvPr>
          <p:cNvSpPr txBox="1"/>
          <p:nvPr/>
        </p:nvSpPr>
        <p:spPr>
          <a:xfrm>
            <a:off x="7492848" y="3648342"/>
            <a:ext cx="950060" cy="338554"/>
          </a:xfrm>
          <a:prstGeom prst="rect">
            <a:avLst/>
          </a:prstGeom>
          <a:noFill/>
        </p:spPr>
        <p:txBody>
          <a:bodyPr wrap="square" rtlCol="0">
            <a:spAutoFit/>
          </a:bodyPr>
          <a:lstStyle/>
          <a:p>
            <a:pPr algn="ctr"/>
            <a:r>
              <a:rPr lang="en-US" sz="1600" b="1" dirty="0">
                <a:solidFill>
                  <a:srgbClr val="002060"/>
                </a:solidFill>
              </a:rPr>
              <a:t>96.5%</a:t>
            </a:r>
          </a:p>
        </p:txBody>
      </p:sp>
      <p:sp>
        <p:nvSpPr>
          <p:cNvPr id="12" name="TextBox 11">
            <a:extLst>
              <a:ext uri="{FF2B5EF4-FFF2-40B4-BE49-F238E27FC236}">
                <a16:creationId xmlns:a16="http://schemas.microsoft.com/office/drawing/2014/main" id="{873D2776-1A57-58F3-36C1-12C6347419AB}"/>
              </a:ext>
            </a:extLst>
          </p:cNvPr>
          <p:cNvSpPr txBox="1"/>
          <p:nvPr/>
        </p:nvSpPr>
        <p:spPr>
          <a:xfrm>
            <a:off x="6169933" y="1421763"/>
            <a:ext cx="3266880" cy="400110"/>
          </a:xfrm>
          <a:prstGeom prst="rect">
            <a:avLst/>
          </a:prstGeom>
          <a:noFill/>
        </p:spPr>
        <p:txBody>
          <a:bodyPr wrap="square" rtlCol="0">
            <a:spAutoFit/>
          </a:bodyPr>
          <a:lstStyle/>
          <a:p>
            <a:pPr algn="ctr"/>
            <a:r>
              <a:rPr lang="en-US" sz="2000" b="1" dirty="0" err="1">
                <a:solidFill>
                  <a:srgbClr val="92D050"/>
                </a:solidFill>
              </a:rPr>
              <a:t>Thống</a:t>
            </a:r>
            <a:r>
              <a:rPr lang="en-US" sz="2000" b="1" dirty="0">
                <a:solidFill>
                  <a:srgbClr val="92D050"/>
                </a:solidFill>
              </a:rPr>
              <a:t> </a:t>
            </a:r>
            <a:r>
              <a:rPr lang="en-US" sz="2000" b="1" dirty="0" err="1">
                <a:solidFill>
                  <a:srgbClr val="92D050"/>
                </a:solidFill>
              </a:rPr>
              <a:t>kê</a:t>
            </a:r>
            <a:r>
              <a:rPr lang="en-US" sz="2000" b="1" dirty="0">
                <a:solidFill>
                  <a:srgbClr val="92D050"/>
                </a:solidFill>
              </a:rPr>
              <a:t> </a:t>
            </a:r>
            <a:r>
              <a:rPr lang="en-US" sz="2000" b="1" dirty="0" err="1">
                <a:solidFill>
                  <a:srgbClr val="92D050"/>
                </a:solidFill>
              </a:rPr>
              <a:t>thực</a:t>
            </a:r>
            <a:r>
              <a:rPr lang="en-US" sz="2000" b="1" dirty="0">
                <a:solidFill>
                  <a:srgbClr val="92D050"/>
                </a:solidFill>
              </a:rPr>
              <a:t> </a:t>
            </a:r>
            <a:r>
              <a:rPr lang="en-US" sz="2000" b="1" dirty="0" err="1">
                <a:solidFill>
                  <a:srgbClr val="92D050"/>
                </a:solidFill>
              </a:rPr>
              <a:t>tê</a:t>
            </a:r>
            <a:r>
              <a:rPr lang="en-US" sz="2000" b="1" dirty="0">
                <a:solidFill>
                  <a:srgbClr val="92D050"/>
                </a:solidFill>
              </a:rPr>
              <a:t>́</a:t>
            </a:r>
          </a:p>
        </p:txBody>
      </p:sp>
      <p:pic>
        <p:nvPicPr>
          <p:cNvPr id="19" name="Picture 18">
            <a:extLst>
              <a:ext uri="{FF2B5EF4-FFF2-40B4-BE49-F238E27FC236}">
                <a16:creationId xmlns:a16="http://schemas.microsoft.com/office/drawing/2014/main" id="{7BC8C30A-C039-0D27-573E-4B09538D8DEF}"/>
              </a:ext>
            </a:extLst>
          </p:cNvPr>
          <p:cNvPicPr>
            <a:picLocks noChangeAspect="1"/>
          </p:cNvPicPr>
          <p:nvPr/>
        </p:nvPicPr>
        <p:blipFill>
          <a:blip r:embed="rId4"/>
          <a:stretch>
            <a:fillRect/>
          </a:stretch>
        </p:blipFill>
        <p:spPr>
          <a:xfrm>
            <a:off x="5220534" y="2149990"/>
            <a:ext cx="2087657" cy="3404040"/>
          </a:xfrm>
          <a:prstGeom prst="rect">
            <a:avLst/>
          </a:prstGeom>
        </p:spPr>
      </p:pic>
      <p:sp>
        <p:nvSpPr>
          <p:cNvPr id="29" name="Right Brace 28">
            <a:extLst>
              <a:ext uri="{FF2B5EF4-FFF2-40B4-BE49-F238E27FC236}">
                <a16:creationId xmlns:a16="http://schemas.microsoft.com/office/drawing/2014/main" id="{DBCDAFEB-70BE-294D-E63F-342070FCF184}"/>
              </a:ext>
            </a:extLst>
          </p:cNvPr>
          <p:cNvSpPr/>
          <p:nvPr/>
        </p:nvSpPr>
        <p:spPr>
          <a:xfrm>
            <a:off x="7375279" y="3363746"/>
            <a:ext cx="291002" cy="998704"/>
          </a:xfrm>
          <a:prstGeom prst="rightBrace">
            <a:avLst>
              <a:gd name="adj1" fmla="val 57431"/>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 Placeholder 15">
            <a:extLst>
              <a:ext uri="{FF2B5EF4-FFF2-40B4-BE49-F238E27FC236}">
                <a16:creationId xmlns:a16="http://schemas.microsoft.com/office/drawing/2014/main" id="{6D375D3F-9D5F-125C-C861-5F560E17BDE3}"/>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vi-VN" dirty="0"/>
              <a:t>III</a:t>
            </a:r>
            <a:r>
              <a:rPr lang="en-US" dirty="0"/>
              <a:t>. </a:t>
            </a:r>
            <a:r>
              <a:rPr lang="vi-VN" dirty="0"/>
              <a:t>Kết quả</a:t>
            </a:r>
            <a:endParaRPr lang="en-US" sz="2000" dirty="0"/>
          </a:p>
        </p:txBody>
      </p:sp>
      <p:sp>
        <p:nvSpPr>
          <p:cNvPr id="8" name="Rectangle 7">
            <a:extLst>
              <a:ext uri="{FF2B5EF4-FFF2-40B4-BE49-F238E27FC236}">
                <a16:creationId xmlns:a16="http://schemas.microsoft.com/office/drawing/2014/main" id="{E07989D7-BC1A-3571-0C72-F0E7FC53954D}"/>
              </a:ext>
            </a:extLst>
          </p:cNvPr>
          <p:cNvSpPr/>
          <p:nvPr/>
        </p:nvSpPr>
        <p:spPr>
          <a:xfrm>
            <a:off x="923563" y="5917034"/>
            <a:ext cx="6742718" cy="6529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96.5% </a:t>
            </a:r>
            <a:r>
              <a:rPr lang="en-US" b="0" i="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gia</a:t>
            </a:r>
            <a:r>
              <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trị </a:t>
            </a:r>
            <a:r>
              <a:rPr lang="en-US" b="0" i="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nằm</a:t>
            </a:r>
            <a:r>
              <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trong</a:t>
            </a:r>
            <a:r>
              <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khoảng</a:t>
            </a:r>
            <a:r>
              <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đô</a:t>
            </a:r>
            <a:r>
              <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tin </a:t>
            </a:r>
            <a:r>
              <a:rPr lang="en-US" b="0" i="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cậy</a:t>
            </a:r>
            <a:r>
              <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95% </a:t>
            </a:r>
            <a:r>
              <a:rPr lang="en-US" b="0" i="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của</a:t>
            </a:r>
            <a:r>
              <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phân</a:t>
            </a:r>
            <a:r>
              <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err="1">
                <a:solidFill>
                  <a:srgbClr val="FFFFFF"/>
                </a:solidFill>
                <a:effectLst/>
                <a:ea typeface="Calibri" panose="020F0502020204030204" pitchFamily="34" charset="0"/>
                <a:cs typeface="Calibri" panose="020F0502020204030204" pitchFamily="34" charset="0"/>
              </a:rPr>
              <a:t>phối</a:t>
            </a:r>
            <a:r>
              <a:rPr lang="en-US" b="0" i="0" dirty="0">
                <a:solidFill>
                  <a:srgbClr val="FFFFFF"/>
                </a:solidFill>
                <a:effectLst/>
                <a:ea typeface="Calibri" panose="020F0502020204030204" pitchFamily="34" charset="0"/>
                <a:cs typeface="Calibri" panose="020F0502020204030204" pitchFamily="34" charset="0"/>
              </a:rPr>
              <a:t> </a:t>
            </a:r>
            <a:r>
              <a:rPr lang="en-US" b="0" i="0" dirty="0" err="1">
                <a:solidFill>
                  <a:srgbClr val="FFFFFF"/>
                </a:solidFill>
                <a:effectLst/>
                <a:ea typeface="Calibri" panose="020F0502020204030204" pitchFamily="34" charset="0"/>
                <a:cs typeface="Calibri" panose="020F0502020204030204" pitchFamily="34" charset="0"/>
              </a:rPr>
              <a:t>chuẩn</a:t>
            </a:r>
            <a:br>
              <a:rPr lang="vi-VN" dirty="0"/>
            </a:br>
            <a:r>
              <a:rPr lang="vi-VN" dirty="0">
                <a:latin typeface="Calibri" panose="020F0502020204030204" pitchFamily="34" charset="0"/>
                <a:ea typeface="Calibri" panose="020F0502020204030204" pitchFamily="34" charset="0"/>
                <a:cs typeface="Calibri" panose="020F0502020204030204" pitchFamily="34" charset="0"/>
              </a:rPr>
              <a:t>- Kết quả đo nằm chủ yếu trong vùng độ tin cậy 95</a:t>
            </a:r>
            <a:endParaRPr lang="en-US"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Arrow: Right 8">
            <a:extLst>
              <a:ext uri="{FF2B5EF4-FFF2-40B4-BE49-F238E27FC236}">
                <a16:creationId xmlns:a16="http://schemas.microsoft.com/office/drawing/2014/main" id="{BC16E1E6-0F86-EA9A-400B-C2EDD0C7EA33}"/>
              </a:ext>
            </a:extLst>
          </p:cNvPr>
          <p:cNvSpPr/>
          <p:nvPr/>
        </p:nvSpPr>
        <p:spPr>
          <a:xfrm>
            <a:off x="223316" y="6021898"/>
            <a:ext cx="645033" cy="4680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20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5">
            <a:extLst>
              <a:ext uri="{FF2B5EF4-FFF2-40B4-BE49-F238E27FC236}">
                <a16:creationId xmlns:a16="http://schemas.microsoft.com/office/drawing/2014/main" id="{3EB2CFD2-F6A8-0A64-11B1-A694D8FF688D}"/>
              </a:ext>
            </a:extLst>
          </p:cNvPr>
          <p:cNvSpPr txBox="1">
            <a:spLocks/>
          </p:cNvSpPr>
          <p:nvPr/>
        </p:nvSpPr>
        <p:spPr>
          <a:xfrm>
            <a:off x="1046844" y="2024634"/>
            <a:ext cx="3816000" cy="468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chemeClr val="tx1">
                    <a:lumMod val="95000"/>
                    <a:lumOff val="5000"/>
                  </a:schemeClr>
                </a:solidFill>
                <a:latin typeface="Calibri "/>
                <a:cs typeface="Times New Roman" panose="02020603050405020304" pitchFamily="18" charset="0"/>
              </a:rPr>
              <a:t>I</a:t>
            </a:r>
            <a:r>
              <a:rPr kumimoji="0" lang="en-US" sz="2800" b="1" i="0" u="none" strike="noStrike" kern="1200" cap="none" spc="0" normalizeH="0" baseline="0" noProof="0" dirty="0">
                <a:ln>
                  <a:noFill/>
                </a:ln>
                <a:solidFill>
                  <a:schemeClr val="tx1">
                    <a:lumMod val="95000"/>
                    <a:lumOff val="5000"/>
                  </a:schemeClr>
                </a:solidFill>
                <a:effectLst/>
                <a:uLnTx/>
                <a:uFillTx/>
                <a:latin typeface="Calibri "/>
                <a:cs typeface="Times New Roman" panose="02020603050405020304" pitchFamily="18" charset="0"/>
              </a:rPr>
              <a:t>. </a:t>
            </a:r>
            <a:r>
              <a:rPr lang="vi-VN" sz="2800" dirty="0">
                <a:solidFill>
                  <a:schemeClr val="tx1">
                    <a:lumMod val="95000"/>
                    <a:lumOff val="5000"/>
                  </a:schemeClr>
                </a:solidFill>
                <a:latin typeface="Calibri "/>
                <a:cs typeface="Times New Roman" panose="02020603050405020304" pitchFamily="18" charset="0"/>
              </a:rPr>
              <a:t>Tổng quan</a:t>
            </a:r>
            <a:endParaRPr kumimoji="0" lang="en-US" sz="2800" b="1" i="0" u="none" strike="noStrike" kern="1200" cap="none" spc="0" normalizeH="0" baseline="0" noProof="0" dirty="0">
              <a:ln>
                <a:noFill/>
              </a:ln>
              <a:solidFill>
                <a:schemeClr val="tx1">
                  <a:lumMod val="95000"/>
                  <a:lumOff val="5000"/>
                </a:schemeClr>
              </a:solidFill>
              <a:effectLst/>
              <a:uLnTx/>
              <a:uFillTx/>
              <a:latin typeface="Calibri "/>
              <a:cs typeface="Times New Roman" panose="02020603050405020304" pitchFamily="18" charset="0"/>
            </a:endParaRPr>
          </a:p>
        </p:txBody>
      </p:sp>
      <p:sp>
        <p:nvSpPr>
          <p:cNvPr id="61" name="Text Placeholder 15">
            <a:extLst>
              <a:ext uri="{FF2B5EF4-FFF2-40B4-BE49-F238E27FC236}">
                <a16:creationId xmlns:a16="http://schemas.microsoft.com/office/drawing/2014/main" id="{0B8C13B8-0DBC-5A27-B5A3-B737F9118BEF}"/>
              </a:ext>
            </a:extLst>
          </p:cNvPr>
          <p:cNvSpPr txBox="1">
            <a:spLocks/>
          </p:cNvSpPr>
          <p:nvPr/>
        </p:nvSpPr>
        <p:spPr>
          <a:xfrm>
            <a:off x="1046844" y="3845042"/>
            <a:ext cx="3816000" cy="468000"/>
          </a:xfrm>
          <a:prstGeom prst="rect">
            <a:avLst/>
          </a:prstGeom>
        </p:spPr>
        <p:txBody>
          <a:bodyPr vert="horz" lIns="91440" tIns="45720" rIns="91440" bIns="45720" rtlCol="0">
            <a:noAutofit/>
          </a:bodyPr>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2000" b="1" i="0" u="none" strike="noStrike" cap="none" spc="0" normalizeH="0" baseline="0">
                <a:ln>
                  <a:noFill/>
                </a:ln>
                <a:solidFill>
                  <a:schemeClr val="tx1">
                    <a:lumMod val="95000"/>
                    <a:lumOff val="5000"/>
                  </a:schemeClr>
                </a:solidFill>
                <a:effectLst/>
                <a:uLnTx/>
                <a:uFillTx/>
                <a:latin typeface="Candara" panose="020E0502030303020204" pitchFamily="34" charset="0"/>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2800" dirty="0">
                <a:latin typeface="Calibri "/>
              </a:rPr>
              <a:t>III. </a:t>
            </a:r>
            <a:r>
              <a:rPr lang="vi-VN" sz="2800" dirty="0">
                <a:latin typeface="Calibri "/>
              </a:rPr>
              <a:t>Kết quả</a:t>
            </a:r>
            <a:endParaRPr lang="en-US" sz="2800" dirty="0">
              <a:latin typeface="Calibri "/>
            </a:endParaRPr>
          </a:p>
        </p:txBody>
      </p:sp>
      <p:sp>
        <p:nvSpPr>
          <p:cNvPr id="2" name="Text Placeholder 15">
            <a:extLst>
              <a:ext uri="{FF2B5EF4-FFF2-40B4-BE49-F238E27FC236}">
                <a16:creationId xmlns:a16="http://schemas.microsoft.com/office/drawing/2014/main" id="{C598FCC8-898A-9D96-E310-E27D0B172A8A}"/>
              </a:ext>
            </a:extLst>
          </p:cNvPr>
          <p:cNvSpPr txBox="1">
            <a:spLocks/>
          </p:cNvSpPr>
          <p:nvPr/>
        </p:nvSpPr>
        <p:spPr>
          <a:xfrm>
            <a:off x="1046844" y="4755246"/>
            <a:ext cx="5671590" cy="468000"/>
          </a:xfrm>
          <a:prstGeom prst="rect">
            <a:avLst/>
          </a:prstGeom>
        </p:spPr>
        <p:txBody>
          <a:bodyPr vert="horz" lIns="91440" tIns="45720" rIns="91440" bIns="45720" rtlCol="0">
            <a:noAutofit/>
          </a:bodyPr>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2000" b="1" i="0" u="none" strike="noStrike" cap="none" spc="0" normalizeH="0" baseline="0">
                <a:ln>
                  <a:noFill/>
                </a:ln>
                <a:solidFill>
                  <a:schemeClr val="tx1">
                    <a:lumMod val="95000"/>
                    <a:lumOff val="5000"/>
                  </a:schemeClr>
                </a:solidFill>
                <a:effectLst/>
                <a:uLnTx/>
                <a:uFillTx/>
                <a:latin typeface="Candara" panose="020E0502030303020204" pitchFamily="34" charset="0"/>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2800">
                <a:latin typeface="Calibri "/>
              </a:rPr>
              <a:t>IV. </a:t>
            </a:r>
            <a:r>
              <a:rPr lang="en-US" sz="2800" err="1">
                <a:latin typeface="Calibri "/>
              </a:rPr>
              <a:t>Kết</a:t>
            </a:r>
            <a:r>
              <a:rPr lang="en-US" sz="2800">
                <a:latin typeface="Calibri "/>
              </a:rPr>
              <a:t> </a:t>
            </a:r>
            <a:r>
              <a:rPr lang="en-US" sz="2800" err="1">
                <a:latin typeface="Calibri "/>
              </a:rPr>
              <a:t>luận</a:t>
            </a:r>
            <a:r>
              <a:rPr lang="en-US" sz="2800">
                <a:latin typeface="Calibri "/>
              </a:rPr>
              <a:t> </a:t>
            </a:r>
            <a:r>
              <a:rPr lang="en-US" sz="2800" err="1">
                <a:latin typeface="Calibri "/>
              </a:rPr>
              <a:t>va</a:t>
            </a:r>
            <a:r>
              <a:rPr lang="en-US" sz="2800">
                <a:latin typeface="Calibri "/>
              </a:rPr>
              <a:t>̀ </a:t>
            </a:r>
            <a:r>
              <a:rPr lang="en-US" sz="2800" err="1">
                <a:latin typeface="Calibri "/>
              </a:rPr>
              <a:t>hướng</a:t>
            </a:r>
            <a:r>
              <a:rPr lang="en-US" sz="2800">
                <a:latin typeface="Calibri "/>
              </a:rPr>
              <a:t> </a:t>
            </a:r>
            <a:r>
              <a:rPr lang="en-US" sz="2800" err="1">
                <a:latin typeface="Calibri "/>
              </a:rPr>
              <a:t>phát</a:t>
            </a:r>
            <a:r>
              <a:rPr lang="en-US" sz="2800">
                <a:latin typeface="Calibri "/>
              </a:rPr>
              <a:t> </a:t>
            </a:r>
            <a:r>
              <a:rPr lang="en-US" sz="2800" err="1">
                <a:latin typeface="Calibri "/>
              </a:rPr>
              <a:t>triển</a:t>
            </a:r>
            <a:endParaRPr lang="en-US" sz="2800">
              <a:latin typeface="Calibri "/>
            </a:endParaRPr>
          </a:p>
        </p:txBody>
      </p:sp>
      <p:sp>
        <p:nvSpPr>
          <p:cNvPr id="6" name="Text Placeholder 15">
            <a:extLst>
              <a:ext uri="{FF2B5EF4-FFF2-40B4-BE49-F238E27FC236}">
                <a16:creationId xmlns:a16="http://schemas.microsoft.com/office/drawing/2014/main" id="{3BFE1EFF-2CDA-9CF7-9CB5-8B0594E90F82}"/>
              </a:ext>
            </a:extLst>
          </p:cNvPr>
          <p:cNvSpPr txBox="1">
            <a:spLocks/>
          </p:cNvSpPr>
          <p:nvPr/>
        </p:nvSpPr>
        <p:spPr>
          <a:xfrm>
            <a:off x="1046844" y="2934838"/>
            <a:ext cx="3816000" cy="468000"/>
          </a:xfrm>
          <a:prstGeom prst="rect">
            <a:avLst/>
          </a:prstGeom>
        </p:spPr>
        <p:txBody>
          <a:bodyPr vert="horz" lIns="91440" tIns="45720" rIns="91440" bIns="45720" rtlCol="0">
            <a:noAutofit/>
          </a:bodyPr>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2000" b="1" i="0" u="none" strike="noStrike" cap="none" spc="0" normalizeH="0" baseline="0">
                <a:ln>
                  <a:noFill/>
                </a:ln>
                <a:solidFill>
                  <a:schemeClr val="tx1">
                    <a:lumMod val="95000"/>
                    <a:lumOff val="5000"/>
                  </a:schemeClr>
                </a:solidFill>
                <a:effectLst/>
                <a:uLnTx/>
                <a:uFillTx/>
                <a:latin typeface="Candara" panose="020E0502030303020204" pitchFamily="34" charset="0"/>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2800" dirty="0">
                <a:latin typeface="Calibri "/>
              </a:rPr>
              <a:t>II. </a:t>
            </a:r>
            <a:r>
              <a:rPr lang="en-US" sz="2800" dirty="0" err="1">
                <a:latin typeface="Calibri "/>
              </a:rPr>
              <a:t>Thiết</a:t>
            </a:r>
            <a:r>
              <a:rPr lang="en-US" sz="2800" dirty="0">
                <a:latin typeface="Calibri "/>
              </a:rPr>
              <a:t> </a:t>
            </a:r>
            <a:r>
              <a:rPr lang="en-US" sz="2800" dirty="0" err="1">
                <a:latin typeface="Calibri "/>
              </a:rPr>
              <a:t>kê</a:t>
            </a:r>
            <a:r>
              <a:rPr lang="en-US" sz="2800" dirty="0">
                <a:latin typeface="Calibri "/>
              </a:rPr>
              <a:t>́ </a:t>
            </a:r>
            <a:r>
              <a:rPr lang="vi-VN" sz="2800" dirty="0">
                <a:latin typeface="Calibri "/>
              </a:rPr>
              <a:t>hệ thống</a:t>
            </a:r>
            <a:endParaRPr lang="en-US" sz="2800" dirty="0">
              <a:latin typeface="Calibri "/>
            </a:endParaRPr>
          </a:p>
        </p:txBody>
      </p:sp>
      <p:sp>
        <p:nvSpPr>
          <p:cNvPr id="3" name="Slide Number Placeholder 2">
            <a:extLst>
              <a:ext uri="{FF2B5EF4-FFF2-40B4-BE49-F238E27FC236}">
                <a16:creationId xmlns:a16="http://schemas.microsoft.com/office/drawing/2014/main" id="{49C812BC-FB45-6FA3-D78C-C2D52361EB04}"/>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2</a:t>
            </a:fld>
            <a:endParaRPr lang="en-US"/>
          </a:p>
        </p:txBody>
      </p:sp>
    </p:spTree>
    <p:extLst>
      <p:ext uri="{BB962C8B-B14F-4D97-AF65-F5344CB8AC3E}">
        <p14:creationId xmlns:p14="http://schemas.microsoft.com/office/powerpoint/2010/main" val="44938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04A2D7-F8B0-CDF4-95FB-CF1F4F044130}"/>
              </a:ext>
            </a:extLst>
          </p:cNvPr>
          <p:cNvSpPr txBox="1"/>
          <p:nvPr/>
        </p:nvSpPr>
        <p:spPr>
          <a:xfrm>
            <a:off x="76200" y="4462202"/>
            <a:ext cx="11747626" cy="2229456"/>
          </a:xfrm>
          <a:prstGeom prst="rect">
            <a:avLst/>
          </a:prstGeom>
          <a:noFill/>
        </p:spPr>
        <p:txBody>
          <a:bodyPr wrap="square">
            <a:spAutoFit/>
          </a:bodyPr>
          <a:lstStyle/>
          <a:p>
            <a:pPr marL="357188" lvl="0" indent="-357188">
              <a:lnSpc>
                <a:spcPct val="150000"/>
              </a:lnSpc>
              <a:spcBef>
                <a:spcPts val="230"/>
              </a:spcBef>
              <a:buFont typeface="Wingdings" panose="05000000000000000000" pitchFamily="2" charset="2"/>
              <a:buChar char="à"/>
            </a:pPr>
            <a:r>
              <a:rPr lang="en-US" dirty="0" err="1">
                <a:sym typeface="Wingdings" panose="05000000000000000000" pitchFamily="2" charset="2"/>
              </a:rPr>
              <a:t>Hướng</a:t>
            </a:r>
            <a:r>
              <a:rPr lang="en-US" dirty="0">
                <a:sym typeface="Wingdings" panose="05000000000000000000" pitchFamily="2" charset="2"/>
              </a:rPr>
              <a:t> </a:t>
            </a:r>
            <a:r>
              <a:rPr lang="en-US" dirty="0" err="1">
                <a:sym typeface="Wingdings" panose="05000000000000000000" pitchFamily="2" charset="2"/>
              </a:rPr>
              <a:t>phát</a:t>
            </a:r>
            <a:r>
              <a:rPr lang="en-US" dirty="0">
                <a:sym typeface="Wingdings" panose="05000000000000000000" pitchFamily="2" charset="2"/>
              </a:rPr>
              <a:t> </a:t>
            </a:r>
            <a:r>
              <a:rPr lang="en-US" dirty="0" err="1">
                <a:sym typeface="Wingdings" panose="05000000000000000000" pitchFamily="2" charset="2"/>
              </a:rPr>
              <a:t>triển</a:t>
            </a:r>
            <a:r>
              <a:rPr lang="en-US" dirty="0">
                <a:sym typeface="Wingdings" panose="05000000000000000000" pitchFamily="2" charset="2"/>
              </a:rPr>
              <a:t>: </a:t>
            </a:r>
          </a:p>
          <a:p>
            <a:pPr marL="742950" lvl="1" indent="-285750">
              <a:lnSpc>
                <a:spcPct val="150000"/>
              </a:lnSpc>
              <a:spcBef>
                <a:spcPts val="230"/>
              </a:spcBef>
              <a:buFont typeface="Wingdings" panose="05000000000000000000" pitchFamily="2" charset="2"/>
              <a:buChar char="Ø"/>
            </a:pPr>
            <a:r>
              <a:rPr lang="en-US" dirty="0" err="1">
                <a:sym typeface="Wingdings" panose="05000000000000000000" pitchFamily="2" charset="2"/>
              </a:rPr>
              <a:t>Thực</a:t>
            </a:r>
            <a:r>
              <a:rPr lang="en-US" dirty="0">
                <a:sym typeface="Wingdings" panose="05000000000000000000" pitchFamily="2" charset="2"/>
              </a:rPr>
              <a:t> </a:t>
            </a:r>
            <a:r>
              <a:rPr lang="en-US" dirty="0" err="1">
                <a:sym typeface="Wingdings" panose="05000000000000000000" pitchFamily="2" charset="2"/>
              </a:rPr>
              <a:t>hiện</a:t>
            </a:r>
            <a:r>
              <a:rPr lang="en-US" dirty="0">
                <a:sym typeface="Wingdings" panose="05000000000000000000" pitchFamily="2" charset="2"/>
              </a:rPr>
              <a:t> </a:t>
            </a:r>
            <a:r>
              <a:rPr lang="en-US" dirty="0" err="1">
                <a:sym typeface="Wingdings" panose="05000000000000000000" pitchFamily="2" charset="2"/>
              </a:rPr>
              <a:t>chạy</a:t>
            </a:r>
            <a:r>
              <a:rPr lang="en-US" dirty="0">
                <a:sym typeface="Wingdings" panose="05000000000000000000" pitchFamily="2" charset="2"/>
              </a:rPr>
              <a:t> </a:t>
            </a:r>
            <a:r>
              <a:rPr lang="en-US" dirty="0" err="1">
                <a:sym typeface="Wingdings" panose="05000000000000000000" pitchFamily="2" charset="2"/>
              </a:rPr>
              <a:t>thư</a:t>
            </a:r>
            <a:r>
              <a:rPr lang="en-US" dirty="0">
                <a:sym typeface="Wingdings" panose="05000000000000000000" pitchFamily="2" charset="2"/>
              </a:rPr>
              <a:t>̉ </a:t>
            </a:r>
            <a:r>
              <a:rPr lang="en-US" dirty="0" err="1">
                <a:sym typeface="Wingdings" panose="05000000000000000000" pitchFamily="2" charset="2"/>
              </a:rPr>
              <a:t>nhiều</a:t>
            </a:r>
            <a:r>
              <a:rPr lang="en-US" dirty="0">
                <a:sym typeface="Wingdings" panose="05000000000000000000" pitchFamily="2" charset="2"/>
              </a:rPr>
              <a:t> </a:t>
            </a:r>
            <a:r>
              <a:rPr lang="en-US" dirty="0" err="1">
                <a:sym typeface="Wingdings" panose="05000000000000000000" pitchFamily="2" charset="2"/>
              </a:rPr>
              <a:t>lần</a:t>
            </a:r>
            <a:r>
              <a:rPr lang="en-US" dirty="0">
                <a:sym typeface="Wingdings" panose="05000000000000000000" pitchFamily="2" charset="2"/>
              </a:rPr>
              <a:t> </a:t>
            </a:r>
            <a:r>
              <a:rPr lang="en-US" dirty="0" err="1">
                <a:sym typeface="Wingdings" panose="05000000000000000000" pitchFamily="2" charset="2"/>
              </a:rPr>
              <a:t>đê</a:t>
            </a:r>
            <a:r>
              <a:rPr lang="en-US" dirty="0">
                <a:sym typeface="Wingdings" panose="05000000000000000000" pitchFamily="2" charset="2"/>
              </a:rPr>
              <a:t>̉ </a:t>
            </a:r>
            <a:r>
              <a:rPr lang="en-US" dirty="0" err="1">
                <a:sym typeface="Wingdings" panose="05000000000000000000" pitchFamily="2" charset="2"/>
              </a:rPr>
              <a:t>xác</a:t>
            </a:r>
            <a:r>
              <a:rPr lang="en-US" dirty="0">
                <a:sym typeface="Wingdings" panose="05000000000000000000" pitchFamily="2" charset="2"/>
              </a:rPr>
              <a:t> </a:t>
            </a:r>
            <a:r>
              <a:rPr lang="en-US" dirty="0" err="1">
                <a:sym typeface="Wingdings" panose="05000000000000000000" pitchFamily="2" charset="2"/>
              </a:rPr>
              <a:t>đi</a:t>
            </a:r>
            <a:r>
              <a:rPr lang="en-US" dirty="0">
                <a:sym typeface="Wingdings" panose="05000000000000000000" pitchFamily="2" charset="2"/>
              </a:rPr>
              <a:t>̣</a:t>
            </a:r>
            <a:r>
              <a:rPr lang="vi-VN" dirty="0" err="1">
                <a:sym typeface="Wingdings" panose="05000000000000000000" pitchFamily="2" charset="2"/>
              </a:rPr>
              <a:t>nh</a:t>
            </a:r>
            <a:r>
              <a:rPr lang="vi-VN" dirty="0">
                <a:sym typeface="Wingdings" panose="05000000000000000000" pitchFamily="2" charset="2"/>
              </a:rPr>
              <a:t> chính xác</a:t>
            </a:r>
            <a:r>
              <a:rPr lang="en-US" dirty="0">
                <a:sym typeface="Wingdings" panose="05000000000000000000" pitchFamily="2" charset="2"/>
              </a:rPr>
              <a:t> </a:t>
            </a:r>
            <a:r>
              <a:rPr lang="en-US" dirty="0" err="1">
                <a:sym typeface="Wingdings" panose="05000000000000000000" pitchFamily="2" charset="2"/>
              </a:rPr>
              <a:t>hê</a:t>
            </a:r>
            <a:r>
              <a:rPr lang="en-US" dirty="0">
                <a:sym typeface="Wingdings" panose="05000000000000000000" pitchFamily="2" charset="2"/>
              </a:rPr>
              <a:t>̣ </a:t>
            </a:r>
            <a:r>
              <a:rPr lang="en-US" dirty="0" err="1">
                <a:sym typeface="Wingdings" panose="05000000000000000000" pitchFamily="2" charset="2"/>
              </a:rPr>
              <a:t>sô</a:t>
            </a:r>
            <a:r>
              <a:rPr lang="en-US" dirty="0">
                <a:sym typeface="Wingdings" panose="05000000000000000000" pitchFamily="2" charset="2"/>
              </a:rPr>
              <a:t>́ </a:t>
            </a:r>
            <a:r>
              <a:rPr lang="en-US" dirty="0" err="1">
                <a:sym typeface="Wingdings" panose="05000000000000000000" pitchFamily="2" charset="2"/>
              </a:rPr>
              <a:t>quy</a:t>
            </a:r>
            <a:r>
              <a:rPr lang="en-US" dirty="0">
                <a:sym typeface="Wingdings" panose="05000000000000000000" pitchFamily="2" charset="2"/>
              </a:rPr>
              <a:t> </a:t>
            </a:r>
            <a:r>
              <a:rPr lang="en-US" dirty="0" err="1">
                <a:sym typeface="Wingdings" panose="05000000000000000000" pitchFamily="2" charset="2"/>
              </a:rPr>
              <a:t>đổi</a:t>
            </a:r>
            <a:r>
              <a:rPr lang="en-US" dirty="0">
                <a:sym typeface="Wingdings" panose="05000000000000000000" pitchFamily="2" charset="2"/>
              </a:rPr>
              <a:t>, </a:t>
            </a:r>
            <a:r>
              <a:rPr lang="en-US" dirty="0" err="1">
                <a:sym typeface="Wingdings" panose="05000000000000000000" pitchFamily="2" charset="2"/>
              </a:rPr>
              <a:t>sai</a:t>
            </a:r>
            <a:r>
              <a:rPr lang="en-US" dirty="0">
                <a:sym typeface="Wingdings" panose="05000000000000000000" pitchFamily="2" charset="2"/>
              </a:rPr>
              <a:t> </a:t>
            </a:r>
            <a:r>
              <a:rPr lang="en-US" dirty="0" err="1">
                <a:sym typeface="Wingdings" panose="05000000000000000000" pitchFamily="2" charset="2"/>
              </a:rPr>
              <a:t>sô</a:t>
            </a:r>
            <a:r>
              <a:rPr lang="en-US" dirty="0">
                <a:sym typeface="Wingdings" panose="05000000000000000000" pitchFamily="2" charset="2"/>
              </a:rPr>
              <a:t>́ </a:t>
            </a:r>
            <a:r>
              <a:rPr lang="en-US" dirty="0" err="1">
                <a:sym typeface="Wingdings" panose="05000000000000000000" pitchFamily="2" charset="2"/>
              </a:rPr>
              <a:t>va</a:t>
            </a:r>
            <a:r>
              <a:rPr lang="en-US" dirty="0">
                <a:sym typeface="Wingdings" panose="05000000000000000000" pitchFamily="2" charset="2"/>
              </a:rPr>
              <a:t>̀ </a:t>
            </a:r>
            <a:r>
              <a:rPr lang="vi-VN"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độ tin cậy-&gt; phát triển giải thuật</a:t>
            </a: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lang="vi-VN"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742950" lvl="1" indent="-285750">
              <a:lnSpc>
                <a:spcPct val="150000"/>
              </a:lnSpc>
              <a:spcBef>
                <a:spcPts val="230"/>
              </a:spcBef>
              <a:buFont typeface="Wingdings" panose="05000000000000000000" pitchFamily="2" charset="2"/>
              <a:buChar char="Ø"/>
            </a:pPr>
            <a:r>
              <a:rPr lang="en-US" sz="1800" dirty="0" err="1">
                <a:effectLst/>
                <a:ea typeface="Calibri" panose="020F0502020204030204" pitchFamily="34" charset="0"/>
              </a:rPr>
              <a:t>Sử</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màn</a:t>
            </a:r>
            <a:r>
              <a:rPr lang="en-US" sz="1800" dirty="0">
                <a:effectLst/>
                <a:ea typeface="Calibri" panose="020F0502020204030204" pitchFamily="34" charset="0"/>
              </a:rPr>
              <a:t> </a:t>
            </a:r>
            <a:r>
              <a:rPr lang="en-US" sz="1800" dirty="0" err="1">
                <a:effectLst/>
                <a:ea typeface="Calibri" panose="020F0502020204030204" pitchFamily="34" charset="0"/>
              </a:rPr>
              <a:t>mỏng</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a:t>
            </a:r>
            <a:r>
              <a:rPr lang="en-US" sz="1800" dirty="0" err="1">
                <a:effectLst/>
                <a:ea typeface="Calibri" panose="020F0502020204030204" pitchFamily="34" charset="0"/>
              </a:rPr>
              <a:t>suốt</a:t>
            </a:r>
            <a:r>
              <a:rPr lang="en-US" sz="1800" dirty="0">
                <a:effectLst/>
                <a:ea typeface="Calibri" panose="020F0502020204030204" pitchFamily="34" charset="0"/>
              </a:rPr>
              <a:t> </a:t>
            </a:r>
            <a:r>
              <a:rPr lang="en-US" sz="1800" dirty="0" err="1">
                <a:effectLst/>
                <a:ea typeface="Calibri" panose="020F0502020204030204" pitchFamily="34" charset="0"/>
              </a:rPr>
              <a:t>ngăn</a:t>
            </a:r>
            <a:r>
              <a:rPr lang="en-US" sz="1800" dirty="0">
                <a:effectLst/>
                <a:ea typeface="Calibri" panose="020F0502020204030204" pitchFamily="34" charset="0"/>
              </a:rPr>
              <a:t> </a:t>
            </a:r>
            <a:r>
              <a:rPr lang="en-US" sz="1800" dirty="0" err="1">
                <a:effectLst/>
                <a:ea typeface="Calibri" panose="020F0502020204030204" pitchFamily="34" charset="0"/>
              </a:rPr>
              <a:t>dầu</a:t>
            </a:r>
            <a:r>
              <a:rPr lang="en-US" sz="1800" dirty="0">
                <a:effectLst/>
                <a:ea typeface="Calibri" panose="020F0502020204030204" pitchFamily="34" charset="0"/>
              </a:rPr>
              <a:t> </a:t>
            </a:r>
            <a:r>
              <a:rPr lang="en-US" sz="1800" dirty="0" err="1">
                <a:effectLst/>
                <a:ea typeface="Calibri" panose="020F0502020204030204" pitchFamily="34" charset="0"/>
              </a:rPr>
              <a:t>bám</a:t>
            </a:r>
            <a:r>
              <a:rPr lang="en-US" sz="1800" dirty="0">
                <a:effectLst/>
                <a:ea typeface="Calibri" panose="020F0502020204030204" pitchFamily="34" charset="0"/>
              </a:rPr>
              <a:t> </a:t>
            </a:r>
            <a:r>
              <a:rPr lang="en-US" sz="1800" dirty="0" err="1">
                <a:effectLst/>
                <a:ea typeface="Calibri" panose="020F0502020204030204" pitchFamily="34" charset="0"/>
              </a:rPr>
              <a:t>vào</a:t>
            </a:r>
            <a:r>
              <a:rPr lang="en-US" sz="1800" dirty="0">
                <a:effectLst/>
                <a:ea typeface="Calibri" panose="020F0502020204030204" pitchFamily="34" charset="0"/>
              </a:rPr>
              <a:t> </a:t>
            </a:r>
            <a:r>
              <a:rPr lang="en-US" sz="1800" dirty="0" err="1">
                <a:effectLst/>
                <a:ea typeface="Calibri" panose="020F0502020204030204" pitchFamily="34" charset="0"/>
              </a:rPr>
              <a:t>má</a:t>
            </a:r>
            <a:r>
              <a:rPr lang="en-US" sz="1800" dirty="0">
                <a:effectLst/>
                <a:ea typeface="Calibri" panose="020F0502020204030204" pitchFamily="34" charset="0"/>
              </a:rPr>
              <a:t> </a:t>
            </a:r>
            <a:r>
              <a:rPr lang="en-US" sz="1800" dirty="0" err="1">
                <a:effectLst/>
                <a:ea typeface="Calibri" panose="020F0502020204030204" pitchFamily="34" charset="0"/>
              </a:rPr>
              <a:t>puly</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a:t>
            </a:r>
            <a:r>
              <a:rPr lang="en-US" sz="1800" dirty="0" err="1">
                <a:effectLst/>
                <a:ea typeface="Calibri" panose="020F0502020204030204" pitchFamily="34" charset="0"/>
              </a:rPr>
              <a:t>quá</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CVT </a:t>
            </a:r>
            <a:r>
              <a:rPr lang="en-US" sz="1800" dirty="0" err="1">
                <a:effectLst/>
                <a:ea typeface="Calibri" panose="020F0502020204030204" pitchFamily="34" charset="0"/>
              </a:rPr>
              <a:t>hoạt</a:t>
            </a:r>
            <a:r>
              <a:rPr lang="en-US" sz="1800" dirty="0">
                <a:effectLst/>
                <a:ea typeface="Calibri" panose="020F0502020204030204" pitchFamily="34" charset="0"/>
              </a:rPr>
              <a:t> </a:t>
            </a:r>
            <a:r>
              <a:rPr lang="vi-VN" sz="1800" dirty="0">
                <a:effectLst/>
                <a:ea typeface="Calibri" panose="020F0502020204030204" pitchFamily="34" charset="0"/>
              </a:rPr>
              <a:t>động.</a:t>
            </a:r>
            <a:endParaRPr lang="en-US" dirty="0">
              <a:sym typeface="Wingdings" panose="05000000000000000000" pitchFamily="2" charset="2"/>
            </a:endParaRPr>
          </a:p>
          <a:p>
            <a:pPr marL="742950" lvl="1" indent="-285750">
              <a:lnSpc>
                <a:spcPct val="150000"/>
              </a:lnSpc>
              <a:spcBef>
                <a:spcPts val="230"/>
              </a:spcBef>
              <a:buFont typeface="Wingdings" panose="05000000000000000000" pitchFamily="2" charset="2"/>
              <a:buChar char="Ø"/>
            </a:pPr>
            <a:r>
              <a:rPr lang="en-US" dirty="0" err="1">
                <a:sym typeface="Wingdings" panose="05000000000000000000" pitchFamily="2" charset="2"/>
              </a:rPr>
              <a:t>Sư</a:t>
            </a:r>
            <a:r>
              <a:rPr lang="en-US" dirty="0">
                <a:sym typeface="Wingdings" panose="05000000000000000000" pitchFamily="2" charset="2"/>
              </a:rPr>
              <a:t>̉ </a:t>
            </a:r>
            <a:r>
              <a:rPr lang="en-US" dirty="0" err="1">
                <a:sym typeface="Wingdings" panose="05000000000000000000" pitchFamily="2" charset="2"/>
              </a:rPr>
              <a:t>dụng</a:t>
            </a:r>
            <a:r>
              <a:rPr lang="en-US" dirty="0"/>
              <a:t> camera </a:t>
            </a:r>
            <a:r>
              <a:rPr lang="en-US" dirty="0" err="1"/>
              <a:t>có</a:t>
            </a:r>
            <a:r>
              <a:rPr lang="en-US" dirty="0"/>
              <a:t> </a:t>
            </a:r>
            <a:r>
              <a:rPr lang="en-US" dirty="0" err="1"/>
              <a:t>độ</a:t>
            </a:r>
            <a:r>
              <a:rPr lang="en-US" dirty="0"/>
              <a:t> </a:t>
            </a:r>
            <a:r>
              <a:rPr lang="en-US" dirty="0" err="1"/>
              <a:t>phân</a:t>
            </a:r>
            <a:r>
              <a:rPr lang="en-US" dirty="0"/>
              <a:t> </a:t>
            </a:r>
            <a:r>
              <a:rPr lang="en-US" dirty="0" err="1"/>
              <a:t>giải</a:t>
            </a:r>
            <a:r>
              <a:rPr lang="en-US" dirty="0"/>
              <a:t> </a:t>
            </a:r>
            <a:r>
              <a:rPr lang="en-US" dirty="0" err="1"/>
              <a:t>từ</a:t>
            </a:r>
            <a:r>
              <a:rPr lang="en-US" dirty="0"/>
              <a:t> FHD (1920x1080) </a:t>
            </a:r>
            <a:r>
              <a:rPr lang="en-US" dirty="0" err="1"/>
              <a:t>đê</a:t>
            </a:r>
            <a:r>
              <a:rPr lang="en-US" dirty="0"/>
              <a:t>̉ </a:t>
            </a:r>
            <a:r>
              <a:rPr lang="en-US" dirty="0" err="1"/>
              <a:t>tăng</a:t>
            </a:r>
            <a:r>
              <a:rPr lang="en-US" dirty="0"/>
              <a:t> </a:t>
            </a:r>
            <a:r>
              <a:rPr lang="en-US" dirty="0" err="1"/>
              <a:t>đô</a:t>
            </a:r>
            <a:r>
              <a:rPr lang="en-US" dirty="0"/>
              <a:t>̣ </a:t>
            </a:r>
            <a:r>
              <a:rPr lang="en-US" dirty="0" err="1"/>
              <a:t>chính</a:t>
            </a:r>
            <a:r>
              <a:rPr lang="en-US" dirty="0"/>
              <a:t> </a:t>
            </a:r>
            <a:r>
              <a:rPr lang="en-US" dirty="0" err="1"/>
              <a:t>xác</a:t>
            </a:r>
            <a:r>
              <a:rPr lang="en-US" dirty="0"/>
              <a:t> </a:t>
            </a:r>
            <a:r>
              <a:rPr lang="en-US" dirty="0" err="1"/>
              <a:t>cho</a:t>
            </a:r>
            <a:r>
              <a:rPr lang="en-US" dirty="0"/>
              <a:t> </a:t>
            </a:r>
            <a:r>
              <a:rPr lang="en-US" dirty="0" err="1"/>
              <a:t>phép</a:t>
            </a:r>
            <a:r>
              <a:rPr lang="en-US" dirty="0"/>
              <a:t> </a:t>
            </a:r>
            <a:r>
              <a:rPr lang="en-US" dirty="0" err="1"/>
              <a:t>đo</a:t>
            </a:r>
            <a:r>
              <a:rPr lang="en-US" dirty="0"/>
              <a:t> (Logitech C922 Pro…).</a:t>
            </a:r>
          </a:p>
          <a:p>
            <a:pPr marL="742950" lvl="1" indent="-285750">
              <a:lnSpc>
                <a:spcPct val="150000"/>
              </a:lnSpc>
              <a:spcBef>
                <a:spcPts val="230"/>
              </a:spcBef>
              <a:buFont typeface="Wingdings" panose="05000000000000000000" pitchFamily="2" charset="2"/>
              <a:buChar char="Ø"/>
            </a:pPr>
            <a:r>
              <a:rPr lang="en-US" dirty="0" err="1"/>
              <a:t>Điều</a:t>
            </a:r>
            <a:r>
              <a:rPr lang="en-US" dirty="0"/>
              <a:t> </a:t>
            </a:r>
            <a:r>
              <a:rPr lang="en-US" dirty="0" err="1"/>
              <a:t>chỉnh</a:t>
            </a:r>
            <a:r>
              <a:rPr lang="en-US" dirty="0"/>
              <a:t> </a:t>
            </a:r>
            <a:r>
              <a:rPr lang="en-US" dirty="0" err="1"/>
              <a:t>ánh</a:t>
            </a:r>
            <a:r>
              <a:rPr lang="en-US" dirty="0"/>
              <a:t> </a:t>
            </a:r>
            <a:r>
              <a:rPr lang="en-US" dirty="0" err="1"/>
              <a:t>sáng</a:t>
            </a:r>
            <a:r>
              <a:rPr lang="en-US" dirty="0"/>
              <a:t> </a:t>
            </a:r>
            <a:r>
              <a:rPr lang="en-US" dirty="0" err="1"/>
              <a:t>xung</a:t>
            </a:r>
            <a:r>
              <a:rPr lang="en-US" dirty="0"/>
              <a:t> </a:t>
            </a:r>
            <a:r>
              <a:rPr lang="en-US" dirty="0" err="1"/>
              <a:t>quanh</a:t>
            </a:r>
            <a:r>
              <a:rPr lang="en-US" dirty="0"/>
              <a:t> </a:t>
            </a:r>
            <a:r>
              <a:rPr lang="en-US" dirty="0" err="1"/>
              <a:t>khu</a:t>
            </a:r>
            <a:r>
              <a:rPr lang="en-US" dirty="0"/>
              <a:t> </a:t>
            </a:r>
            <a:r>
              <a:rPr lang="en-US" dirty="0" err="1"/>
              <a:t>vực</a:t>
            </a:r>
            <a:r>
              <a:rPr lang="en-US" dirty="0"/>
              <a:t> </a:t>
            </a:r>
            <a:r>
              <a:rPr lang="en-US" dirty="0" err="1"/>
              <a:t>hộp</a:t>
            </a:r>
            <a:r>
              <a:rPr lang="en-US" dirty="0"/>
              <a:t> </a:t>
            </a:r>
            <a:r>
              <a:rPr lang="en-US" dirty="0" err="1"/>
              <a:t>sô</a:t>
            </a:r>
            <a:r>
              <a:rPr lang="en-US" dirty="0"/>
              <a:t>́ CVT </a:t>
            </a:r>
            <a:r>
              <a:rPr lang="en-US" dirty="0" err="1"/>
              <a:t>đê</a:t>
            </a:r>
            <a:r>
              <a:rPr lang="en-US" dirty="0"/>
              <a:t>̉ </a:t>
            </a:r>
            <a:r>
              <a:rPr lang="en-US" dirty="0" err="1"/>
              <a:t>thu</a:t>
            </a:r>
            <a:r>
              <a:rPr lang="en-US" dirty="0"/>
              <a:t> </a:t>
            </a:r>
            <a:r>
              <a:rPr lang="en-US" dirty="0" err="1"/>
              <a:t>được</a:t>
            </a:r>
            <a:r>
              <a:rPr lang="en-US" dirty="0"/>
              <a:t> </a:t>
            </a:r>
            <a:r>
              <a:rPr lang="en-US" dirty="0" err="1"/>
              <a:t>hình</a:t>
            </a:r>
            <a:r>
              <a:rPr lang="en-US" dirty="0"/>
              <a:t> </a:t>
            </a:r>
            <a:r>
              <a:rPr lang="en-US" dirty="0" err="1"/>
              <a:t>ảnh</a:t>
            </a:r>
            <a:r>
              <a:rPr lang="en-US" dirty="0"/>
              <a:t> có </a:t>
            </a:r>
            <a:r>
              <a:rPr lang="en-US" dirty="0" err="1"/>
              <a:t>phân</a:t>
            </a:r>
            <a:r>
              <a:rPr lang="en-US" dirty="0"/>
              <a:t> </a:t>
            </a:r>
            <a:r>
              <a:rPr lang="en-US" dirty="0" err="1"/>
              <a:t>bô</a:t>
            </a:r>
            <a:r>
              <a:rPr lang="en-US" dirty="0"/>
              <a:t>́ </a:t>
            </a:r>
            <a:r>
              <a:rPr lang="en-US" dirty="0" err="1"/>
              <a:t>màu</a:t>
            </a:r>
            <a:r>
              <a:rPr lang="en-US" dirty="0"/>
              <a:t> </a:t>
            </a:r>
            <a:r>
              <a:rPr lang="en-US" dirty="0" err="1"/>
              <a:t>sắc</a:t>
            </a:r>
            <a:r>
              <a:rPr lang="en-US" dirty="0"/>
              <a:t> </a:t>
            </a:r>
            <a:r>
              <a:rPr lang="en-US" dirty="0" err="1"/>
              <a:t>đồng</a:t>
            </a:r>
            <a:r>
              <a:rPr lang="en-US" dirty="0"/>
              <a:t> </a:t>
            </a:r>
            <a:r>
              <a:rPr lang="en-US" dirty="0" err="1"/>
              <a:t>đều</a:t>
            </a:r>
            <a:r>
              <a:rPr lang="en-US" dirty="0"/>
              <a:t>.</a:t>
            </a:r>
          </a:p>
        </p:txBody>
      </p:sp>
      <p:sp>
        <p:nvSpPr>
          <p:cNvPr id="3" name="Slide Number Placeholder 2">
            <a:extLst>
              <a:ext uri="{FF2B5EF4-FFF2-40B4-BE49-F238E27FC236}">
                <a16:creationId xmlns:a16="http://schemas.microsoft.com/office/drawing/2014/main" id="{89B8F81B-9F4A-6F49-3F85-8DBDF7B6B4C1}"/>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20</a:t>
            </a:fld>
            <a:endParaRPr lang="en-US"/>
          </a:p>
        </p:txBody>
      </p:sp>
      <p:pic>
        <p:nvPicPr>
          <p:cNvPr id="8" name="Picture 7">
            <a:extLst>
              <a:ext uri="{FF2B5EF4-FFF2-40B4-BE49-F238E27FC236}">
                <a16:creationId xmlns:a16="http://schemas.microsoft.com/office/drawing/2014/main" id="{CF3D1FA5-A2F3-8130-D686-70A2921F388C}"/>
              </a:ext>
            </a:extLst>
          </p:cNvPr>
          <p:cNvPicPr>
            <a:picLocks noChangeAspect="1"/>
          </p:cNvPicPr>
          <p:nvPr/>
        </p:nvPicPr>
        <p:blipFill>
          <a:blip r:embed="rId3"/>
          <a:stretch>
            <a:fillRect/>
          </a:stretch>
        </p:blipFill>
        <p:spPr>
          <a:xfrm>
            <a:off x="9175417" y="1696491"/>
            <a:ext cx="2595515" cy="2227942"/>
          </a:xfrm>
          <a:prstGeom prst="rect">
            <a:avLst/>
          </a:prstGeom>
        </p:spPr>
      </p:pic>
      <p:sp>
        <p:nvSpPr>
          <p:cNvPr id="10" name="TextBox 9">
            <a:extLst>
              <a:ext uri="{FF2B5EF4-FFF2-40B4-BE49-F238E27FC236}">
                <a16:creationId xmlns:a16="http://schemas.microsoft.com/office/drawing/2014/main" id="{81A2F436-0263-2B1A-DBCB-EF7CF7185AC6}"/>
              </a:ext>
            </a:extLst>
          </p:cNvPr>
          <p:cNvSpPr txBox="1"/>
          <p:nvPr/>
        </p:nvSpPr>
        <p:spPr>
          <a:xfrm>
            <a:off x="8809695" y="3996500"/>
            <a:ext cx="3524061" cy="369332"/>
          </a:xfrm>
          <a:prstGeom prst="rect">
            <a:avLst/>
          </a:prstGeom>
          <a:noFill/>
        </p:spPr>
        <p:txBody>
          <a:bodyPr wrap="square">
            <a:spAutoFit/>
          </a:bodyPr>
          <a:lstStyle/>
          <a:p>
            <a:pPr algn="ctr"/>
            <a:r>
              <a:rPr lang="en-US" b="1" i="0" cap="all">
                <a:solidFill>
                  <a:srgbClr val="000000"/>
                </a:solidFill>
                <a:effectLst/>
                <a:latin typeface="Lexend Deca"/>
              </a:rPr>
              <a:t>LOGITECH C922 PRO</a:t>
            </a:r>
          </a:p>
        </p:txBody>
      </p:sp>
      <p:grpSp>
        <p:nvGrpSpPr>
          <p:cNvPr id="2" name="Group 1">
            <a:extLst>
              <a:ext uri="{FF2B5EF4-FFF2-40B4-BE49-F238E27FC236}">
                <a16:creationId xmlns:a16="http://schemas.microsoft.com/office/drawing/2014/main" id="{9D6F85D5-3905-C251-07FC-1C4F4B496109}"/>
              </a:ext>
            </a:extLst>
          </p:cNvPr>
          <p:cNvGrpSpPr/>
          <p:nvPr/>
        </p:nvGrpSpPr>
        <p:grpSpPr>
          <a:xfrm>
            <a:off x="662012" y="1756001"/>
            <a:ext cx="8246597" cy="2669341"/>
            <a:chOff x="810426" y="2215200"/>
            <a:chExt cx="9902492" cy="3379080"/>
          </a:xfrm>
        </p:grpSpPr>
        <p:sp>
          <p:nvSpPr>
            <p:cNvPr id="6" name="Rectangle 5">
              <a:extLst>
                <a:ext uri="{FF2B5EF4-FFF2-40B4-BE49-F238E27FC236}">
                  <a16:creationId xmlns:a16="http://schemas.microsoft.com/office/drawing/2014/main" id="{CFE743FF-E1A1-D93A-9F06-BFCCA55B3C90}"/>
                </a:ext>
              </a:extLst>
            </p:cNvPr>
            <p:cNvSpPr/>
            <p:nvPr/>
          </p:nvSpPr>
          <p:spPr>
            <a:xfrm>
              <a:off x="810426" y="2215200"/>
              <a:ext cx="9902492" cy="3379080"/>
            </a:xfrm>
            <a:prstGeom prst="rect">
              <a:avLst/>
            </a:prstGeom>
            <a:solidFill>
              <a:schemeClr val="bg1"/>
            </a:solidFill>
            <a:ln w="38100">
              <a:solidFill>
                <a:schemeClr val="accent5">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a:p>
          </p:txBody>
        </p:sp>
        <p:sp>
          <p:nvSpPr>
            <p:cNvPr id="7" name="Rectangle 6">
              <a:extLst>
                <a:ext uri="{FF2B5EF4-FFF2-40B4-BE49-F238E27FC236}">
                  <a16:creationId xmlns:a16="http://schemas.microsoft.com/office/drawing/2014/main" id="{ADDE5303-A7BB-03F3-E2E1-3DEF1AF43C43}"/>
                </a:ext>
              </a:extLst>
            </p:cNvPr>
            <p:cNvSpPr/>
            <p:nvPr/>
          </p:nvSpPr>
          <p:spPr>
            <a:xfrm>
              <a:off x="889292" y="2951331"/>
              <a:ext cx="9746623" cy="2552780"/>
            </a:xfrm>
            <a:prstGeom prst="rect">
              <a:avLst/>
            </a:prstGeom>
            <a:solidFill>
              <a:srgbClr val="417B6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1800"/>
                </a:spcBef>
                <a:buFont typeface="Arial" panose="020B0604020202020204" pitchFamily="34" charset="0"/>
                <a:buChar char="•"/>
              </a:pPr>
              <a:r>
                <a:rPr lang="en-US" b="1" dirty="0" err="1"/>
                <a:t>Chức</a:t>
              </a:r>
              <a:r>
                <a:rPr lang="en-US" b="1" dirty="0"/>
                <a:t> </a:t>
              </a:r>
              <a:r>
                <a:rPr lang="en-US" b="1" dirty="0" err="1"/>
                <a:t>năng</a:t>
              </a:r>
              <a:r>
                <a:rPr lang="en-US" b="1" dirty="0"/>
                <a:t>: </a:t>
              </a:r>
              <a:r>
                <a:rPr lang="en-US" sz="1800" dirty="0" err="1"/>
                <a:t>hê</a:t>
              </a:r>
              <a:r>
                <a:rPr lang="en-US" sz="1800" dirty="0"/>
                <a:t>̣ </a:t>
              </a:r>
              <a:r>
                <a:rPr lang="en-US" sz="1800" dirty="0" err="1"/>
                <a:t>thống</a:t>
              </a:r>
              <a:r>
                <a:rPr lang="en-US" sz="1800" dirty="0"/>
                <a:t> có khả </a:t>
              </a:r>
              <a:r>
                <a:rPr lang="en-US" sz="1800" dirty="0" err="1"/>
                <a:t>năng</a:t>
              </a:r>
              <a:r>
                <a:rPr lang="en-US" sz="1800" dirty="0"/>
                <a:t> </a:t>
              </a:r>
              <a:r>
                <a:rPr lang="en-US" sz="1800" dirty="0" err="1"/>
                <a:t>xác</a:t>
              </a:r>
              <a:r>
                <a:rPr lang="en-US" sz="1800" dirty="0"/>
                <a:t> </a:t>
              </a:r>
              <a:r>
                <a:rPr lang="en-US" sz="1800" dirty="0" err="1"/>
                <a:t>định</a:t>
              </a:r>
              <a:r>
                <a:rPr lang="en-US" sz="1800" dirty="0"/>
                <a:t> </a:t>
              </a:r>
              <a:r>
                <a:rPr lang="en-US" sz="1800" dirty="0" err="1"/>
                <a:t>ti</a:t>
              </a:r>
              <a:r>
                <a:rPr lang="en-US" sz="1800" dirty="0"/>
                <a:t>̉ </a:t>
              </a:r>
              <a:r>
                <a:rPr lang="en-US" sz="1800" dirty="0" err="1"/>
                <a:t>sô</a:t>
              </a:r>
              <a:r>
                <a:rPr lang="en-US" sz="1800" dirty="0"/>
                <a:t>́ </a:t>
              </a:r>
              <a:r>
                <a:rPr lang="en-US" sz="1800" dirty="0" err="1"/>
                <a:t>truyền</a:t>
              </a:r>
              <a:r>
                <a:rPr lang="en-US" sz="1800" dirty="0"/>
                <a:t> </a:t>
              </a:r>
              <a:r>
                <a:rPr lang="en-US" sz="1800" dirty="0" err="1"/>
                <a:t>hình</a:t>
              </a:r>
              <a:r>
                <a:rPr lang="en-US" sz="1800" dirty="0"/>
                <a:t> </a:t>
              </a:r>
              <a:r>
                <a:rPr lang="en-US" sz="1800" dirty="0" err="1"/>
                <a:t>học</a:t>
              </a:r>
              <a:r>
                <a:rPr lang="en-US" sz="1800" dirty="0"/>
                <a:t> </a:t>
              </a:r>
              <a:r>
                <a:rPr lang="en-US" sz="1800" dirty="0" err="1"/>
                <a:t>hộp</a:t>
              </a:r>
              <a:r>
                <a:rPr lang="en-US" sz="1800" dirty="0"/>
                <a:t> </a:t>
              </a:r>
              <a:r>
                <a:rPr lang="en-US" sz="1800" dirty="0" err="1"/>
                <a:t>sô</a:t>
              </a:r>
              <a:r>
                <a:rPr lang="en-US" sz="1800" dirty="0"/>
                <a:t>́ CVT </a:t>
              </a:r>
              <a:r>
                <a:rPr lang="en-US" sz="1800" dirty="0" err="1"/>
                <a:t>trong</a:t>
              </a:r>
              <a:r>
                <a:rPr lang="en-US" sz="1800" dirty="0"/>
                <a:t> </a:t>
              </a:r>
              <a:r>
                <a:rPr lang="en-US" sz="1800" dirty="0" err="1"/>
                <a:t>khoảng</a:t>
              </a:r>
              <a:r>
                <a:rPr lang="en-US" sz="1800" dirty="0"/>
                <a:t> </a:t>
              </a:r>
              <a:r>
                <a:rPr lang="en-US" sz="1800" dirty="0" err="1"/>
                <a:t>thời</a:t>
              </a:r>
              <a:r>
                <a:rPr lang="en-US" sz="1800" dirty="0"/>
                <a:t> </a:t>
              </a:r>
              <a:r>
                <a:rPr lang="en-US" sz="1800" dirty="0" err="1"/>
                <a:t>gian</a:t>
              </a:r>
              <a:r>
                <a:rPr lang="en-US" sz="1800" dirty="0"/>
                <a:t> </a:t>
              </a:r>
              <a:r>
                <a:rPr lang="en-US" sz="1800" dirty="0" err="1"/>
                <a:t>đa</a:t>
              </a:r>
              <a:r>
                <a:rPr lang="en-US" sz="1800" dirty="0"/>
                <a:t>̃ </a:t>
              </a:r>
              <a:r>
                <a:rPr lang="en-US" sz="1800" dirty="0" err="1"/>
                <a:t>lấy</a:t>
              </a:r>
              <a:r>
                <a:rPr lang="en-US" sz="1800" dirty="0"/>
                <a:t> </a:t>
              </a:r>
              <a:r>
                <a:rPr lang="en-US" sz="1800" dirty="0" err="1"/>
                <a:t>mẫu</a:t>
              </a:r>
              <a:r>
                <a:rPr lang="en-US" sz="1800" dirty="0"/>
                <a:t>.</a:t>
              </a:r>
            </a:p>
            <a:p>
              <a:pPr marL="342900" indent="-342900">
                <a:spcBef>
                  <a:spcPts val="1200"/>
                </a:spcBef>
                <a:buFont typeface="Arial" panose="020B0604020202020204" pitchFamily="34" charset="0"/>
                <a:buChar char="•"/>
              </a:pPr>
              <a:r>
                <a:rPr lang="en-US" b="1" dirty="0" err="1"/>
                <a:t>Hiệu</a:t>
              </a:r>
              <a:r>
                <a:rPr lang="en-US" b="1" dirty="0"/>
                <a:t> </a:t>
              </a:r>
              <a:r>
                <a:rPr lang="en-US" b="1" dirty="0" err="1"/>
                <a:t>suất</a:t>
              </a:r>
              <a:r>
                <a:rPr lang="en-US" b="1" dirty="0"/>
                <a:t>: </a:t>
              </a:r>
              <a:r>
                <a:rPr lang="en-US" dirty="0" err="1"/>
                <a:t>thời</a:t>
              </a:r>
              <a:r>
                <a:rPr lang="en-US" dirty="0"/>
                <a:t> </a:t>
              </a:r>
              <a:r>
                <a:rPr lang="en-US" dirty="0" err="1"/>
                <a:t>gian</a:t>
              </a:r>
              <a:r>
                <a:rPr lang="en-US" dirty="0"/>
                <a:t> </a:t>
              </a:r>
              <a:r>
                <a:rPr lang="en-US" dirty="0" err="1"/>
                <a:t>xư</a:t>
              </a:r>
              <a:r>
                <a:rPr lang="en-US" dirty="0"/>
                <a:t>̉ </a:t>
              </a:r>
              <a:r>
                <a:rPr lang="en-US" dirty="0" err="1"/>
                <a:t>ly</a:t>
              </a:r>
              <a:r>
                <a:rPr lang="en-US" dirty="0"/>
                <a:t>́ </a:t>
              </a:r>
              <a:r>
                <a:rPr lang="en-US" dirty="0" err="1"/>
                <a:t>ảnh</a:t>
              </a:r>
              <a:r>
                <a:rPr lang="en-US" dirty="0"/>
                <a:t> </a:t>
              </a:r>
              <a:r>
                <a:rPr lang="en-US" dirty="0" err="1"/>
                <a:t>đơn</a:t>
              </a:r>
              <a:r>
                <a:rPr lang="en-US" dirty="0"/>
                <a:t> </a:t>
              </a:r>
              <a:r>
                <a:rPr lang="en-US" dirty="0" err="1"/>
                <a:t>đạt</a:t>
              </a:r>
              <a:r>
                <a:rPr lang="en-US" dirty="0"/>
                <a:t> </a:t>
              </a:r>
              <a:r>
                <a:rPr lang="en-US" dirty="0" err="1"/>
                <a:t>dưới</a:t>
              </a:r>
              <a:r>
                <a:rPr lang="en-US" dirty="0"/>
                <a:t> 0.07s/</a:t>
              </a:r>
              <a:r>
                <a:rPr lang="en-US" dirty="0" err="1"/>
                <a:t>ảnh</a:t>
              </a:r>
              <a:r>
                <a:rPr lang="en-US" dirty="0"/>
                <a:t>.</a:t>
              </a:r>
            </a:p>
            <a:p>
              <a:pPr marL="342900" indent="-342900">
                <a:spcBef>
                  <a:spcPts val="1200"/>
                </a:spcBef>
                <a:buFont typeface="Arial" panose="020B0604020202020204" pitchFamily="34" charset="0"/>
                <a:buChar char="•"/>
              </a:pPr>
              <a:r>
                <a:rPr lang="en-US" b="1" dirty="0" err="1"/>
                <a:t>Hiệu</a:t>
              </a:r>
              <a:r>
                <a:rPr lang="en-US" b="1" dirty="0"/>
                <a:t> quả: </a:t>
              </a:r>
              <a:r>
                <a:rPr lang="en-US" dirty="0" err="1"/>
                <a:t>đô</a:t>
              </a:r>
              <a:r>
                <a:rPr lang="en-US" dirty="0"/>
                <a:t>̣ tin </a:t>
              </a:r>
              <a:r>
                <a:rPr lang="en-US" dirty="0" err="1"/>
                <a:t>cậy</a:t>
              </a:r>
              <a:r>
                <a:rPr lang="en-US" dirty="0"/>
                <a:t> </a:t>
              </a:r>
              <a:r>
                <a:rPr lang="en-US" dirty="0" err="1"/>
                <a:t>hê</a:t>
              </a:r>
              <a:r>
                <a:rPr lang="en-US" dirty="0"/>
                <a:t>̣ </a:t>
              </a:r>
              <a:r>
                <a:rPr lang="en-US" dirty="0" err="1"/>
                <a:t>thống</a:t>
              </a:r>
              <a:r>
                <a:rPr lang="en-US" dirty="0"/>
                <a:t> </a:t>
              </a:r>
              <a:r>
                <a:rPr lang="en-US" dirty="0" err="1"/>
                <a:t>tương</a:t>
              </a:r>
              <a:r>
                <a:rPr lang="en-US" dirty="0"/>
                <a:t> </a:t>
              </a:r>
              <a:r>
                <a:rPr lang="en-US" dirty="0" err="1"/>
                <a:t>đương</a:t>
              </a:r>
              <a:r>
                <a:rPr lang="en-US" dirty="0"/>
                <a:t> </a:t>
              </a:r>
              <a:r>
                <a:rPr lang="en-US" dirty="0" err="1"/>
                <a:t>đô</a:t>
              </a:r>
              <a:r>
                <a:rPr lang="en-US" dirty="0"/>
                <a:t>̣ tin </a:t>
              </a:r>
              <a:r>
                <a:rPr lang="en-US" dirty="0" err="1"/>
                <a:t>cậy</a:t>
              </a:r>
              <a:r>
                <a:rPr lang="en-US" dirty="0"/>
                <a:t> 95% </a:t>
              </a:r>
              <a:r>
                <a:rPr lang="en-US" dirty="0" err="1"/>
                <a:t>của</a:t>
              </a:r>
              <a:r>
                <a:rPr lang="en-US" dirty="0"/>
                <a:t> </a:t>
              </a:r>
              <a:r>
                <a:rPr lang="en-US" dirty="0" err="1"/>
                <a:t>phân</a:t>
              </a:r>
              <a:r>
                <a:rPr lang="en-US" dirty="0"/>
                <a:t> </a:t>
              </a:r>
              <a:r>
                <a:rPr lang="en-US" dirty="0" err="1"/>
                <a:t>phối</a:t>
              </a:r>
              <a:r>
                <a:rPr lang="en-US" dirty="0"/>
                <a:t> </a:t>
              </a:r>
              <a:r>
                <a:rPr lang="en-US" dirty="0" err="1"/>
                <a:t>chuẩn</a:t>
              </a:r>
              <a:r>
                <a:rPr lang="en-US" dirty="0"/>
                <a:t>.</a:t>
              </a:r>
            </a:p>
            <a:p>
              <a:pPr marL="742950" lvl="1" indent="-285750">
                <a:lnSpc>
                  <a:spcPct val="150000"/>
                </a:lnSpc>
                <a:buFont typeface="Wingdings" panose="05000000000000000000" pitchFamily="2" charset="2"/>
                <a:buChar char=""/>
              </a:pPr>
              <a:endParaRPr lang="en-US" sz="1400" dirty="0">
                <a:solidFill>
                  <a:schemeClr val="bg1"/>
                </a:solidFill>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6473E564-F2DF-C646-8B89-CA4DE924EFE1}"/>
                </a:ext>
              </a:extLst>
            </p:cNvPr>
            <p:cNvSpPr/>
            <p:nvPr/>
          </p:nvSpPr>
          <p:spPr>
            <a:xfrm>
              <a:off x="889293" y="2297205"/>
              <a:ext cx="9746622" cy="57212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err="1">
                  <a:solidFill>
                    <a:schemeClr val="bg1"/>
                  </a:solidFill>
                  <a:effectLst/>
                  <a:ea typeface="Times New Roman" panose="02020603050405020304" pitchFamily="18" charset="0"/>
                </a:rPr>
                <a:t>Đặc</a:t>
              </a:r>
              <a:r>
                <a:rPr lang="en-US" sz="2000" b="1">
                  <a:solidFill>
                    <a:schemeClr val="bg1"/>
                  </a:solidFill>
                  <a:effectLst/>
                  <a:ea typeface="Times New Roman" panose="02020603050405020304" pitchFamily="18" charset="0"/>
                </a:rPr>
                <a:t> </a:t>
              </a:r>
              <a:r>
                <a:rPr lang="en-US" sz="2000" b="1" err="1">
                  <a:solidFill>
                    <a:schemeClr val="bg1"/>
                  </a:solidFill>
                  <a:effectLst/>
                  <a:ea typeface="Times New Roman" panose="02020603050405020304" pitchFamily="18" charset="0"/>
                </a:rPr>
                <a:t>tính</a:t>
              </a:r>
              <a:r>
                <a:rPr lang="en-US" sz="2000" b="1">
                  <a:solidFill>
                    <a:schemeClr val="bg1"/>
                  </a:solidFill>
                  <a:effectLst/>
                  <a:ea typeface="Times New Roman" panose="02020603050405020304" pitchFamily="18" charset="0"/>
                </a:rPr>
                <a:t> </a:t>
              </a:r>
              <a:r>
                <a:rPr lang="en-US" sz="2000" b="1" err="1">
                  <a:solidFill>
                    <a:schemeClr val="bg1"/>
                  </a:solidFill>
                  <a:effectLst/>
                  <a:ea typeface="Times New Roman" panose="02020603050405020304" pitchFamily="18" charset="0"/>
                </a:rPr>
                <a:t>hê</a:t>
              </a:r>
              <a:r>
                <a:rPr lang="en-US" sz="2000" b="1">
                  <a:solidFill>
                    <a:schemeClr val="bg1"/>
                  </a:solidFill>
                  <a:effectLst/>
                  <a:ea typeface="Times New Roman" panose="02020603050405020304" pitchFamily="18" charset="0"/>
                </a:rPr>
                <a:t>̣ </a:t>
              </a:r>
              <a:r>
                <a:rPr lang="en-US" sz="2000" b="1" err="1">
                  <a:solidFill>
                    <a:schemeClr val="bg1"/>
                  </a:solidFill>
                  <a:effectLst/>
                  <a:ea typeface="Times New Roman" panose="02020603050405020304" pitchFamily="18" charset="0"/>
                </a:rPr>
                <a:t>thống</a:t>
              </a:r>
              <a:endParaRPr lang="en-US" sz="2000" b="1">
                <a:solidFill>
                  <a:schemeClr val="bg1"/>
                </a:solidFill>
                <a:effectLst/>
                <a:ea typeface="Times New Roman" panose="02020603050405020304" pitchFamily="18" charset="0"/>
              </a:endParaRPr>
            </a:p>
          </p:txBody>
        </p:sp>
      </p:grpSp>
      <p:sp>
        <p:nvSpPr>
          <p:cNvPr id="11" name="Text Placeholder 15">
            <a:extLst>
              <a:ext uri="{FF2B5EF4-FFF2-40B4-BE49-F238E27FC236}">
                <a16:creationId xmlns:a16="http://schemas.microsoft.com/office/drawing/2014/main" id="{88BB420B-D810-A1D6-1B5F-BB8528E41FFA}"/>
              </a:ext>
            </a:extLst>
          </p:cNvPr>
          <p:cNvSpPr txBox="1">
            <a:spLocks/>
          </p:cNvSpPr>
          <p:nvPr/>
        </p:nvSpPr>
        <p:spPr>
          <a:xfrm>
            <a:off x="452956" y="1075692"/>
            <a:ext cx="6011217"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IV. </a:t>
            </a:r>
            <a:r>
              <a:rPr lang="en-US" dirty="0" err="1"/>
              <a:t>Kết</a:t>
            </a:r>
            <a:r>
              <a:rPr lang="en-US" dirty="0"/>
              <a:t> </a:t>
            </a:r>
            <a:r>
              <a:rPr lang="en-US" dirty="0" err="1"/>
              <a:t>luận</a:t>
            </a:r>
            <a:r>
              <a:rPr lang="en-US" dirty="0"/>
              <a:t> </a:t>
            </a:r>
            <a:r>
              <a:rPr lang="en-US" dirty="0" err="1"/>
              <a:t>va</a:t>
            </a:r>
            <a:r>
              <a:rPr lang="en-US" dirty="0"/>
              <a:t>̀ </a:t>
            </a:r>
            <a:r>
              <a:rPr lang="en-US" dirty="0" err="1"/>
              <a:t>hướng</a:t>
            </a:r>
            <a:r>
              <a:rPr lang="en-US" dirty="0"/>
              <a:t> </a:t>
            </a:r>
            <a:r>
              <a:rPr lang="en-US" dirty="0" err="1"/>
              <a:t>phát</a:t>
            </a:r>
            <a:r>
              <a:rPr lang="en-US" dirty="0"/>
              <a:t> </a:t>
            </a:r>
            <a:r>
              <a:rPr lang="en-US" dirty="0" err="1"/>
              <a:t>triển</a:t>
            </a:r>
            <a:endParaRPr lang="en-US" dirty="0"/>
          </a:p>
        </p:txBody>
      </p:sp>
    </p:spTree>
    <p:extLst>
      <p:ext uri="{BB962C8B-B14F-4D97-AF65-F5344CB8AC3E}">
        <p14:creationId xmlns:p14="http://schemas.microsoft.com/office/powerpoint/2010/main" val="50242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indoor, open, stainless, steel&#10;&#10;Description automatically generated">
            <a:extLst>
              <a:ext uri="{FF2B5EF4-FFF2-40B4-BE49-F238E27FC236}">
                <a16:creationId xmlns:a16="http://schemas.microsoft.com/office/drawing/2014/main" id="{8EAB98C8-5F72-437A-9D48-05D0D123158B}"/>
              </a:ext>
            </a:extLst>
          </p:cNvPr>
          <p:cNvPicPr>
            <a:picLocks noChangeAspect="1"/>
          </p:cNvPicPr>
          <p:nvPr/>
        </p:nvPicPr>
        <p:blipFill rotWithShape="1">
          <a:blip r:embed="rId3">
            <a:extLst>
              <a:ext uri="{28A0092B-C50C-407E-A947-70E740481C1C}">
                <a14:useLocalDpi xmlns:a14="http://schemas.microsoft.com/office/drawing/2010/main" val="0"/>
              </a:ext>
            </a:extLst>
          </a:blip>
          <a:srcRect l="17235" t="9091" r="42308" b="-1"/>
          <a:stretch/>
        </p:blipFill>
        <p:spPr>
          <a:xfrm rot="5400000">
            <a:off x="4428744" y="-905256"/>
            <a:ext cx="6858000" cy="8668512"/>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BFD14FD5-7060-B3FD-EAEC-D87C38198E48}"/>
              </a:ext>
            </a:extLst>
          </p:cNvPr>
          <p:cNvSpPr txBox="1">
            <a:spLocks/>
          </p:cNvSpPr>
          <p:nvPr/>
        </p:nvSpPr>
        <p:spPr>
          <a:xfrm>
            <a:off x="68109" y="1737129"/>
            <a:ext cx="4843099" cy="2471326"/>
          </a:xfrm>
          <a:prstGeom prst="rect">
            <a:avLst/>
          </a:prstGeom>
        </p:spPr>
        <p:txBody>
          <a:bodyPr vert="horz" lIns="91440" tIns="45720" rIns="91440" bIns="45720" rtlCol="0"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914400" fontAlgn="auto">
              <a:lnSpc>
                <a:spcPct val="90000"/>
              </a:lnSpc>
              <a:spcAft>
                <a:spcPts val="600"/>
              </a:spcAft>
              <a:buClrTx/>
              <a:buSzTx/>
              <a:tabLst/>
              <a:defRPr/>
            </a:pPr>
            <a:r>
              <a:rPr lang="en-US" sz="6000" b="1" spc="100">
                <a:solidFill>
                  <a:srgbClr val="00B0F0"/>
                </a:solidFill>
              </a:rPr>
              <a:t>CẢM ƠN THẦY VÀ CÁC BẠN ĐÃ THEO DÕI</a:t>
            </a:r>
            <a:endParaRPr kumimoji="0" lang="en-US" sz="6000" b="1" i="0" u="none" strike="noStrike" cap="none" spc="100" normalizeH="0" baseline="0" noProof="0">
              <a:ln w="3175" cmpd="sng">
                <a:noFill/>
              </a:ln>
              <a:solidFill>
                <a:srgbClr val="00B0F0"/>
              </a:solidFill>
              <a:effectLst/>
              <a:uLnTx/>
              <a:uFillTx/>
            </a:endParaRPr>
          </a:p>
        </p:txBody>
      </p:sp>
      <p:sp>
        <p:nvSpPr>
          <p:cNvPr id="24" name="Subtitle 23">
            <a:extLst>
              <a:ext uri="{FF2B5EF4-FFF2-40B4-BE49-F238E27FC236}">
                <a16:creationId xmlns:a16="http://schemas.microsoft.com/office/drawing/2014/main" id="{1EC73703-4898-46C1-8F60-5D2B1F6709B7}"/>
              </a:ext>
            </a:extLst>
          </p:cNvPr>
          <p:cNvSpPr>
            <a:spLocks noGrp="1"/>
          </p:cNvSpPr>
          <p:nvPr>
            <p:ph type="subTitle" idx="1"/>
          </p:nvPr>
        </p:nvSpPr>
        <p:spPr>
          <a:xfrm>
            <a:off x="477980" y="4872922"/>
            <a:ext cx="5078758" cy="1208141"/>
          </a:xfrm>
        </p:spPr>
        <p:txBody>
          <a:bodyPr vert="horz" lIns="91440" tIns="45720" rIns="91440" bIns="45720" rtlCol="0">
            <a:noAutofit/>
          </a:bodyPr>
          <a:lstStyle/>
          <a:p>
            <a:r>
              <a:rPr lang="vi-VN" sz="1800" dirty="0">
                <a:latin typeface="Calibri" panose="020F0502020204030204" pitchFamily="34" charset="0"/>
                <a:ea typeface="Calibri" panose="020F0502020204030204" pitchFamily="34" charset="0"/>
                <a:cs typeface="Calibri" panose="020F0502020204030204" pitchFamily="34" charset="0"/>
              </a:rPr>
              <a:t>Nguyễn Nhật Duy – 1910088</a:t>
            </a:r>
          </a:p>
          <a:p>
            <a:r>
              <a:rPr lang="vi-VN" sz="1800" dirty="0" err="1">
                <a:latin typeface="Calibri" panose="020F0502020204030204" pitchFamily="34" charset="0"/>
                <a:ea typeface="Calibri" panose="020F0502020204030204" pitchFamily="34" charset="0"/>
                <a:cs typeface="Calibri" panose="020F0502020204030204" pitchFamily="34" charset="0"/>
              </a:rPr>
              <a:t>Email</a:t>
            </a:r>
            <a:r>
              <a:rPr lang="vi-VN" sz="1800" dirty="0">
                <a:latin typeface="Calibri" panose="020F0502020204030204" pitchFamily="34" charset="0"/>
                <a:ea typeface="Calibri" panose="020F0502020204030204" pitchFamily="34" charset="0"/>
                <a:cs typeface="Calibri" panose="020F0502020204030204" pitchFamily="34" charset="0"/>
              </a:rPr>
              <a:t>: </a:t>
            </a:r>
            <a:r>
              <a:rPr lang="vi-VN" sz="1800" u="sng" dirty="0">
                <a:solidFill>
                  <a:srgbClr val="0070C0"/>
                </a:solidFill>
                <a:latin typeface="Calibri" panose="020F0502020204030204" pitchFamily="34" charset="0"/>
                <a:ea typeface="Calibri" panose="020F0502020204030204" pitchFamily="34" charset="0"/>
                <a:cs typeface="Calibri" panose="020F0502020204030204" pitchFamily="34" charset="0"/>
              </a:rPr>
              <a:t>duy.nguyenduykobe123@hcmut.edu.vn</a:t>
            </a:r>
            <a:endParaRPr lang="vi-VN" sz="1800" dirty="0"/>
          </a:p>
          <a:p>
            <a:r>
              <a:rPr lang="en-US" sz="1800" dirty="0" err="1"/>
              <a:t>Trần</a:t>
            </a:r>
            <a:r>
              <a:rPr lang="en-US" sz="1800" dirty="0"/>
              <a:t> Lê Minh Danh</a:t>
            </a:r>
            <a:r>
              <a:rPr lang="vi-VN" sz="1800" dirty="0"/>
              <a:t> - </a:t>
            </a:r>
            <a:r>
              <a:rPr lang="en-US" sz="1800" dirty="0"/>
              <a:t>1910915</a:t>
            </a:r>
          </a:p>
          <a:p>
            <a:r>
              <a:rPr lang="en-US" sz="1800" dirty="0"/>
              <a:t>Email: </a:t>
            </a:r>
            <a:r>
              <a:rPr lang="en-US" sz="1800" dirty="0">
                <a:hlinkClick r:id="rId4"/>
              </a:rPr>
              <a:t>danh.tranleminh@hcmut.edu.vn</a:t>
            </a:r>
            <a:endParaRPr lang="vi-VN" sz="1800" dirty="0"/>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630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7E90CB3-8AF9-6C14-96E6-4E1361B8C4B7}"/>
              </a:ext>
            </a:extLst>
          </p:cNvPr>
          <p:cNvGrpSpPr/>
          <p:nvPr/>
        </p:nvGrpSpPr>
        <p:grpSpPr>
          <a:xfrm>
            <a:off x="603271" y="2187402"/>
            <a:ext cx="4716000" cy="3748523"/>
            <a:chOff x="603271" y="2229442"/>
            <a:chExt cx="4716000" cy="3748523"/>
          </a:xfrm>
          <a:effectLst>
            <a:outerShdw blurRad="50800" dist="50800" dir="5400000" algn="ctr" rotWithShape="0">
              <a:srgbClr val="000000">
                <a:alpha val="85000"/>
              </a:srgbClr>
            </a:outerShdw>
          </a:effectLst>
        </p:grpSpPr>
        <p:pic>
          <p:nvPicPr>
            <p:cNvPr id="9" name="Picture 3">
              <a:extLst>
                <a:ext uri="{FF2B5EF4-FFF2-40B4-BE49-F238E27FC236}">
                  <a16:creationId xmlns:a16="http://schemas.microsoft.com/office/drawing/2014/main" id="{7B4C7AB2-6D73-1894-EEE5-D6954BE556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86" t="1648" r="1635"/>
            <a:stretch/>
          </p:blipFill>
          <p:spPr bwMode="auto">
            <a:xfrm>
              <a:off x="618549" y="2229442"/>
              <a:ext cx="4685444" cy="3348412"/>
            </a:xfrm>
            <a:prstGeom prst="rect">
              <a:avLst/>
            </a:prstGeom>
            <a:solidFill>
              <a:srgbClr val="59595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517E17CF-A461-C6A3-1483-FD6E6DA19DF3}"/>
                </a:ext>
              </a:extLst>
            </p:cNvPr>
            <p:cNvSpPr txBox="1"/>
            <p:nvPr/>
          </p:nvSpPr>
          <p:spPr>
            <a:xfrm>
              <a:off x="603271" y="5577855"/>
              <a:ext cx="4716000" cy="400110"/>
            </a:xfrm>
            <a:prstGeom prst="rect">
              <a:avLst/>
            </a:prstGeom>
            <a:solidFill>
              <a:srgbClr val="1F4E79"/>
            </a:solidFill>
            <a:ln w="19050">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ea typeface="+mn-ea"/>
                  <a:cs typeface="Times New Roman" panose="02020603050405020304" pitchFamily="18" charset="0"/>
                </a:rPr>
                <a:t>CVT testbench </a:t>
              </a:r>
              <a:r>
                <a:rPr lang="en-US" sz="2000">
                  <a:solidFill>
                    <a:prstClr val="white"/>
                  </a:solidFill>
                  <a:cs typeface="Times New Roman" panose="02020603050405020304" pitchFamily="18" charset="0"/>
                </a:rPr>
                <a:t>–</a:t>
              </a:r>
              <a:r>
                <a:rPr kumimoji="0" lang="en-US" sz="2000" b="0" i="0" u="none" strike="noStrike" kern="1200" cap="none" spc="0" normalizeH="0" baseline="0" noProof="0">
                  <a:ln>
                    <a:noFill/>
                  </a:ln>
                  <a:solidFill>
                    <a:prstClr val="white"/>
                  </a:solidFill>
                  <a:effectLst/>
                  <a:uLnTx/>
                  <a:uFillTx/>
                  <a:ea typeface="+mn-ea"/>
                  <a:cs typeface="Times New Roman" panose="02020603050405020304" pitchFamily="18" charset="0"/>
                </a:rPr>
                <a:t> </a:t>
              </a:r>
              <a:r>
                <a:rPr kumimoji="0" lang="en-US" sz="2000" b="0" i="0" u="none" strike="noStrike" kern="1200" cap="none" spc="0" normalizeH="0" baseline="0" noProof="0" err="1">
                  <a:ln>
                    <a:noFill/>
                  </a:ln>
                  <a:solidFill>
                    <a:prstClr val="white"/>
                  </a:solidFill>
                  <a:effectLst/>
                  <a:uLnTx/>
                  <a:uFillTx/>
                  <a:ea typeface="+mn-ea"/>
                  <a:cs typeface="Times New Roman" panose="02020603050405020304" pitchFamily="18" charset="0"/>
                </a:rPr>
                <a:t>xưởng</a:t>
              </a:r>
              <a:r>
                <a:rPr kumimoji="0" lang="en-US" sz="2000" b="0" i="0" u="none" strike="noStrike" kern="1200" cap="none" spc="0" normalizeH="0" baseline="0" noProof="0">
                  <a:ln>
                    <a:noFill/>
                  </a:ln>
                  <a:solidFill>
                    <a:prstClr val="white"/>
                  </a:solidFill>
                  <a:effectLst/>
                  <a:uLnTx/>
                  <a:uFillTx/>
                  <a:ea typeface="+mn-ea"/>
                  <a:cs typeface="Times New Roman" panose="02020603050405020304" pitchFamily="18" charset="0"/>
                </a:rPr>
                <a:t> C3</a:t>
              </a:r>
              <a:endParaRPr kumimoji="0" lang="vi-VN" sz="2000" b="0" i="0" u="none" strike="noStrike" kern="1200" cap="none" spc="0" normalizeH="0" baseline="0" noProof="0">
                <a:ln>
                  <a:noFill/>
                </a:ln>
                <a:solidFill>
                  <a:prstClr val="white"/>
                </a:solidFill>
                <a:effectLst/>
                <a:uLnTx/>
                <a:uFillTx/>
                <a:ea typeface="+mn-ea"/>
                <a:cs typeface="Times New Roman" panose="02020603050405020304" pitchFamily="18" charset="0"/>
              </a:endParaRPr>
            </a:p>
          </p:txBody>
        </p:sp>
      </p:grpSp>
      <p:sp>
        <p:nvSpPr>
          <p:cNvPr id="10" name="Text Placeholder 15">
            <a:extLst>
              <a:ext uri="{FF2B5EF4-FFF2-40B4-BE49-F238E27FC236}">
                <a16:creationId xmlns:a16="http://schemas.microsoft.com/office/drawing/2014/main" id="{26BC82FF-DF5F-6221-DC9D-30B8E5AC4460}"/>
              </a:ext>
            </a:extLst>
          </p:cNvPr>
          <p:cNvSpPr txBox="1">
            <a:spLocks/>
          </p:cNvSpPr>
          <p:nvPr/>
        </p:nvSpPr>
        <p:spPr>
          <a:xfrm>
            <a:off x="452957" y="1075692"/>
            <a:ext cx="3816000" cy="468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schemeClr val="tx1">
                    <a:lumMod val="95000"/>
                    <a:lumOff val="5000"/>
                  </a:schemeClr>
                </a:solidFill>
                <a:latin typeface="+mn-lt"/>
                <a:cs typeface="Times New Roman" panose="02020603050405020304" pitchFamily="18" charset="0"/>
              </a:rPr>
              <a:t>I</a:t>
            </a:r>
            <a:r>
              <a:rPr kumimoji="0" lang="en-US" sz="2400" b="1" i="0" u="none" strike="noStrike" kern="1200" cap="none" spc="0" normalizeH="0" baseline="0" noProof="0" dirty="0">
                <a:ln>
                  <a:noFill/>
                </a:ln>
                <a:solidFill>
                  <a:schemeClr val="tx1">
                    <a:lumMod val="95000"/>
                    <a:lumOff val="5000"/>
                  </a:schemeClr>
                </a:solidFill>
                <a:effectLst/>
                <a:uLnTx/>
                <a:uFillTx/>
                <a:latin typeface="+mn-lt"/>
                <a:cs typeface="Times New Roman" panose="02020603050405020304" pitchFamily="18" charset="0"/>
              </a:rPr>
              <a:t>. </a:t>
            </a:r>
            <a:r>
              <a:rPr lang="vi-VN" sz="2400" dirty="0">
                <a:solidFill>
                  <a:schemeClr val="tx1">
                    <a:lumMod val="95000"/>
                    <a:lumOff val="5000"/>
                  </a:schemeClr>
                </a:solidFill>
                <a:latin typeface="+mn-lt"/>
                <a:cs typeface="Times New Roman" panose="02020603050405020304" pitchFamily="18" charset="0"/>
              </a:rPr>
              <a:t>Tổng quan</a:t>
            </a:r>
            <a:endParaRPr kumimoji="0" lang="en-US" sz="2400" b="1" i="0" u="none" strike="noStrike" kern="1200" cap="none" spc="0" normalizeH="0" baseline="0" noProof="0" dirty="0">
              <a:ln>
                <a:noFill/>
              </a:ln>
              <a:solidFill>
                <a:schemeClr val="tx1">
                  <a:lumMod val="95000"/>
                  <a:lumOff val="5000"/>
                </a:schemeClr>
              </a:solidFill>
              <a:effectLst/>
              <a:uLnTx/>
              <a:uFillTx/>
              <a:latin typeface="+mn-lt"/>
              <a:cs typeface="Times New Roman" panose="02020603050405020304" pitchFamily="18" charset="0"/>
            </a:endParaRPr>
          </a:p>
        </p:txBody>
      </p:sp>
      <p:sp>
        <p:nvSpPr>
          <p:cNvPr id="21" name="TextBox 20">
            <a:extLst>
              <a:ext uri="{FF2B5EF4-FFF2-40B4-BE49-F238E27FC236}">
                <a16:creationId xmlns:a16="http://schemas.microsoft.com/office/drawing/2014/main" id="{23086157-700D-49BF-90A0-69022A9FC77E}"/>
              </a:ext>
            </a:extLst>
          </p:cNvPr>
          <p:cNvSpPr txBox="1"/>
          <p:nvPr/>
        </p:nvSpPr>
        <p:spPr>
          <a:xfrm>
            <a:off x="3849409" y="12210343"/>
            <a:ext cx="7832725"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defPPr>
              <a:defRPr lang="en-GB"/>
            </a:defPPr>
            <a:lvl1pPr algn="ctr">
              <a:spcAft>
                <a:spcPts val="1000"/>
              </a:spcAft>
              <a:defRPr i="1">
                <a:solidFill>
                  <a:srgbClr val="1F497D"/>
                </a:solidFill>
                <a:effectLst/>
                <a:latin typeface="Times New Roman" panose="02020603050405020304" pitchFamily="18" charset="0"/>
                <a:ea typeface="Times New Roman" panose="02020603050405020304" pitchFamily="18" charset="0"/>
              </a:defRPr>
            </a:lvl1pPr>
          </a:lstStyle>
          <a:p>
            <a:r>
              <a:rPr lang="en-US" sz="2800">
                <a:cs typeface="Times New Roman" panose="02020603050405020304" pitchFamily="18" charset="0"/>
              </a:rPr>
              <a:t>Picture 1. CVT working principle</a:t>
            </a:r>
          </a:p>
        </p:txBody>
      </p:sp>
      <p:grpSp>
        <p:nvGrpSpPr>
          <p:cNvPr id="30" name="Group 29">
            <a:extLst>
              <a:ext uri="{FF2B5EF4-FFF2-40B4-BE49-F238E27FC236}">
                <a16:creationId xmlns:a16="http://schemas.microsoft.com/office/drawing/2014/main" id="{7B0A6F62-E699-670E-DFBD-24A7203AA4B6}"/>
              </a:ext>
            </a:extLst>
          </p:cNvPr>
          <p:cNvGrpSpPr/>
          <p:nvPr/>
        </p:nvGrpSpPr>
        <p:grpSpPr>
          <a:xfrm>
            <a:off x="6042774" y="4627724"/>
            <a:ext cx="2628000" cy="1440000"/>
            <a:chOff x="5835264" y="4526857"/>
            <a:chExt cx="2628000" cy="1440000"/>
          </a:xfrm>
        </p:grpSpPr>
        <p:sp>
          <p:nvSpPr>
            <p:cNvPr id="22" name="Rectangle 21">
              <a:extLst>
                <a:ext uri="{FF2B5EF4-FFF2-40B4-BE49-F238E27FC236}">
                  <a16:creationId xmlns:a16="http://schemas.microsoft.com/office/drawing/2014/main" id="{1D527B89-9D29-1E72-F654-6508E931E3F6}"/>
                </a:ext>
              </a:extLst>
            </p:cNvPr>
            <p:cNvSpPr/>
            <p:nvPr/>
          </p:nvSpPr>
          <p:spPr>
            <a:xfrm>
              <a:off x="5835264" y="4526857"/>
              <a:ext cx="2628000" cy="1440000"/>
            </a:xfrm>
            <a:prstGeom prst="rect">
              <a:avLst/>
            </a:prstGeom>
            <a:solidFill>
              <a:schemeClr val="accent5">
                <a:lumMod val="50000"/>
              </a:schemeClr>
            </a:solidFill>
            <a:ln w="38100">
              <a:solidFill>
                <a:schemeClr val="accent1">
                  <a:lumMod val="75000"/>
                </a:schemeClr>
              </a:solidFill>
            </a:ln>
            <a:effectLst>
              <a:outerShdw blurRad="50800" dist="88900" dir="8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2FC876-4C8F-821B-E492-41E4B7B84B22}"/>
                    </a:ext>
                  </a:extLst>
                </p:cNvPr>
                <p:cNvSpPr txBox="1"/>
                <p:nvPr/>
              </p:nvSpPr>
              <p:spPr>
                <a:xfrm>
                  <a:off x="6186533" y="5054051"/>
                  <a:ext cx="1790810" cy="642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𝒊</m:t>
                            </m:r>
                          </m:e>
                          <m:sub>
                            <m:r>
                              <a:rPr lang="en-US" sz="2000" b="1" i="1" smtClean="0">
                                <a:solidFill>
                                  <a:schemeClr val="bg1"/>
                                </a:solidFill>
                                <a:latin typeface="Cambria Math" panose="02040503050406030204" pitchFamily="18" charset="0"/>
                              </a:rPr>
                              <m:t>𝒕𝒕</m:t>
                            </m:r>
                          </m:sub>
                        </m:sSub>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𝒏</m:t>
                                </m:r>
                              </m:e>
                              <m:sub>
                                <m:r>
                                  <a:rPr lang="en-US" sz="2000" b="1" i="1" smtClean="0">
                                    <a:solidFill>
                                      <a:schemeClr val="bg1"/>
                                    </a:solidFill>
                                    <a:latin typeface="Cambria Math" panose="02040503050406030204" pitchFamily="18" charset="0"/>
                                  </a:rPr>
                                  <m:t>𝒔𝒄</m:t>
                                </m:r>
                              </m:sub>
                            </m:sSub>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𝒓𝒑𝒎</m:t>
                            </m:r>
                            <m:r>
                              <a:rPr lang="en-US" sz="2000" b="1" i="1" smtClean="0">
                                <a:solidFill>
                                  <a:schemeClr val="bg1"/>
                                </a:solidFill>
                                <a:latin typeface="Cambria Math" panose="02040503050406030204" pitchFamily="18" charset="0"/>
                              </a:rPr>
                              <m:t>]</m:t>
                            </m:r>
                          </m:num>
                          <m:den>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𝒏</m:t>
                                </m:r>
                              </m:e>
                              <m:sub>
                                <m:r>
                                  <a:rPr lang="en-US" sz="2000" b="1" i="1" smtClean="0">
                                    <a:solidFill>
                                      <a:schemeClr val="bg1"/>
                                    </a:solidFill>
                                    <a:latin typeface="Cambria Math" panose="02040503050406030204" pitchFamily="18" charset="0"/>
                                  </a:rPr>
                                  <m:t>𝒕𝒄</m:t>
                                </m:r>
                              </m:sub>
                            </m:sSub>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𝒓𝒑𝒎</m:t>
                            </m:r>
                            <m:r>
                              <a:rPr lang="en-US" sz="2000" b="1" i="1" smtClean="0">
                                <a:solidFill>
                                  <a:schemeClr val="bg1"/>
                                </a:solidFill>
                                <a:latin typeface="Cambria Math" panose="02040503050406030204" pitchFamily="18" charset="0"/>
                              </a:rPr>
                              <m:t>]</m:t>
                            </m:r>
                          </m:den>
                        </m:f>
                        <m:r>
                          <a:rPr lang="en-US" sz="2000" b="1" i="1" smtClean="0">
                            <a:solidFill>
                              <a:schemeClr val="bg1"/>
                            </a:solidFill>
                            <a:latin typeface="Cambria Math" panose="02040503050406030204" pitchFamily="18" charset="0"/>
                          </a:rPr>
                          <m:t> </m:t>
                        </m:r>
                      </m:oMath>
                    </m:oMathPara>
                  </a14:m>
                  <a:endParaRPr lang="en-US" sz="2000" b="1">
                    <a:solidFill>
                      <a:schemeClr val="bg1"/>
                    </a:solidFill>
                  </a:endParaRPr>
                </a:p>
              </p:txBody>
            </p:sp>
          </mc:Choice>
          <mc:Fallback xmlns="">
            <p:sp>
              <p:nvSpPr>
                <p:cNvPr id="24" name="TextBox 23">
                  <a:extLst>
                    <a:ext uri="{FF2B5EF4-FFF2-40B4-BE49-F238E27FC236}">
                      <a16:creationId xmlns:a16="http://schemas.microsoft.com/office/drawing/2014/main" id="{032FC876-4C8F-821B-E492-41E4B7B84B22}"/>
                    </a:ext>
                  </a:extLst>
                </p:cNvPr>
                <p:cNvSpPr txBox="1">
                  <a:spLocks noRot="1" noChangeAspect="1" noMove="1" noResize="1" noEditPoints="1" noAdjustHandles="1" noChangeArrowheads="1" noChangeShapeType="1" noTextEdit="1"/>
                </p:cNvSpPr>
                <p:nvPr/>
              </p:nvSpPr>
              <p:spPr>
                <a:xfrm>
                  <a:off x="6186533" y="5054051"/>
                  <a:ext cx="1790810" cy="642099"/>
                </a:xfrm>
                <a:prstGeom prst="rect">
                  <a:avLst/>
                </a:prstGeom>
                <a:blipFill>
                  <a:blip r:embed="rId8"/>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A98D95B-4550-6BFC-4D57-FB3767D28B44}"/>
                </a:ext>
              </a:extLst>
            </p:cNvPr>
            <p:cNvSpPr txBox="1"/>
            <p:nvPr/>
          </p:nvSpPr>
          <p:spPr>
            <a:xfrm>
              <a:off x="5943542" y="4556354"/>
              <a:ext cx="2411445" cy="369332"/>
            </a:xfrm>
            <a:prstGeom prst="rect">
              <a:avLst/>
            </a:prstGeom>
            <a:noFill/>
          </p:spPr>
          <p:txBody>
            <a:bodyPr wrap="square" rtlCol="0">
              <a:spAutoFit/>
            </a:bodyPr>
            <a:lstStyle/>
            <a:p>
              <a:pPr algn="ctr"/>
              <a:r>
                <a:rPr lang="en-US" b="1" err="1">
                  <a:solidFill>
                    <a:schemeClr val="bg1"/>
                  </a:solidFill>
                  <a:cs typeface="Times New Roman" panose="02020603050405020304" pitchFamily="18" charset="0"/>
                </a:rPr>
                <a:t>Ti</a:t>
              </a:r>
              <a:r>
                <a:rPr lang="en-US" b="1">
                  <a:solidFill>
                    <a:schemeClr val="bg1"/>
                  </a:solidFill>
                  <a:cs typeface="Times New Roman" panose="02020603050405020304" pitchFamily="18" charset="0"/>
                </a:rPr>
                <a:t>̉ </a:t>
              </a:r>
              <a:r>
                <a:rPr lang="en-US" b="1" err="1">
                  <a:solidFill>
                    <a:schemeClr val="bg1"/>
                  </a:solidFill>
                  <a:cs typeface="Times New Roman" panose="02020603050405020304" pitchFamily="18" charset="0"/>
                </a:rPr>
                <a:t>sô</a:t>
              </a:r>
              <a:r>
                <a:rPr lang="en-US" b="1">
                  <a:solidFill>
                    <a:schemeClr val="bg1"/>
                  </a:solidFill>
                  <a:cs typeface="Times New Roman" panose="02020603050405020304" pitchFamily="18" charset="0"/>
                </a:rPr>
                <a:t>́ </a:t>
              </a:r>
              <a:r>
                <a:rPr lang="en-US" b="1" err="1">
                  <a:solidFill>
                    <a:schemeClr val="bg1"/>
                  </a:solidFill>
                  <a:cs typeface="Times New Roman" panose="02020603050405020304" pitchFamily="18" charset="0"/>
                </a:rPr>
                <a:t>truyền</a:t>
              </a:r>
              <a:r>
                <a:rPr lang="en-US" b="1">
                  <a:solidFill>
                    <a:schemeClr val="bg1"/>
                  </a:solidFill>
                  <a:cs typeface="Times New Roman" panose="02020603050405020304" pitchFamily="18" charset="0"/>
                </a:rPr>
                <a:t> </a:t>
              </a:r>
              <a:r>
                <a:rPr lang="en-US" b="1" err="1">
                  <a:solidFill>
                    <a:schemeClr val="bg1"/>
                  </a:solidFill>
                  <a:cs typeface="Times New Roman" panose="02020603050405020304" pitchFamily="18" charset="0"/>
                </a:rPr>
                <a:t>thực</a:t>
              </a:r>
              <a:r>
                <a:rPr lang="en-US" b="1">
                  <a:solidFill>
                    <a:schemeClr val="bg1"/>
                  </a:solidFill>
                  <a:cs typeface="Times New Roman" panose="02020603050405020304" pitchFamily="18" charset="0"/>
                </a:rPr>
                <a:t> </a:t>
              </a:r>
              <a:r>
                <a:rPr lang="en-US" b="1" err="1">
                  <a:solidFill>
                    <a:schemeClr val="bg1"/>
                  </a:solidFill>
                  <a:cs typeface="Times New Roman" panose="02020603050405020304" pitchFamily="18" charset="0"/>
                </a:rPr>
                <a:t>tê</a:t>
              </a:r>
              <a:r>
                <a:rPr lang="en-US" b="1">
                  <a:solidFill>
                    <a:schemeClr val="bg1"/>
                  </a:solidFill>
                  <a:cs typeface="Times New Roman" panose="02020603050405020304" pitchFamily="18" charset="0"/>
                </a:rPr>
                <a:t>́</a:t>
              </a:r>
            </a:p>
          </p:txBody>
        </p:sp>
      </p:grpSp>
      <p:grpSp>
        <p:nvGrpSpPr>
          <p:cNvPr id="29" name="Group 28">
            <a:extLst>
              <a:ext uri="{FF2B5EF4-FFF2-40B4-BE49-F238E27FC236}">
                <a16:creationId xmlns:a16="http://schemas.microsoft.com/office/drawing/2014/main" id="{1CCF0BF7-950F-04CD-3741-8E7D9B02A219}"/>
              </a:ext>
            </a:extLst>
          </p:cNvPr>
          <p:cNvGrpSpPr/>
          <p:nvPr/>
        </p:nvGrpSpPr>
        <p:grpSpPr>
          <a:xfrm>
            <a:off x="9151388" y="4627724"/>
            <a:ext cx="2628000" cy="1440000"/>
            <a:chOff x="9151388" y="4544479"/>
            <a:chExt cx="2628000" cy="1440000"/>
          </a:xfrm>
        </p:grpSpPr>
        <p:sp>
          <p:nvSpPr>
            <p:cNvPr id="23" name="Rectangle 22">
              <a:extLst>
                <a:ext uri="{FF2B5EF4-FFF2-40B4-BE49-F238E27FC236}">
                  <a16:creationId xmlns:a16="http://schemas.microsoft.com/office/drawing/2014/main" id="{264363AB-A755-BD6A-CAB6-9234721859D7}"/>
                </a:ext>
              </a:extLst>
            </p:cNvPr>
            <p:cNvSpPr/>
            <p:nvPr/>
          </p:nvSpPr>
          <p:spPr>
            <a:xfrm>
              <a:off x="9151388" y="4544479"/>
              <a:ext cx="2628000" cy="1440000"/>
            </a:xfrm>
            <a:prstGeom prst="rect">
              <a:avLst/>
            </a:prstGeom>
            <a:solidFill>
              <a:schemeClr val="accent5">
                <a:lumMod val="50000"/>
              </a:schemeClr>
            </a:solidFill>
            <a:ln w="38100">
              <a:solidFill>
                <a:schemeClr val="accent1">
                  <a:lumMod val="75000"/>
                </a:schemeClr>
              </a:solidFill>
            </a:ln>
            <a:effectLst>
              <a:outerShdw blurRad="50800" dist="88900" dir="8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095C69-FD31-8910-C1C4-D8C4D440C2A3}"/>
                    </a:ext>
                  </a:extLst>
                </p:cNvPr>
                <p:cNvSpPr txBox="1"/>
                <p:nvPr/>
              </p:nvSpPr>
              <p:spPr>
                <a:xfrm>
                  <a:off x="9507465" y="5071673"/>
                  <a:ext cx="1765163" cy="642099"/>
                </a:xfrm>
                <a:prstGeom prst="rect">
                  <a:avLst/>
                </a:prstGeom>
                <a:noFill/>
              </p:spPr>
              <p:txBody>
                <a:bodyPr wrap="none" lIns="0" tIns="0" rIns="0" bIns="0" rtlCol="0">
                  <a:spAutoFit/>
                </a:bodyPr>
                <a:lstStyle>
                  <a:defPPr>
                    <a:defRPr lang="en-US"/>
                  </a:defPPr>
                  <a:lvl1pPr>
                    <a:defRPr sz="2400" b="1" i="1">
                      <a:solidFill>
                        <a:schemeClr val="bg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a:latin typeface="Cambria Math" panose="02040503050406030204" pitchFamily="18" charset="0"/>
                              </a:rPr>
                              <m:t>𝒊</m:t>
                            </m:r>
                          </m:e>
                          <m:sub>
                            <m:r>
                              <a:rPr lang="en-US" sz="2000">
                                <a:latin typeface="Cambria Math" panose="02040503050406030204" pitchFamily="18" charset="0"/>
                              </a:rPr>
                              <m:t>𝒉𝒉</m:t>
                            </m:r>
                          </m:sub>
                        </m:sSub>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a:latin typeface="Cambria Math" panose="02040503050406030204" pitchFamily="18" charset="0"/>
                                  </a:rPr>
                                  <m:t>𝒓</m:t>
                                </m:r>
                              </m:e>
                              <m:sub>
                                <m:r>
                                  <a:rPr lang="en-US" sz="2000" b="1" i="1" smtClean="0">
                                    <a:latin typeface="Cambria Math" panose="02040503050406030204" pitchFamily="18" charset="0"/>
                                  </a:rPr>
                                  <m:t>𝒕</m:t>
                                </m:r>
                                <m:r>
                                  <a:rPr lang="en-US" sz="2000">
                                    <a:latin typeface="Cambria Math" panose="02040503050406030204" pitchFamily="18" charset="0"/>
                                  </a:rPr>
                                  <m:t>𝒄</m:t>
                                </m:r>
                              </m:sub>
                            </m:sSub>
                            <m:r>
                              <a:rPr lang="en-US" sz="2000" b="1" i="1" smtClean="0">
                                <a:latin typeface="Cambria Math" panose="02040503050406030204" pitchFamily="18" charset="0"/>
                              </a:rPr>
                              <m:t>[</m:t>
                            </m:r>
                            <m:r>
                              <a:rPr lang="en-US" sz="2000">
                                <a:latin typeface="Cambria Math" panose="02040503050406030204" pitchFamily="18" charset="0"/>
                              </a:rPr>
                              <m:t>𝒎𝒎</m:t>
                            </m:r>
                            <m:r>
                              <a:rPr lang="en-US" sz="2000" b="1" i="1" smtClean="0">
                                <a:latin typeface="Cambria Math" panose="02040503050406030204" pitchFamily="18" charset="0"/>
                              </a:rPr>
                              <m:t>]</m:t>
                            </m:r>
                          </m:num>
                          <m:den>
                            <m:sSub>
                              <m:sSubPr>
                                <m:ctrlPr>
                                  <a:rPr lang="en-US" sz="2000" i="1">
                                    <a:latin typeface="Cambria Math" panose="02040503050406030204" pitchFamily="18" charset="0"/>
                                  </a:rPr>
                                </m:ctrlPr>
                              </m:sSubPr>
                              <m:e>
                                <m:r>
                                  <a:rPr lang="en-US" sz="2000">
                                    <a:latin typeface="Cambria Math" panose="02040503050406030204" pitchFamily="18" charset="0"/>
                                  </a:rPr>
                                  <m:t>𝒓</m:t>
                                </m:r>
                              </m:e>
                              <m:sub>
                                <m:r>
                                  <a:rPr lang="en-US" sz="2000" b="1" i="1" smtClean="0">
                                    <a:latin typeface="Cambria Math" panose="02040503050406030204" pitchFamily="18" charset="0"/>
                                  </a:rPr>
                                  <m:t>𝒔𝒄</m:t>
                                </m:r>
                              </m:sub>
                            </m:sSub>
                            <m:r>
                              <a:rPr lang="en-US" sz="2000" b="1" i="1" smtClean="0">
                                <a:latin typeface="Cambria Math" panose="02040503050406030204" pitchFamily="18" charset="0"/>
                              </a:rPr>
                              <m:t>[</m:t>
                            </m:r>
                            <m:r>
                              <a:rPr lang="en-US" sz="2000">
                                <a:latin typeface="Cambria Math" panose="02040503050406030204" pitchFamily="18" charset="0"/>
                              </a:rPr>
                              <m:t>𝒎𝒎</m:t>
                            </m:r>
                            <m:r>
                              <a:rPr lang="en-US" sz="2000" b="1" i="1" smtClean="0">
                                <a:latin typeface="Cambria Math" panose="02040503050406030204" pitchFamily="18" charset="0"/>
                              </a:rPr>
                              <m:t>]</m:t>
                            </m:r>
                          </m:den>
                        </m:f>
                        <m:r>
                          <a:rPr lang="en-US" sz="2000">
                            <a:latin typeface="Cambria Math" panose="02040503050406030204" pitchFamily="18" charset="0"/>
                          </a:rPr>
                          <m:t> </m:t>
                        </m:r>
                      </m:oMath>
                    </m:oMathPara>
                  </a14:m>
                  <a:endParaRPr lang="en-US" sz="2000"/>
                </a:p>
              </p:txBody>
            </p:sp>
          </mc:Choice>
          <mc:Fallback xmlns="">
            <p:sp>
              <p:nvSpPr>
                <p:cNvPr id="26" name="TextBox 25">
                  <a:extLst>
                    <a:ext uri="{FF2B5EF4-FFF2-40B4-BE49-F238E27FC236}">
                      <a16:creationId xmlns:a16="http://schemas.microsoft.com/office/drawing/2014/main" id="{15095C69-FD31-8910-C1C4-D8C4D440C2A3}"/>
                    </a:ext>
                  </a:extLst>
                </p:cNvPr>
                <p:cNvSpPr txBox="1">
                  <a:spLocks noRot="1" noChangeAspect="1" noMove="1" noResize="1" noEditPoints="1" noAdjustHandles="1" noChangeArrowheads="1" noChangeShapeType="1" noTextEdit="1"/>
                </p:cNvSpPr>
                <p:nvPr/>
              </p:nvSpPr>
              <p:spPr>
                <a:xfrm>
                  <a:off x="9507465" y="5071673"/>
                  <a:ext cx="1765163" cy="642099"/>
                </a:xfrm>
                <a:prstGeom prst="rect">
                  <a:avLst/>
                </a:prstGeom>
                <a:blipFill>
                  <a:blip r:embed="rId9"/>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58F298D-AE4D-E897-A36A-9D012C4C4810}"/>
                </a:ext>
              </a:extLst>
            </p:cNvPr>
            <p:cNvSpPr txBox="1"/>
            <p:nvPr/>
          </p:nvSpPr>
          <p:spPr>
            <a:xfrm>
              <a:off x="9151389" y="4568554"/>
              <a:ext cx="2627999" cy="369332"/>
            </a:xfrm>
            <a:prstGeom prst="rect">
              <a:avLst/>
            </a:prstGeom>
            <a:noFill/>
          </p:spPr>
          <p:txBody>
            <a:bodyPr wrap="square" rtlCol="0">
              <a:spAutoFit/>
            </a:bodyPr>
            <a:lstStyle>
              <a:defPPr>
                <a:defRPr lang="en-US"/>
              </a:defPPr>
              <a:lvl1pPr algn="ctr">
                <a:defRPr sz="2000" b="1">
                  <a:solidFill>
                    <a:schemeClr val="bg1"/>
                  </a:solidFill>
                  <a:latin typeface="Times New Roman" panose="02020603050405020304" pitchFamily="18" charset="0"/>
                  <a:cs typeface="Times New Roman" panose="02020603050405020304" pitchFamily="18" charset="0"/>
                </a:defRPr>
              </a:lvl1pPr>
            </a:lstStyle>
            <a:p>
              <a:r>
                <a:rPr lang="en-US" sz="1800" err="1">
                  <a:latin typeface="+mn-lt"/>
                </a:rPr>
                <a:t>Ti</a:t>
              </a:r>
              <a:r>
                <a:rPr lang="en-US" sz="1800">
                  <a:latin typeface="+mn-lt"/>
                </a:rPr>
                <a:t>̉ </a:t>
              </a:r>
              <a:r>
                <a:rPr lang="en-US" sz="1800" err="1">
                  <a:latin typeface="+mn-lt"/>
                </a:rPr>
                <a:t>sô</a:t>
              </a:r>
              <a:r>
                <a:rPr lang="en-US" sz="1800">
                  <a:latin typeface="+mn-lt"/>
                </a:rPr>
                <a:t>́ </a:t>
              </a:r>
              <a:r>
                <a:rPr lang="en-US" sz="1800" err="1">
                  <a:latin typeface="+mn-lt"/>
                </a:rPr>
                <a:t>truyền</a:t>
              </a:r>
              <a:r>
                <a:rPr lang="en-US" sz="1800">
                  <a:latin typeface="+mn-lt"/>
                </a:rPr>
                <a:t> </a:t>
              </a:r>
              <a:r>
                <a:rPr lang="en-US" sz="1800" err="1">
                  <a:latin typeface="+mn-lt"/>
                </a:rPr>
                <a:t>hình</a:t>
              </a:r>
              <a:r>
                <a:rPr lang="en-US" sz="1800">
                  <a:latin typeface="+mn-lt"/>
                </a:rPr>
                <a:t> </a:t>
              </a:r>
              <a:r>
                <a:rPr lang="en-US" sz="1800" err="1">
                  <a:latin typeface="+mn-lt"/>
                </a:rPr>
                <a:t>học</a:t>
              </a:r>
              <a:endParaRPr lang="en-US" sz="1800">
                <a:latin typeface="+mn-lt"/>
              </a:endParaRPr>
            </a:p>
          </p:txBody>
        </p:sp>
      </p:grpSp>
      <p:pic>
        <p:nvPicPr>
          <p:cNvPr id="34" name="cvt-shifting_Trim_forSlide">
            <a:hlinkClick r:id="" action="ppaction://media"/>
            <a:extLst>
              <a:ext uri="{FF2B5EF4-FFF2-40B4-BE49-F238E27FC236}">
                <a16:creationId xmlns:a16="http://schemas.microsoft.com/office/drawing/2014/main" id="{6BE470C0-D91E-5758-024A-3F0CBEB324B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41514" t="5496" r="38707"/>
          <a:stretch/>
        </p:blipFill>
        <p:spPr>
          <a:xfrm rot="16200000">
            <a:off x="7818323" y="25156"/>
            <a:ext cx="2137811" cy="5745669"/>
          </a:xfrm>
          <a:prstGeom prst="rect">
            <a:avLst/>
          </a:prstGeom>
          <a:effectLst>
            <a:outerShdw blurRad="190500" dist="50800" dir="5400000" algn="ctr" rotWithShape="0">
              <a:srgbClr val="000000">
                <a:alpha val="61000"/>
              </a:srgbClr>
            </a:outerShdw>
          </a:effectLst>
        </p:spPr>
      </p:pic>
      <p:sp>
        <p:nvSpPr>
          <p:cNvPr id="2" name="Slide Number Placeholder 1">
            <a:extLst>
              <a:ext uri="{FF2B5EF4-FFF2-40B4-BE49-F238E27FC236}">
                <a16:creationId xmlns:a16="http://schemas.microsoft.com/office/drawing/2014/main" id="{4352FD1D-536C-B8A1-446D-37772E296F3F}"/>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3</a:t>
            </a:fld>
            <a:endParaRPr lang="en-US"/>
          </a:p>
        </p:txBody>
      </p:sp>
      <p:grpSp>
        <p:nvGrpSpPr>
          <p:cNvPr id="5" name="Group 4">
            <a:extLst>
              <a:ext uri="{FF2B5EF4-FFF2-40B4-BE49-F238E27FC236}">
                <a16:creationId xmlns:a16="http://schemas.microsoft.com/office/drawing/2014/main" id="{CCDF526B-46FA-130D-99EC-DF9EBEE5DA42}"/>
              </a:ext>
            </a:extLst>
          </p:cNvPr>
          <p:cNvGrpSpPr/>
          <p:nvPr/>
        </p:nvGrpSpPr>
        <p:grpSpPr>
          <a:xfrm>
            <a:off x="390721" y="2351356"/>
            <a:ext cx="5291757" cy="3379694"/>
            <a:chOff x="5185129" y="1847840"/>
            <a:chExt cx="5291757" cy="3379694"/>
          </a:xfrm>
        </p:grpSpPr>
        <p:pic>
          <p:nvPicPr>
            <p:cNvPr id="3" name="How a CVT works! (Animation) (1)_Trim">
              <a:hlinkClick r:id="" action="ppaction://media"/>
              <a:extLst>
                <a:ext uri="{FF2B5EF4-FFF2-40B4-BE49-F238E27FC236}">
                  <a16:creationId xmlns:a16="http://schemas.microsoft.com/office/drawing/2014/main" id="{31E831D3-5178-7A29-1460-5A237E4CED3E}"/>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185130" y="1847840"/>
              <a:ext cx="5291756" cy="2976613"/>
            </a:xfrm>
            <a:prstGeom prst="rect">
              <a:avLst/>
            </a:prstGeom>
          </p:spPr>
        </p:pic>
        <p:sp>
          <p:nvSpPr>
            <p:cNvPr id="4" name="TextBox 3">
              <a:extLst>
                <a:ext uri="{FF2B5EF4-FFF2-40B4-BE49-F238E27FC236}">
                  <a16:creationId xmlns:a16="http://schemas.microsoft.com/office/drawing/2014/main" id="{A1CE174F-81B9-41AE-5499-3BDB6405F51D}"/>
                </a:ext>
              </a:extLst>
            </p:cNvPr>
            <p:cNvSpPr txBox="1"/>
            <p:nvPr/>
          </p:nvSpPr>
          <p:spPr>
            <a:xfrm>
              <a:off x="5185129" y="4827424"/>
              <a:ext cx="5291756" cy="400110"/>
            </a:xfrm>
            <a:prstGeom prst="rect">
              <a:avLst/>
            </a:prstGeom>
            <a:solidFill>
              <a:srgbClr val="1F4E79"/>
            </a:solidFill>
            <a:ln w="19050">
              <a:noFill/>
            </a:ln>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Times New Roman" panose="02020603050405020304" pitchFamily="18" charset="0"/>
                  <a:cs typeface="Times New Roman" panose="02020603050405020304" pitchFamily="18" charset="0"/>
                </a:defRPr>
              </a:lvl1pPr>
            </a:lstStyle>
            <a:p>
              <a:r>
                <a:rPr lang="en-US" err="1">
                  <a:latin typeface="+mn-lt"/>
                </a:rPr>
                <a:t>Nguyên</a:t>
              </a:r>
              <a:r>
                <a:rPr lang="en-US">
                  <a:latin typeface="+mn-lt"/>
                </a:rPr>
                <a:t> </a:t>
              </a:r>
              <a:r>
                <a:rPr lang="en-US" err="1">
                  <a:latin typeface="+mn-lt"/>
                </a:rPr>
                <a:t>ly</a:t>
              </a:r>
              <a:r>
                <a:rPr lang="en-US">
                  <a:latin typeface="+mn-lt"/>
                </a:rPr>
                <a:t>́ </a:t>
              </a:r>
              <a:r>
                <a:rPr lang="en-US" err="1">
                  <a:latin typeface="+mn-lt"/>
                </a:rPr>
                <a:t>hoạt</a:t>
              </a:r>
              <a:r>
                <a:rPr lang="en-US">
                  <a:latin typeface="+mn-lt"/>
                </a:rPr>
                <a:t> </a:t>
              </a:r>
              <a:r>
                <a:rPr lang="en-US" err="1">
                  <a:latin typeface="+mn-lt"/>
                </a:rPr>
                <a:t>động</a:t>
              </a:r>
              <a:r>
                <a:rPr lang="en-US">
                  <a:latin typeface="+mn-lt"/>
                </a:rPr>
                <a:t> </a:t>
              </a:r>
              <a:r>
                <a:rPr lang="en-US" err="1">
                  <a:latin typeface="+mn-lt"/>
                </a:rPr>
                <a:t>hộp</a:t>
              </a:r>
              <a:r>
                <a:rPr lang="en-US">
                  <a:latin typeface="+mn-lt"/>
                </a:rPr>
                <a:t> </a:t>
              </a:r>
              <a:r>
                <a:rPr lang="en-US" err="1">
                  <a:latin typeface="+mn-lt"/>
                </a:rPr>
                <a:t>sô</a:t>
              </a:r>
              <a:r>
                <a:rPr lang="en-US">
                  <a:latin typeface="+mn-lt"/>
                </a:rPr>
                <a:t>́ CVT</a:t>
              </a:r>
            </a:p>
          </p:txBody>
        </p:sp>
      </p:grpSp>
      <p:sp>
        <p:nvSpPr>
          <p:cNvPr id="6" name="TextBox 5">
            <a:extLst>
              <a:ext uri="{FF2B5EF4-FFF2-40B4-BE49-F238E27FC236}">
                <a16:creationId xmlns:a16="http://schemas.microsoft.com/office/drawing/2014/main" id="{8A7084A2-7AF5-3206-045B-665129C9A7AB}"/>
              </a:ext>
            </a:extLst>
          </p:cNvPr>
          <p:cNvSpPr txBox="1"/>
          <p:nvPr/>
        </p:nvSpPr>
        <p:spPr>
          <a:xfrm>
            <a:off x="6241350" y="4036886"/>
            <a:ext cx="5291756" cy="400110"/>
          </a:xfrm>
          <a:prstGeom prst="rect">
            <a:avLst/>
          </a:prstGeom>
          <a:noFill/>
          <a:ln w="19050">
            <a:noFill/>
          </a:ln>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Times New Roman" panose="02020603050405020304" pitchFamily="18" charset="0"/>
                <a:cs typeface="Times New Roman" panose="02020603050405020304" pitchFamily="18" charset="0"/>
              </a:defRPr>
            </a:lvl1pPr>
          </a:lstStyle>
          <a:p>
            <a:r>
              <a:rPr lang="en-US">
                <a:solidFill>
                  <a:schemeClr val="tx1"/>
                </a:solidFill>
                <a:latin typeface="+mn-lt"/>
              </a:rPr>
              <a:t>CVT </a:t>
            </a:r>
            <a:r>
              <a:rPr lang="en-US" err="1">
                <a:solidFill>
                  <a:schemeClr val="tx1"/>
                </a:solidFill>
                <a:latin typeface="+mn-lt"/>
              </a:rPr>
              <a:t>beltbox</a:t>
            </a:r>
            <a:endParaRPr lang="en-US">
              <a:solidFill>
                <a:schemeClr val="tx1"/>
              </a:solidFill>
              <a:latin typeface="+mn-lt"/>
            </a:endParaRPr>
          </a:p>
        </p:txBody>
      </p:sp>
    </p:spTree>
    <p:extLst>
      <p:ext uri="{BB962C8B-B14F-4D97-AF65-F5344CB8AC3E}">
        <p14:creationId xmlns:p14="http://schemas.microsoft.com/office/powerpoint/2010/main" val="103546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4"/>
                </p:tgtEl>
              </p:cMediaNode>
            </p:video>
            <p:seq concurrent="1" nextAc="seek">
              <p:cTn id="13" restart="whenNotActive" fill="hold" evtFilter="cancelBubble" nodeType="interactiveSeq">
                <p:stCondLst>
                  <p:cond evt="onClick" delay="0">
                    <p:tgtEl>
                      <p:spTgt spid="3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4"/>
                                        </p:tgtEl>
                                      </p:cBhvr>
                                    </p:cmd>
                                  </p:childTnLst>
                                </p:cTn>
                              </p:par>
                            </p:childTnLst>
                          </p:cTn>
                        </p:par>
                      </p:childTnLst>
                    </p:cTn>
                  </p:par>
                </p:childTnLst>
              </p:cTn>
              <p:nextCondLst>
                <p:cond evt="onClick" delay="0">
                  <p:tgtEl>
                    <p:spTgt spid="34"/>
                  </p:tgtEl>
                </p:cond>
              </p:nextCondLst>
            </p:seq>
            <p:video>
              <p:cMediaNode vol="80000" mute="1">
                <p:cTn id="18"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3086157-700D-49BF-90A0-69022A9FC77E}"/>
              </a:ext>
            </a:extLst>
          </p:cNvPr>
          <p:cNvSpPr txBox="1"/>
          <p:nvPr/>
        </p:nvSpPr>
        <p:spPr>
          <a:xfrm>
            <a:off x="3849409" y="12210343"/>
            <a:ext cx="7832725"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defPPr>
              <a:defRPr lang="en-GB"/>
            </a:defPPr>
            <a:lvl1pPr algn="ctr">
              <a:spcAft>
                <a:spcPts val="1000"/>
              </a:spcAft>
              <a:defRPr i="1">
                <a:solidFill>
                  <a:srgbClr val="1F497D"/>
                </a:solidFill>
                <a:effectLst/>
                <a:latin typeface="Times New Roman" panose="02020603050405020304" pitchFamily="18" charset="0"/>
                <a:ea typeface="Times New Roman" panose="02020603050405020304" pitchFamily="18" charset="0"/>
              </a:defRPr>
            </a:lvl1pPr>
          </a:lstStyle>
          <a:p>
            <a:r>
              <a:rPr lang="en-US" sz="2800">
                <a:cs typeface="Times New Roman" panose="02020603050405020304" pitchFamily="18" charset="0"/>
              </a:rPr>
              <a:t>Picture 1. CVT working principle</a:t>
            </a:r>
          </a:p>
        </p:txBody>
      </p:sp>
      <p:grpSp>
        <p:nvGrpSpPr>
          <p:cNvPr id="4" name="Group 3">
            <a:extLst>
              <a:ext uri="{FF2B5EF4-FFF2-40B4-BE49-F238E27FC236}">
                <a16:creationId xmlns:a16="http://schemas.microsoft.com/office/drawing/2014/main" id="{7814EC73-7310-3DFC-F5A9-EAC8B74387A4}"/>
              </a:ext>
            </a:extLst>
          </p:cNvPr>
          <p:cNvGrpSpPr/>
          <p:nvPr/>
        </p:nvGrpSpPr>
        <p:grpSpPr>
          <a:xfrm>
            <a:off x="1144754" y="2215200"/>
            <a:ext cx="9902492" cy="3379080"/>
            <a:chOff x="810426" y="2215200"/>
            <a:chExt cx="9902492" cy="3379080"/>
          </a:xfrm>
        </p:grpSpPr>
        <p:sp>
          <p:nvSpPr>
            <p:cNvPr id="14" name="Rectangle 13">
              <a:extLst>
                <a:ext uri="{FF2B5EF4-FFF2-40B4-BE49-F238E27FC236}">
                  <a16:creationId xmlns:a16="http://schemas.microsoft.com/office/drawing/2014/main" id="{E4AE7C0D-3925-9A82-E443-ABA55ED433DD}"/>
                </a:ext>
              </a:extLst>
            </p:cNvPr>
            <p:cNvSpPr/>
            <p:nvPr/>
          </p:nvSpPr>
          <p:spPr>
            <a:xfrm>
              <a:off x="810426" y="2215200"/>
              <a:ext cx="9902492" cy="3379080"/>
            </a:xfrm>
            <a:prstGeom prst="rect">
              <a:avLst/>
            </a:prstGeom>
            <a:solidFill>
              <a:schemeClr val="bg1"/>
            </a:solidFill>
            <a:ln w="38100">
              <a:solidFill>
                <a:schemeClr val="accent5">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600"/>
            </a:p>
          </p:txBody>
        </p:sp>
        <p:sp>
          <p:nvSpPr>
            <p:cNvPr id="15" name="Rectangle 14">
              <a:extLst>
                <a:ext uri="{FF2B5EF4-FFF2-40B4-BE49-F238E27FC236}">
                  <a16:creationId xmlns:a16="http://schemas.microsoft.com/office/drawing/2014/main" id="{8C73705A-C38A-3ABC-725F-8B5039F40FA3}"/>
                </a:ext>
              </a:extLst>
            </p:cNvPr>
            <p:cNvSpPr/>
            <p:nvPr/>
          </p:nvSpPr>
          <p:spPr>
            <a:xfrm>
              <a:off x="889292" y="2951331"/>
              <a:ext cx="9746623" cy="2552780"/>
            </a:xfrm>
            <a:prstGeom prst="rect">
              <a:avLst/>
            </a:prstGeom>
            <a:solidFill>
              <a:srgbClr val="417B6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1200"/>
                </a:spcBef>
                <a:buFont typeface="Arial" panose="020B0604020202020204" pitchFamily="34" charset="0"/>
                <a:buChar char="•"/>
              </a:pPr>
              <a:r>
                <a:rPr lang="en-US" sz="2000" b="1" dirty="0" err="1"/>
                <a:t>Chức</a:t>
              </a:r>
              <a:r>
                <a:rPr lang="en-US" sz="2000" b="1" dirty="0"/>
                <a:t> </a:t>
              </a:r>
              <a:r>
                <a:rPr lang="en-US" sz="2000" b="1" dirty="0" err="1"/>
                <a:t>năng</a:t>
              </a:r>
              <a:r>
                <a:rPr lang="en-US" sz="2000" b="1" dirty="0"/>
                <a:t>: </a:t>
              </a:r>
              <a:r>
                <a:rPr lang="en-US" sz="2000" dirty="0" err="1"/>
                <a:t>xác</a:t>
              </a:r>
              <a:r>
                <a:rPr lang="en-US" sz="2000" dirty="0"/>
                <a:t> </a:t>
              </a:r>
              <a:r>
                <a:rPr lang="en-US" sz="2000" dirty="0" err="1"/>
                <a:t>định</a:t>
              </a:r>
              <a:r>
                <a:rPr lang="en-US" sz="2000" dirty="0"/>
                <a:t> </a:t>
              </a:r>
              <a:r>
                <a:rPr lang="en-US" sz="2000" dirty="0" err="1"/>
                <a:t>ti</a:t>
              </a:r>
              <a:r>
                <a:rPr lang="en-US" sz="2000" dirty="0"/>
                <a:t>̉ </a:t>
              </a:r>
              <a:r>
                <a:rPr lang="en-US" sz="2000" dirty="0" err="1"/>
                <a:t>sô</a:t>
              </a:r>
              <a:r>
                <a:rPr lang="en-US" sz="2000" dirty="0"/>
                <a:t>́ </a:t>
              </a:r>
              <a:r>
                <a:rPr lang="en-US" sz="2000" dirty="0" err="1"/>
                <a:t>truyền</a:t>
              </a:r>
              <a:r>
                <a:rPr lang="en-US" sz="2000" dirty="0"/>
                <a:t> </a:t>
              </a:r>
              <a:r>
                <a:rPr lang="en-US" sz="2000" dirty="0" err="1"/>
                <a:t>hình</a:t>
              </a:r>
              <a:r>
                <a:rPr lang="en-US" sz="2000" dirty="0"/>
                <a:t> </a:t>
              </a:r>
              <a:r>
                <a:rPr lang="en-US" sz="2000" dirty="0" err="1"/>
                <a:t>học</a:t>
              </a:r>
              <a:r>
                <a:rPr lang="en-US" sz="2000" dirty="0"/>
                <a:t> </a:t>
              </a:r>
              <a:r>
                <a:rPr lang="en-US" sz="2000" dirty="0" err="1"/>
                <a:t>của</a:t>
              </a:r>
              <a:r>
                <a:rPr lang="en-US" sz="2000" dirty="0"/>
                <a:t> </a:t>
              </a:r>
              <a:r>
                <a:rPr lang="en-US" sz="2000" dirty="0" err="1"/>
                <a:t>hộp</a:t>
              </a:r>
              <a:r>
                <a:rPr lang="en-US" sz="2000" dirty="0"/>
                <a:t> </a:t>
              </a:r>
              <a:r>
                <a:rPr lang="en-US" sz="2000" dirty="0" err="1"/>
                <a:t>sô</a:t>
              </a:r>
              <a:r>
                <a:rPr lang="en-US" sz="2000" dirty="0"/>
                <a:t>́ CVT </a:t>
              </a:r>
              <a:r>
                <a:rPr lang="en-US" sz="2000" dirty="0" err="1"/>
                <a:t>trong</a:t>
              </a:r>
              <a:r>
                <a:rPr lang="en-US" sz="2000" dirty="0"/>
                <a:t> </a:t>
              </a:r>
              <a:r>
                <a:rPr lang="en-US" sz="2000" dirty="0" err="1"/>
                <a:t>suốt</a:t>
              </a:r>
              <a:r>
                <a:rPr lang="en-US" sz="2000" dirty="0"/>
                <a:t> quá </a:t>
              </a:r>
              <a:r>
                <a:rPr lang="en-US" sz="2000" dirty="0" err="1"/>
                <a:t>trình</a:t>
              </a:r>
              <a:r>
                <a:rPr lang="en-US" sz="2000" dirty="0"/>
                <a:t> </a:t>
              </a:r>
              <a:r>
                <a:rPr lang="vi-VN" sz="2000" dirty="0">
                  <a:latin typeface="Calibri" panose="020F0502020204030204" pitchFamily="34" charset="0"/>
                  <a:ea typeface="Calibri" panose="020F0502020204030204" pitchFamily="34" charset="0"/>
                  <a:cs typeface="Calibri" panose="020F0502020204030204" pitchFamily="34" charset="0"/>
                </a:rPr>
                <a:t>hoạt động</a:t>
              </a:r>
              <a:r>
                <a:rPr lang="en-US" sz="2000" dirty="0">
                  <a:latin typeface="Calibri" panose="020F0502020204030204" pitchFamily="34" charset="0"/>
                  <a:ea typeface="Calibri" panose="020F0502020204030204" pitchFamily="34" charset="0"/>
                  <a:cs typeface="Calibri" panose="020F0502020204030204" pitchFamily="34" charset="0"/>
                </a:rPr>
                <a:t>.</a:t>
              </a:r>
            </a:p>
            <a:p>
              <a:pPr marL="342900" indent="-342900">
                <a:spcBef>
                  <a:spcPts val="1200"/>
                </a:spcBef>
                <a:buFont typeface="Arial" panose="020B0604020202020204" pitchFamily="34" charset="0"/>
                <a:buChar char="•"/>
              </a:pPr>
              <a:r>
                <a:rPr lang="en-US" sz="2000" b="1" dirty="0" err="1"/>
                <a:t>Hiệu</a:t>
              </a:r>
              <a:r>
                <a:rPr lang="en-US" sz="2000" b="1" dirty="0"/>
                <a:t> </a:t>
              </a:r>
              <a:r>
                <a:rPr lang="en-US" sz="2000" b="1" dirty="0" err="1"/>
                <a:t>suất</a:t>
              </a:r>
              <a:r>
                <a:rPr lang="en-US" sz="2000" b="1" dirty="0"/>
                <a:t>: </a:t>
              </a:r>
              <a:r>
                <a:rPr lang="en-US" sz="2000" dirty="0" err="1"/>
                <a:t>thời</a:t>
              </a:r>
              <a:r>
                <a:rPr lang="en-US" sz="2000" dirty="0"/>
                <a:t> </a:t>
              </a:r>
              <a:r>
                <a:rPr lang="en-US" sz="2000" dirty="0" err="1"/>
                <a:t>gian</a:t>
              </a:r>
              <a:r>
                <a:rPr lang="en-US" sz="2000" dirty="0"/>
                <a:t> </a:t>
              </a:r>
              <a:r>
                <a:rPr lang="en-US" sz="2000" dirty="0" err="1"/>
                <a:t>xư</a:t>
              </a:r>
              <a:r>
                <a:rPr lang="en-US" sz="2000" dirty="0"/>
                <a:t>̉ </a:t>
              </a:r>
              <a:r>
                <a:rPr lang="en-US" sz="2000" dirty="0" err="1"/>
                <a:t>ly</a:t>
              </a:r>
              <a:r>
                <a:rPr lang="en-US" sz="2000" dirty="0"/>
                <a:t>́ </a:t>
              </a:r>
              <a:r>
                <a:rPr lang="en-US" sz="2000" dirty="0" err="1"/>
                <a:t>ảnh</a:t>
              </a:r>
              <a:r>
                <a:rPr lang="en-US" sz="2000" dirty="0"/>
                <a:t> </a:t>
              </a:r>
              <a:r>
                <a:rPr lang="en-US" sz="2000" dirty="0" err="1"/>
                <a:t>đơn</a:t>
              </a:r>
              <a:r>
                <a:rPr lang="en-US" sz="2000" dirty="0"/>
                <a:t> </a:t>
              </a:r>
              <a:r>
                <a:rPr lang="en-US" sz="2000" dirty="0" err="1"/>
                <a:t>dưới</a:t>
              </a:r>
              <a:r>
                <a:rPr lang="en-US" sz="2000" dirty="0"/>
                <a:t> 0.1s/</a:t>
              </a:r>
              <a:r>
                <a:rPr lang="en-US" sz="2000" dirty="0" err="1"/>
                <a:t>ảnh</a:t>
              </a:r>
              <a:r>
                <a:rPr lang="en-US" sz="2000" dirty="0"/>
                <a:t>.</a:t>
              </a:r>
            </a:p>
            <a:p>
              <a:pPr marL="342900" indent="-342900">
                <a:spcBef>
                  <a:spcPts val="1200"/>
                </a:spcBef>
                <a:buFont typeface="Arial" panose="020B0604020202020204" pitchFamily="34" charset="0"/>
                <a:buChar char="•"/>
              </a:pPr>
              <a:r>
                <a:rPr lang="en-US" sz="2000" b="1" dirty="0" err="1"/>
                <a:t>Hiệu</a:t>
              </a:r>
              <a:r>
                <a:rPr lang="en-US" sz="2000" b="1" dirty="0"/>
                <a:t> quả: </a:t>
              </a:r>
              <a:r>
                <a:rPr lang="en-US" sz="2000" dirty="0" err="1"/>
                <a:t>đô</a:t>
              </a:r>
              <a:r>
                <a:rPr lang="en-US" sz="2000" dirty="0"/>
                <a:t>̣ tin </a:t>
              </a:r>
              <a:r>
                <a:rPr lang="en-US" sz="2000" dirty="0" err="1"/>
                <a:t>cậy</a:t>
              </a:r>
              <a:r>
                <a:rPr lang="en-US" sz="2000" dirty="0"/>
                <a:t> 95% .</a:t>
              </a:r>
            </a:p>
            <a:p>
              <a:pPr marL="742950" lvl="1" indent="-285750">
                <a:lnSpc>
                  <a:spcPct val="150000"/>
                </a:lnSpc>
                <a:buFont typeface="Wingdings" panose="05000000000000000000" pitchFamily="2" charset="2"/>
                <a:buChar char=""/>
              </a:pPr>
              <a:endParaRPr lang="en-US" sz="1600" dirty="0">
                <a:solidFill>
                  <a:schemeClr val="bg1"/>
                </a:solidFill>
                <a:effectLst/>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F3FC8604-A2F1-66D2-04E7-825EC1A99A09}"/>
                </a:ext>
              </a:extLst>
            </p:cNvPr>
            <p:cNvSpPr/>
            <p:nvPr/>
          </p:nvSpPr>
          <p:spPr>
            <a:xfrm>
              <a:off x="889293" y="2297205"/>
              <a:ext cx="9746622" cy="57212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solidFill>
                    <a:schemeClr val="bg1"/>
                  </a:solidFill>
                  <a:ea typeface="Times New Roman" panose="02020603050405020304" pitchFamily="18" charset="0"/>
                </a:rPr>
                <a:t>Yêu</a:t>
              </a:r>
              <a:r>
                <a:rPr lang="en-US" sz="2400" b="1">
                  <a:solidFill>
                    <a:schemeClr val="bg1"/>
                  </a:solidFill>
                  <a:ea typeface="Times New Roman" panose="02020603050405020304" pitchFamily="18" charset="0"/>
                </a:rPr>
                <a:t> </a:t>
              </a:r>
              <a:r>
                <a:rPr lang="en-US" sz="2400" b="1" err="1">
                  <a:solidFill>
                    <a:schemeClr val="bg1"/>
                  </a:solidFill>
                  <a:ea typeface="Times New Roman" panose="02020603050405020304" pitchFamily="18" charset="0"/>
                </a:rPr>
                <a:t>cầu</a:t>
              </a:r>
              <a:endParaRPr lang="en-US" sz="2400" b="1">
                <a:solidFill>
                  <a:schemeClr val="bg1"/>
                </a:solidFill>
                <a:effectLst/>
                <a:ea typeface="Times New Roman" panose="02020603050405020304" pitchFamily="18" charset="0"/>
              </a:endParaRPr>
            </a:p>
          </p:txBody>
        </p:sp>
      </p:grpSp>
      <p:sp>
        <p:nvSpPr>
          <p:cNvPr id="2" name="Slide Number Placeholder 1">
            <a:extLst>
              <a:ext uri="{FF2B5EF4-FFF2-40B4-BE49-F238E27FC236}">
                <a16:creationId xmlns:a16="http://schemas.microsoft.com/office/drawing/2014/main" id="{435C69E3-CC2A-9F20-7292-3C96C0614F67}"/>
              </a:ext>
            </a:extLst>
          </p:cNvPr>
          <p:cNvSpPr>
            <a:spLocks noGrp="1"/>
          </p:cNvSpPr>
          <p:nvPr>
            <p:ph type="sldNum" sz="quarter" idx="12"/>
          </p:nvPr>
        </p:nvSpPr>
        <p:spPr/>
        <p:txBody>
          <a:bodyPr/>
          <a:lstStyle/>
          <a:p>
            <a:fld id="{DB371C95-F60F-4EC1-A05E-E0B767D78F37}" type="slidenum">
              <a:rPr lang="en-US" smtClean="0"/>
              <a:t>4</a:t>
            </a:fld>
            <a:endParaRPr lang="en-US"/>
          </a:p>
        </p:txBody>
      </p:sp>
      <p:sp>
        <p:nvSpPr>
          <p:cNvPr id="5" name="Text Placeholder 15">
            <a:extLst>
              <a:ext uri="{FF2B5EF4-FFF2-40B4-BE49-F238E27FC236}">
                <a16:creationId xmlns:a16="http://schemas.microsoft.com/office/drawing/2014/main" id="{B460DD98-09F5-BC16-5C77-DC05A698555E}"/>
              </a:ext>
            </a:extLst>
          </p:cNvPr>
          <p:cNvSpPr txBox="1">
            <a:spLocks/>
          </p:cNvSpPr>
          <p:nvPr/>
        </p:nvSpPr>
        <p:spPr>
          <a:xfrm>
            <a:off x="452957" y="1075692"/>
            <a:ext cx="3816000"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 Giới thiệu đề tài</a:t>
            </a:r>
          </a:p>
        </p:txBody>
      </p:sp>
    </p:spTree>
    <p:extLst>
      <p:ext uri="{BB962C8B-B14F-4D97-AF65-F5344CB8AC3E}">
        <p14:creationId xmlns:p14="http://schemas.microsoft.com/office/powerpoint/2010/main" val="2674678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9F8B02-8DE4-34D6-C6E1-32D92ECBAC74}"/>
              </a:ext>
            </a:extLst>
          </p:cNvPr>
          <p:cNvPicPr>
            <a:picLocks noChangeAspect="1"/>
          </p:cNvPicPr>
          <p:nvPr/>
        </p:nvPicPr>
        <p:blipFill>
          <a:blip r:embed="rId3"/>
          <a:stretch>
            <a:fillRect/>
          </a:stretch>
        </p:blipFill>
        <p:spPr>
          <a:xfrm>
            <a:off x="1349145" y="2146742"/>
            <a:ext cx="5072312" cy="367620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A6E0B6-0CB8-6E9E-65CE-701AD468494E}"/>
                  </a:ext>
                </a:extLst>
              </p:cNvPr>
              <p:cNvSpPr txBox="1"/>
              <p:nvPr/>
            </p:nvSpPr>
            <p:spPr>
              <a:xfrm>
                <a:off x="6842564" y="4171126"/>
                <a:ext cx="4593021" cy="1482072"/>
              </a:xfrm>
              <a:prstGeom prst="rect">
                <a:avLst/>
              </a:prstGeom>
              <a:noFill/>
            </p:spPr>
            <p:txBody>
              <a:bodyPr wrap="square">
                <a:spAutoFit/>
              </a:bodyPr>
              <a:lstStyle/>
              <a:p>
                <a:pPr algn="just">
                  <a:spcBef>
                    <a:spcPts val="600"/>
                  </a:spcBef>
                </a:pPr>
                <a:r>
                  <a:rPr lang="en-US" i="1" err="1">
                    <a:effectLst/>
                    <a:ea typeface="Times New Roman" panose="02020603050405020304" pitchFamily="18" charset="0"/>
                  </a:rPr>
                  <a:t>Với</a:t>
                </a:r>
                <a:r>
                  <a:rPr lang="en-US" i="1">
                    <a:effectLst/>
                    <a:ea typeface="Times New Roman" panose="02020603050405020304" pitchFamily="18" charset="0"/>
                  </a:rPr>
                  <a:t>: </a:t>
                </a:r>
                <a:r>
                  <a:rPr lang="en-US">
                    <a:effectLst/>
                    <a:ea typeface="Times New Roman" panose="02020603050405020304" pitchFamily="18" charset="0"/>
                  </a:rPr>
                  <a:t>	</a:t>
                </a:r>
                <a:r>
                  <a:rPr lang="en-US">
                    <a:ea typeface="Times New Roman" panose="02020603050405020304" pitchFamily="18" charset="0"/>
                  </a:rPr>
                  <a:t>-</a:t>
                </a:r>
                <a:r>
                  <a:rPr lang="en-US" sz="1800" b="1">
                    <a:solidFill>
                      <a:srgbClr val="7030A0"/>
                    </a:solidFill>
                  </a:rPr>
                  <a:t> </a:t>
                </a:r>
                <a14:m>
                  <m:oMath xmlns:m="http://schemas.openxmlformats.org/officeDocument/2006/math">
                    <m:sSub>
                      <m:sSubPr>
                        <m:ctrlPr>
                          <a:rPr lang="en-US" sz="1800" b="1" i="1" smtClean="0">
                            <a:solidFill>
                              <a:srgbClr val="7030A0"/>
                            </a:solidFill>
                            <a:latin typeface="Cambria Math" panose="02040503050406030204" pitchFamily="18" charset="0"/>
                          </a:rPr>
                        </m:ctrlPr>
                      </m:sSubPr>
                      <m:e>
                        <m:r>
                          <a:rPr lang="en-US" sz="1800" b="1" i="1" smtClean="0">
                            <a:solidFill>
                              <a:srgbClr val="7030A0"/>
                            </a:solidFill>
                            <a:latin typeface="Cambria Math" panose="02040503050406030204" pitchFamily="18" charset="0"/>
                          </a:rPr>
                          <m:t>𝒘</m:t>
                        </m:r>
                      </m:e>
                      <m:sub>
                        <m:r>
                          <a:rPr lang="en-US" sz="1800" b="1" i="1" smtClean="0">
                            <a:solidFill>
                              <a:srgbClr val="7030A0"/>
                            </a:solidFill>
                            <a:latin typeface="Cambria Math" panose="02040503050406030204" pitchFamily="18" charset="0"/>
                          </a:rPr>
                          <m:t>𝒃𝒆𝒍𝒕</m:t>
                        </m:r>
                      </m:sub>
                    </m:sSub>
                  </m:oMath>
                </a14:m>
                <a:r>
                  <a:rPr lang="en-US" i="1">
                    <a:solidFill>
                      <a:srgbClr val="7030A0"/>
                    </a:solidFill>
                    <a:effectLst/>
                    <a:ea typeface="Times New Roman" panose="02020603050405020304" pitchFamily="18" charset="0"/>
                  </a:rPr>
                  <a:t> </a:t>
                </a:r>
                <a:r>
                  <a:rPr lang="en-US" err="1">
                    <a:effectLst/>
                    <a:ea typeface="Times New Roman" panose="02020603050405020304" pitchFamily="18" charset="0"/>
                  </a:rPr>
                  <a:t>là</a:t>
                </a:r>
                <a:r>
                  <a:rPr lang="en-US" i="1">
                    <a:solidFill>
                      <a:srgbClr val="7030A0"/>
                    </a:solidFill>
                    <a:effectLst/>
                    <a:ea typeface="Times New Roman" panose="02020603050405020304" pitchFamily="18" charset="0"/>
                  </a:rPr>
                  <a:t> </a:t>
                </a:r>
                <a:r>
                  <a:rPr lang="en-US" err="1">
                    <a:effectLst/>
                    <a:ea typeface="Times New Roman" panose="02020603050405020304" pitchFamily="18" charset="0"/>
                  </a:rPr>
                  <a:t>bề</a:t>
                </a:r>
                <a:r>
                  <a:rPr lang="en-US">
                    <a:effectLst/>
                    <a:ea typeface="Times New Roman" panose="02020603050405020304" pitchFamily="18" charset="0"/>
                  </a:rPr>
                  <a:t> </a:t>
                </a:r>
                <a:r>
                  <a:rPr lang="en-US" err="1">
                    <a:effectLst/>
                    <a:ea typeface="Times New Roman" panose="02020603050405020304" pitchFamily="18" charset="0"/>
                  </a:rPr>
                  <a:t>rộng</a:t>
                </a:r>
                <a:r>
                  <a:rPr lang="en-US">
                    <a:effectLst/>
                    <a:ea typeface="Times New Roman" panose="02020603050405020304" pitchFamily="18" charset="0"/>
                  </a:rPr>
                  <a:t> </a:t>
                </a:r>
                <a:r>
                  <a:rPr lang="en-US" err="1">
                    <a:effectLst/>
                    <a:ea typeface="Times New Roman" panose="02020603050405020304" pitchFamily="18" charset="0"/>
                  </a:rPr>
                  <a:t>của</a:t>
                </a:r>
                <a:r>
                  <a:rPr lang="en-US">
                    <a:effectLst/>
                    <a:ea typeface="Times New Roman" panose="02020603050405020304" pitchFamily="18" charset="0"/>
                  </a:rPr>
                  <a:t> </a:t>
                </a:r>
                <a:r>
                  <a:rPr lang="en-US" err="1">
                    <a:effectLst/>
                    <a:ea typeface="Times New Roman" panose="02020603050405020304" pitchFamily="18" charset="0"/>
                  </a:rPr>
                  <a:t>đai</a:t>
                </a:r>
                <a:r>
                  <a:rPr lang="en-US">
                    <a:effectLst/>
                    <a:ea typeface="Times New Roman" panose="02020603050405020304" pitchFamily="18" charset="0"/>
                  </a:rPr>
                  <a:t> </a:t>
                </a:r>
                <a:r>
                  <a:rPr lang="en-US" err="1">
                    <a:effectLst/>
                    <a:ea typeface="Times New Roman" panose="02020603050405020304" pitchFamily="18" charset="0"/>
                  </a:rPr>
                  <a:t>đẩy</a:t>
                </a:r>
                <a:r>
                  <a:rPr lang="en-US">
                    <a:effectLst/>
                    <a:ea typeface="Times New Roman" panose="02020603050405020304" pitchFamily="18" charset="0"/>
                  </a:rPr>
                  <a:t>, </a:t>
                </a:r>
                <a:endParaRPr lang="en-US">
                  <a:ea typeface="Times New Roman" panose="02020603050405020304" pitchFamily="18" charset="0"/>
                </a:endParaRPr>
              </a:p>
              <a:p>
                <a:pPr algn="just">
                  <a:spcBef>
                    <a:spcPts val="600"/>
                  </a:spcBef>
                </a:pPr>
                <a:r>
                  <a:rPr lang="en-US">
                    <a:effectLst/>
                    <a:ea typeface="Times New Roman" panose="02020603050405020304" pitchFamily="18" charset="0"/>
                  </a:rPr>
                  <a:t>	</a:t>
                </a:r>
                <a:r>
                  <a:rPr lang="en-US">
                    <a:ea typeface="Times New Roman" panose="02020603050405020304" pitchFamily="18" charset="0"/>
                  </a:rPr>
                  <a:t>-</a:t>
                </a:r>
                <a:r>
                  <a:rPr lang="en-US">
                    <a:effectLst/>
                    <a:ea typeface="Times New Roman" panose="02020603050405020304" pitchFamily="18" charset="0"/>
                  </a:rPr>
                  <a:t> </a:t>
                </a:r>
                <a14:m>
                  <m:oMath xmlns:m="http://schemas.openxmlformats.org/officeDocument/2006/math">
                    <m:sSub>
                      <m:sSubPr>
                        <m:ctrlPr>
                          <a:rPr lang="en-US" sz="1800" b="1" i="1" smtClean="0">
                            <a:solidFill>
                              <a:srgbClr val="7030A0"/>
                            </a:solidFill>
                            <a:latin typeface="Cambria Math" panose="02040503050406030204" pitchFamily="18" charset="0"/>
                          </a:rPr>
                        </m:ctrlPr>
                      </m:sSubPr>
                      <m:e>
                        <m:r>
                          <a:rPr lang="en-US" sz="1800" b="1" i="1" smtClean="0">
                            <a:solidFill>
                              <a:srgbClr val="7030A0"/>
                            </a:solidFill>
                            <a:latin typeface="Cambria Math" panose="02040503050406030204" pitchFamily="18" charset="0"/>
                          </a:rPr>
                          <m:t>𝒓</m:t>
                        </m:r>
                      </m:e>
                      <m:sub>
                        <m:r>
                          <a:rPr lang="en-US" sz="1800" b="1" i="1" smtClean="0">
                            <a:solidFill>
                              <a:srgbClr val="7030A0"/>
                            </a:solidFill>
                            <a:latin typeface="Cambria Math" panose="02040503050406030204" pitchFamily="18" charset="0"/>
                          </a:rPr>
                          <m:t>𝒑𝒖𝒍𝒚</m:t>
                        </m:r>
                      </m:sub>
                    </m:sSub>
                  </m:oMath>
                </a14:m>
                <a:r>
                  <a:rPr lang="en-US" i="1" baseline="-25000">
                    <a:solidFill>
                      <a:srgbClr val="7030A0"/>
                    </a:solidFill>
                    <a:ea typeface="Times New Roman" panose="02020603050405020304" pitchFamily="18" charset="0"/>
                  </a:rPr>
                  <a:t> </a:t>
                </a:r>
                <a:r>
                  <a:rPr lang="en-US"/>
                  <a:t>là</a:t>
                </a:r>
                <a:r>
                  <a:rPr lang="en-US" i="1">
                    <a:solidFill>
                      <a:srgbClr val="7030A0"/>
                    </a:solidFill>
                    <a:ea typeface="Times New Roman" panose="02020603050405020304" pitchFamily="18" charset="0"/>
                  </a:rPr>
                  <a:t> </a:t>
                </a:r>
                <a:r>
                  <a:rPr lang="en-US">
                    <a:effectLst/>
                    <a:ea typeface="Times New Roman" panose="02020603050405020304" pitchFamily="18" charset="0"/>
                  </a:rPr>
                  <a:t>bán </a:t>
                </a:r>
                <a:r>
                  <a:rPr lang="en-US" err="1">
                    <a:effectLst/>
                    <a:ea typeface="Times New Roman" panose="02020603050405020304" pitchFamily="18" charset="0"/>
                  </a:rPr>
                  <a:t>kính</a:t>
                </a:r>
                <a:r>
                  <a:rPr lang="en-US">
                    <a:effectLst/>
                    <a:ea typeface="Times New Roman" panose="02020603050405020304" pitchFamily="18" charset="0"/>
                  </a:rPr>
                  <a:t> </a:t>
                </a:r>
                <a:r>
                  <a:rPr lang="en-US" err="1">
                    <a:effectLst/>
                    <a:ea typeface="Times New Roman" panose="02020603050405020304" pitchFamily="18" charset="0"/>
                  </a:rPr>
                  <a:t>puly</a:t>
                </a:r>
                <a:r>
                  <a:rPr lang="en-US">
                    <a:ea typeface="Times New Roman" panose="02020603050405020304" pitchFamily="18" charset="0"/>
                  </a:rPr>
                  <a:t>,</a:t>
                </a:r>
                <a:endParaRPr lang="en-US">
                  <a:effectLst/>
                  <a:ea typeface="Times New Roman" panose="02020603050405020304" pitchFamily="18" charset="0"/>
                </a:endParaRPr>
              </a:p>
              <a:p>
                <a:pPr algn="just">
                  <a:spcBef>
                    <a:spcPts val="600"/>
                  </a:spcBef>
                </a:pPr>
                <a:r>
                  <a:rPr lang="en-US" i="1">
                    <a:solidFill>
                      <a:srgbClr val="7030A0"/>
                    </a:solidFill>
                    <a:effectLst/>
                    <a:ea typeface="Times New Roman" panose="02020603050405020304" pitchFamily="18" charset="0"/>
                  </a:rPr>
                  <a:t>	- </a:t>
                </a:r>
                <a14:m>
                  <m:oMath xmlns:m="http://schemas.openxmlformats.org/officeDocument/2006/math">
                    <m:r>
                      <a:rPr lang="en-US" sz="1800" b="1" i="1" smtClean="0">
                        <a:solidFill>
                          <a:srgbClr val="7030A0"/>
                        </a:solidFill>
                        <a:latin typeface="Cambria Math" panose="02040503050406030204" pitchFamily="18" charset="0"/>
                        <a:ea typeface="Cambria Math" panose="02040503050406030204" pitchFamily="18" charset="0"/>
                      </a:rPr>
                      <m:t>𝜶</m:t>
                    </m:r>
                  </m:oMath>
                </a14:m>
                <a:r>
                  <a:rPr lang="vi-VN">
                    <a:solidFill>
                      <a:srgbClr val="7030A0"/>
                    </a:solidFill>
                    <a:effectLst/>
                    <a:ea typeface="Times New Roman" panose="02020603050405020304" pitchFamily="18" charset="0"/>
                  </a:rPr>
                  <a:t> </a:t>
                </a:r>
                <a:r>
                  <a:rPr lang="en-US">
                    <a:ea typeface="Times New Roman" panose="02020603050405020304" pitchFamily="18" charset="0"/>
                  </a:rPr>
                  <a:t>là </a:t>
                </a:r>
                <a:r>
                  <a:rPr lang="vi-VN">
                    <a:ea typeface="Times New Roman" panose="02020603050405020304" pitchFamily="18" charset="0"/>
                  </a:rPr>
                  <a:t>góc</a:t>
                </a:r>
                <a:r>
                  <a:rPr lang="en-US">
                    <a:ea typeface="Times New Roman" panose="02020603050405020304" pitchFamily="18" charset="0"/>
                  </a:rPr>
                  <a:t> </a:t>
                </a:r>
                <a:r>
                  <a:rPr lang="en-US" err="1">
                    <a:effectLst/>
                    <a:ea typeface="Times New Roman" panose="02020603050405020304" pitchFamily="18" charset="0"/>
                  </a:rPr>
                  <a:t>nghiêng</a:t>
                </a:r>
                <a:r>
                  <a:rPr lang="vi-VN">
                    <a:effectLst/>
                    <a:ea typeface="Times New Roman" panose="02020603050405020304" pitchFamily="18" charset="0"/>
                  </a:rPr>
                  <a:t> má </a:t>
                </a:r>
                <a:r>
                  <a:rPr lang="vi-VN" err="1">
                    <a:effectLst/>
                    <a:ea typeface="Times New Roman" panose="02020603050405020304" pitchFamily="18" charset="0"/>
                  </a:rPr>
                  <a:t>puly</a:t>
                </a:r>
                <a:r>
                  <a:rPr lang="en-US">
                    <a:effectLst/>
                    <a:ea typeface="Times New Roman" panose="02020603050405020304" pitchFamily="18" charset="0"/>
                  </a:rPr>
                  <a:t>,</a:t>
                </a:r>
              </a:p>
              <a:p>
                <a:pPr algn="just">
                  <a:spcBef>
                    <a:spcPts val="600"/>
                  </a:spcBef>
                </a:pPr>
                <a:r>
                  <a:rPr lang="en-US">
                    <a:ea typeface="Times New Roman" panose="02020603050405020304" pitchFamily="18" charset="0"/>
                  </a:rPr>
                  <a:t>	</a:t>
                </a:r>
                <a:r>
                  <a:rPr lang="en-US">
                    <a:effectLst/>
                    <a:ea typeface="Times New Roman" panose="02020603050405020304" pitchFamily="18" charset="0"/>
                  </a:rPr>
                  <a:t>-</a:t>
                </a:r>
                <a:r>
                  <a:rPr lang="en-US" i="1">
                    <a:solidFill>
                      <a:srgbClr val="00B050"/>
                    </a:solidFill>
                    <a:effectLst/>
                    <a:ea typeface="Times New Roman" panose="02020603050405020304" pitchFamily="18" charset="0"/>
                  </a:rPr>
                  <a:t> </a:t>
                </a:r>
                <a14:m>
                  <m:oMath xmlns:m="http://schemas.openxmlformats.org/officeDocument/2006/math">
                    <m:sSub>
                      <m:sSubPr>
                        <m:ctrlPr>
                          <a:rPr lang="en-US" sz="1800" b="1" i="1" smtClean="0">
                            <a:solidFill>
                              <a:srgbClr val="FF0000"/>
                            </a:solidFill>
                            <a:latin typeface="Cambria Math" panose="02040503050406030204" pitchFamily="18" charset="0"/>
                          </a:rPr>
                        </m:ctrlPr>
                      </m:sSubPr>
                      <m:e>
                        <m:r>
                          <a:rPr lang="en-US" sz="1800" b="1" i="1" smtClean="0">
                            <a:solidFill>
                              <a:srgbClr val="FF0000"/>
                            </a:solidFill>
                            <a:latin typeface="Cambria Math" panose="02040503050406030204" pitchFamily="18" charset="0"/>
                          </a:rPr>
                          <m:t>𝒘</m:t>
                        </m:r>
                      </m:e>
                      <m:sub>
                        <m:r>
                          <a:rPr lang="en-US" sz="1800" b="1" i="1" smtClean="0">
                            <a:solidFill>
                              <a:srgbClr val="FF0000"/>
                            </a:solidFill>
                            <a:latin typeface="Cambria Math" panose="02040503050406030204" pitchFamily="18" charset="0"/>
                          </a:rPr>
                          <m:t>𝒑𝒖𝒍𝒚</m:t>
                        </m:r>
                      </m:sub>
                    </m:sSub>
                    <m:r>
                      <a:rPr lang="en-US" sz="1800" b="1" i="1" smtClean="0">
                        <a:solidFill>
                          <a:srgbClr val="00B050"/>
                        </a:solidFill>
                        <a:latin typeface="Cambria Math" panose="02040503050406030204" pitchFamily="18" charset="0"/>
                      </a:rPr>
                      <m:t> </m:t>
                    </m:r>
                  </m:oMath>
                </a14:m>
                <a:r>
                  <a:rPr lang="en-US" err="1">
                    <a:effectLst/>
                    <a:ea typeface="Times New Roman" panose="02020603050405020304" pitchFamily="18" charset="0"/>
                  </a:rPr>
                  <a:t>là</a:t>
                </a:r>
                <a:r>
                  <a:rPr lang="en-US" i="1">
                    <a:solidFill>
                      <a:srgbClr val="00B050"/>
                    </a:solidFill>
                    <a:effectLst/>
                    <a:ea typeface="Times New Roman" panose="02020603050405020304" pitchFamily="18" charset="0"/>
                  </a:rPr>
                  <a:t> </a:t>
                </a:r>
                <a:r>
                  <a:rPr lang="en-US" err="1">
                    <a:effectLst/>
                    <a:ea typeface="Times New Roman" panose="02020603050405020304" pitchFamily="18" charset="0"/>
                  </a:rPr>
                  <a:t>khoảng</a:t>
                </a:r>
                <a:r>
                  <a:rPr lang="en-US">
                    <a:effectLst/>
                    <a:ea typeface="Times New Roman" panose="02020603050405020304" pitchFamily="18" charset="0"/>
                  </a:rPr>
                  <a:t> </a:t>
                </a:r>
                <a:r>
                  <a:rPr lang="en-US" err="1">
                    <a:effectLst/>
                    <a:ea typeface="Times New Roman" panose="02020603050405020304" pitchFamily="18" charset="0"/>
                  </a:rPr>
                  <a:t>cách</a:t>
                </a:r>
                <a:r>
                  <a:rPr lang="en-US">
                    <a:effectLst/>
                    <a:ea typeface="Times New Roman" panose="02020603050405020304" pitchFamily="18" charset="0"/>
                  </a:rPr>
                  <a:t> </a:t>
                </a:r>
                <a:r>
                  <a:rPr lang="en-US" err="1">
                    <a:effectLst/>
                    <a:ea typeface="Times New Roman" panose="02020603050405020304" pitchFamily="18" charset="0"/>
                  </a:rPr>
                  <a:t>hai</a:t>
                </a:r>
                <a:r>
                  <a:rPr lang="en-US">
                    <a:effectLst/>
                    <a:ea typeface="Times New Roman" panose="02020603050405020304" pitchFamily="18" charset="0"/>
                  </a:rPr>
                  <a:t> </a:t>
                </a:r>
                <a:r>
                  <a:rPr lang="en-US" err="1">
                    <a:effectLst/>
                    <a:ea typeface="Times New Roman" panose="02020603050405020304" pitchFamily="18" charset="0"/>
                  </a:rPr>
                  <a:t>mép</a:t>
                </a:r>
                <a:r>
                  <a:rPr lang="en-US">
                    <a:effectLst/>
                    <a:ea typeface="Times New Roman" panose="02020603050405020304" pitchFamily="18" charset="0"/>
                  </a:rPr>
                  <a:t> </a:t>
                </a:r>
                <a:r>
                  <a:rPr lang="en-US" err="1">
                    <a:effectLst/>
                    <a:ea typeface="Times New Roman" panose="02020603050405020304" pitchFamily="18" charset="0"/>
                  </a:rPr>
                  <a:t>puly</a:t>
                </a:r>
                <a:r>
                  <a:rPr lang="en-US">
                    <a:effectLst/>
                    <a:ea typeface="Times New Roman" panose="02020603050405020304" pitchFamily="18" charset="0"/>
                  </a:rPr>
                  <a:t>. </a:t>
                </a:r>
              </a:p>
            </p:txBody>
          </p:sp>
        </mc:Choice>
        <mc:Fallback xmlns="">
          <p:sp>
            <p:nvSpPr>
              <p:cNvPr id="15" name="TextBox 14">
                <a:extLst>
                  <a:ext uri="{FF2B5EF4-FFF2-40B4-BE49-F238E27FC236}">
                    <a16:creationId xmlns:a16="http://schemas.microsoft.com/office/drawing/2014/main" id="{20A6E0B6-0CB8-6E9E-65CE-701AD468494E}"/>
                  </a:ext>
                </a:extLst>
              </p:cNvPr>
              <p:cNvSpPr txBox="1">
                <a:spLocks noRot="1" noChangeAspect="1" noMove="1" noResize="1" noEditPoints="1" noAdjustHandles="1" noChangeArrowheads="1" noChangeShapeType="1" noTextEdit="1"/>
              </p:cNvSpPr>
              <p:nvPr/>
            </p:nvSpPr>
            <p:spPr>
              <a:xfrm>
                <a:off x="6842564" y="4171126"/>
                <a:ext cx="4593021" cy="1482072"/>
              </a:xfrm>
              <a:prstGeom prst="rect">
                <a:avLst/>
              </a:prstGeom>
              <a:blipFill>
                <a:blip r:embed="rId4"/>
                <a:stretch>
                  <a:fillRect l="-1061" t="-2058" r="-663" b="-4115"/>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C916A0B-F8AF-6636-3E68-161E7BB11E38}"/>
              </a:ext>
            </a:extLst>
          </p:cNvPr>
          <p:cNvSpPr txBox="1"/>
          <p:nvPr/>
        </p:nvSpPr>
        <p:spPr>
          <a:xfrm>
            <a:off x="610612" y="1685131"/>
            <a:ext cx="10444112" cy="461665"/>
          </a:xfrm>
          <a:prstGeom prst="rect">
            <a:avLst/>
          </a:prstGeom>
          <a:noFill/>
        </p:spPr>
        <p:txBody>
          <a:bodyPr wrap="square" rtlCol="0">
            <a:spAutoFit/>
          </a:bodyPr>
          <a:lstStyle/>
          <a:p>
            <a:r>
              <a:rPr lang="en-US" sz="2400" err="1">
                <a:solidFill>
                  <a:srgbClr val="2F5597"/>
                </a:solidFill>
              </a:rPr>
              <a:t>Mối</a:t>
            </a:r>
            <a:r>
              <a:rPr lang="en-US" sz="2400">
                <a:solidFill>
                  <a:srgbClr val="2F5597"/>
                </a:solidFill>
              </a:rPr>
              <a:t> </a:t>
            </a:r>
            <a:r>
              <a:rPr lang="en-US" sz="2400" err="1">
                <a:solidFill>
                  <a:srgbClr val="2F5597"/>
                </a:solidFill>
              </a:rPr>
              <a:t>quan</a:t>
            </a:r>
            <a:r>
              <a:rPr lang="en-US" sz="2400">
                <a:solidFill>
                  <a:srgbClr val="2F5597"/>
                </a:solidFill>
              </a:rPr>
              <a:t> hệ </a:t>
            </a:r>
            <a:r>
              <a:rPr lang="en-US" sz="2400" err="1">
                <a:solidFill>
                  <a:srgbClr val="2F5597"/>
                </a:solidFill>
              </a:rPr>
              <a:t>giữa</a:t>
            </a:r>
            <a:r>
              <a:rPr lang="en-US" sz="2400">
                <a:solidFill>
                  <a:srgbClr val="2F5597"/>
                </a:solidFill>
              </a:rPr>
              <a:t> vị trí </a:t>
            </a:r>
            <a:r>
              <a:rPr lang="en-US" sz="2400" err="1">
                <a:solidFill>
                  <a:srgbClr val="2F5597"/>
                </a:solidFill>
              </a:rPr>
              <a:t>va</a:t>
            </a:r>
            <a:r>
              <a:rPr lang="en-US" sz="2400">
                <a:solidFill>
                  <a:srgbClr val="2F5597"/>
                </a:solidFill>
              </a:rPr>
              <a:t>̀ </a:t>
            </a:r>
            <a:r>
              <a:rPr lang="en-US" sz="2400" err="1">
                <a:solidFill>
                  <a:srgbClr val="2F5597"/>
                </a:solidFill>
              </a:rPr>
              <a:t>kích</a:t>
            </a:r>
            <a:r>
              <a:rPr lang="en-US" sz="2400">
                <a:solidFill>
                  <a:srgbClr val="2F5597"/>
                </a:solidFill>
              </a:rPr>
              <a:t> </a:t>
            </a:r>
            <a:r>
              <a:rPr lang="en-US" sz="2400" err="1">
                <a:solidFill>
                  <a:srgbClr val="2F5597"/>
                </a:solidFill>
              </a:rPr>
              <a:t>thước</a:t>
            </a:r>
            <a:r>
              <a:rPr lang="en-US" sz="2400">
                <a:solidFill>
                  <a:srgbClr val="2F5597"/>
                </a:solidFill>
              </a:rPr>
              <a:t> </a:t>
            </a:r>
            <a:r>
              <a:rPr lang="en-US" sz="2400" err="1">
                <a:solidFill>
                  <a:srgbClr val="2F5597"/>
                </a:solidFill>
              </a:rPr>
              <a:t>của</a:t>
            </a:r>
            <a:r>
              <a:rPr lang="en-US" sz="2400">
                <a:solidFill>
                  <a:srgbClr val="2F5597"/>
                </a:solidFill>
              </a:rPr>
              <a:t> pully </a:t>
            </a:r>
            <a:r>
              <a:rPr lang="en-US" sz="2400" err="1">
                <a:solidFill>
                  <a:srgbClr val="2F5597"/>
                </a:solidFill>
              </a:rPr>
              <a:t>với</a:t>
            </a:r>
            <a:r>
              <a:rPr lang="en-US" sz="2400">
                <a:solidFill>
                  <a:srgbClr val="2F5597"/>
                </a:solidFill>
              </a:rPr>
              <a:t> tỉ số </a:t>
            </a:r>
            <a:r>
              <a:rPr lang="en-US" sz="2400" err="1">
                <a:solidFill>
                  <a:srgbClr val="2F5597"/>
                </a:solidFill>
              </a:rPr>
              <a:t>truyền</a:t>
            </a:r>
            <a:r>
              <a:rPr lang="en-US" sz="2400">
                <a:solidFill>
                  <a:srgbClr val="2F5597"/>
                </a:solidFill>
              </a:rPr>
              <a:t> </a:t>
            </a:r>
            <a:r>
              <a:rPr lang="en-US" sz="2400" err="1">
                <a:solidFill>
                  <a:srgbClr val="2F5597"/>
                </a:solidFill>
              </a:rPr>
              <a:t>hình</a:t>
            </a:r>
            <a:r>
              <a:rPr lang="en-US" sz="2400">
                <a:solidFill>
                  <a:srgbClr val="2F5597"/>
                </a:solidFill>
              </a:rPr>
              <a:t> </a:t>
            </a:r>
            <a:r>
              <a:rPr lang="en-US" sz="2400" err="1">
                <a:solidFill>
                  <a:srgbClr val="2F5597"/>
                </a:solidFill>
              </a:rPr>
              <a:t>học</a:t>
            </a:r>
            <a:endParaRPr lang="en-US" sz="2400">
              <a:solidFill>
                <a:srgbClr val="2F5597"/>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BAE1C5-2EBC-17AA-84AC-B9E13D6B5304}"/>
                  </a:ext>
                </a:extLst>
              </p:cNvPr>
              <p:cNvSpPr txBox="1"/>
              <p:nvPr/>
            </p:nvSpPr>
            <p:spPr>
              <a:xfrm>
                <a:off x="6999831" y="2749339"/>
                <a:ext cx="4054893" cy="1011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𝒊</m:t>
                      </m:r>
                      <m:r>
                        <a:rPr lang="en-US" sz="2000" b="1" i="1" smtClean="0">
                          <a:latin typeface="Cambria Math" panose="02040503050406030204" pitchFamily="18" charset="0"/>
                        </a:rPr>
                        <m:t>=</m:t>
                      </m:r>
                      <m:f>
                        <m:fPr>
                          <m:ctrlPr>
                            <a:rPr lang="en-US" sz="2000" b="1" i="1" smtClean="0">
                              <a:solidFill>
                                <a:schemeClr val="tx1"/>
                              </a:solidFill>
                              <a:latin typeface="Cambria Math" panose="02040503050406030204" pitchFamily="18" charset="0"/>
                            </a:rPr>
                          </m:ctrlPr>
                        </m:fPr>
                        <m:num>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𝒓</m:t>
                              </m:r>
                            </m:e>
                            <m:sub>
                              <m:r>
                                <a:rPr lang="en-US" sz="2000" b="1" i="1" smtClean="0">
                                  <a:solidFill>
                                    <a:srgbClr val="FF0000"/>
                                  </a:solidFill>
                                  <a:latin typeface="Cambria Math" panose="02040503050406030204" pitchFamily="18" charset="0"/>
                                </a:rPr>
                                <m:t>𝒃𝒆𝒍𝒕</m:t>
                              </m:r>
                              <m:r>
                                <a:rPr lang="en-US" sz="2000" b="1" i="1" smtClean="0">
                                  <a:solidFill>
                                    <a:srgbClr val="FF0000"/>
                                  </a:solidFill>
                                  <a:latin typeface="Cambria Math" panose="02040503050406030204" pitchFamily="18" charset="0"/>
                                </a:rPr>
                                <m:t>𝟐</m:t>
                              </m:r>
                            </m:sub>
                          </m:sSub>
                        </m:num>
                        <m:den>
                          <m:sSub>
                            <m:sSubPr>
                              <m:ctrlPr>
                                <a:rPr lang="en-US" sz="2000" b="1" i="1" smtClean="0">
                                  <a:solidFill>
                                    <a:schemeClr val="tx1"/>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𝒓</m:t>
                              </m:r>
                            </m:e>
                            <m:sub>
                              <m:r>
                                <a:rPr lang="en-US" sz="2000" b="1" i="1" smtClean="0">
                                  <a:solidFill>
                                    <a:srgbClr val="FF0000"/>
                                  </a:solidFill>
                                  <a:latin typeface="Cambria Math" panose="02040503050406030204" pitchFamily="18" charset="0"/>
                                </a:rPr>
                                <m:t>𝒃𝒆𝒍𝒕</m:t>
                              </m:r>
                              <m:r>
                                <a:rPr lang="en-US" sz="2000" b="1" i="1" smtClean="0">
                                  <a:solidFill>
                                    <a:srgbClr val="FF0000"/>
                                  </a:solidFill>
                                  <a:latin typeface="Cambria Math" panose="02040503050406030204" pitchFamily="18" charset="0"/>
                                </a:rPr>
                                <m:t>𝟏</m:t>
                              </m:r>
                            </m:sub>
                          </m:sSub>
                        </m:den>
                      </m:f>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sSub>
                            <m:sSubPr>
                              <m:ctrlPr>
                                <a:rPr lang="en-US" sz="2000" b="1" i="1" smtClean="0">
                                  <a:solidFill>
                                    <a:srgbClr val="7030A0"/>
                                  </a:solidFill>
                                  <a:latin typeface="Cambria Math" panose="02040503050406030204" pitchFamily="18" charset="0"/>
                                </a:rPr>
                              </m:ctrlPr>
                            </m:sSubPr>
                            <m:e>
                              <m:r>
                                <a:rPr lang="en-US" sz="2000" b="1" i="1" smtClean="0">
                                  <a:solidFill>
                                    <a:srgbClr val="7030A0"/>
                                  </a:solidFill>
                                  <a:latin typeface="Cambria Math" panose="02040503050406030204" pitchFamily="18" charset="0"/>
                                </a:rPr>
                                <m:t>𝒓</m:t>
                              </m:r>
                            </m:e>
                            <m:sub>
                              <m:r>
                                <a:rPr lang="en-US" sz="2000" b="1" i="1" smtClean="0">
                                  <a:solidFill>
                                    <a:srgbClr val="7030A0"/>
                                  </a:solidFill>
                                  <a:latin typeface="Cambria Math" panose="02040503050406030204" pitchFamily="18" charset="0"/>
                                </a:rPr>
                                <m:t>𝒑𝒖𝒍𝒚</m:t>
                              </m:r>
                              <m:r>
                                <a:rPr lang="en-US" sz="2000" b="1" i="1" smtClean="0">
                                  <a:solidFill>
                                    <a:srgbClr val="7030A0"/>
                                  </a:solidFill>
                                  <a:latin typeface="Cambria Math" panose="02040503050406030204" pitchFamily="18" charset="0"/>
                                </a:rPr>
                                <m:t>𝟐</m:t>
                              </m:r>
                            </m:sub>
                          </m:sSub>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𝒘</m:t>
                                  </m:r>
                                </m:e>
                                <m:sub>
                                  <m:r>
                                    <a:rPr lang="en-US" sz="2000" b="1" i="1" smtClean="0">
                                      <a:solidFill>
                                        <a:srgbClr val="FF0000"/>
                                      </a:solidFill>
                                      <a:latin typeface="Cambria Math" panose="02040503050406030204" pitchFamily="18" charset="0"/>
                                    </a:rPr>
                                    <m:t>𝒑𝒖𝒍𝒚</m:t>
                                  </m:r>
                                  <m:r>
                                    <a:rPr lang="en-US" sz="2000" b="1" i="1" smtClean="0">
                                      <a:solidFill>
                                        <a:srgbClr val="FF0000"/>
                                      </a:solidFill>
                                      <a:latin typeface="Cambria Math" panose="02040503050406030204" pitchFamily="18" charset="0"/>
                                    </a:rPr>
                                    <m:t>𝟐</m:t>
                                  </m:r>
                                </m:sub>
                              </m:sSub>
                              <m:r>
                                <a:rPr lang="en-US" sz="2000" b="1" i="1" smtClean="0">
                                  <a:latin typeface="Cambria Math" panose="02040503050406030204" pitchFamily="18" charset="0"/>
                                </a:rPr>
                                <m:t>−</m:t>
                              </m:r>
                              <m:sSub>
                                <m:sSubPr>
                                  <m:ctrlPr>
                                    <a:rPr lang="en-US" sz="2000" b="1" i="1" smtClean="0">
                                      <a:solidFill>
                                        <a:srgbClr val="7030A0"/>
                                      </a:solidFill>
                                      <a:latin typeface="Cambria Math" panose="02040503050406030204" pitchFamily="18" charset="0"/>
                                    </a:rPr>
                                  </m:ctrlPr>
                                </m:sSubPr>
                                <m:e>
                                  <m:r>
                                    <a:rPr lang="en-US" sz="2000" b="1" i="1" smtClean="0">
                                      <a:solidFill>
                                        <a:srgbClr val="7030A0"/>
                                      </a:solidFill>
                                      <a:latin typeface="Cambria Math" panose="02040503050406030204" pitchFamily="18" charset="0"/>
                                    </a:rPr>
                                    <m:t>𝒘</m:t>
                                  </m:r>
                                </m:e>
                                <m:sub>
                                  <m:r>
                                    <a:rPr lang="en-US" sz="2000" b="1" i="1" smtClean="0">
                                      <a:solidFill>
                                        <a:srgbClr val="7030A0"/>
                                      </a:solidFill>
                                      <a:latin typeface="Cambria Math" panose="02040503050406030204" pitchFamily="18" charset="0"/>
                                    </a:rPr>
                                    <m:t>𝒃𝒆𝒍𝒕</m:t>
                                  </m:r>
                                </m:sub>
                              </m:sSub>
                            </m:num>
                            <m:den>
                              <m:r>
                                <a:rPr lang="en-US" sz="2000" b="1" i="1" smtClean="0">
                                  <a:latin typeface="Cambria Math" panose="02040503050406030204" pitchFamily="18" charset="0"/>
                                </a:rPr>
                                <m:t>𝟐</m:t>
                              </m:r>
                              <m:func>
                                <m:funcPr>
                                  <m:ctrlPr>
                                    <a:rPr lang="en-US" sz="2000" b="1" i="1" smtClean="0">
                                      <a:solidFill>
                                        <a:srgbClr val="7030A0"/>
                                      </a:solidFill>
                                      <a:latin typeface="Cambria Math" panose="02040503050406030204" pitchFamily="18" charset="0"/>
                                    </a:rPr>
                                  </m:ctrlPr>
                                </m:funcPr>
                                <m:fName>
                                  <m:r>
                                    <a:rPr lang="en-US" sz="2000" b="1" i="0" smtClean="0">
                                      <a:solidFill>
                                        <a:srgbClr val="7030A0"/>
                                      </a:solidFill>
                                      <a:latin typeface="Cambria Math" panose="02040503050406030204" pitchFamily="18" charset="0"/>
                                    </a:rPr>
                                    <m:t>𝐭𝐚𝐧</m:t>
                                  </m:r>
                                </m:fName>
                                <m:e>
                                  <m:r>
                                    <a:rPr lang="en-US" sz="2000" b="1" i="1" smtClean="0">
                                      <a:solidFill>
                                        <a:srgbClr val="7030A0"/>
                                      </a:solidFill>
                                      <a:latin typeface="Cambria Math" panose="02040503050406030204" pitchFamily="18" charset="0"/>
                                      <a:ea typeface="Cambria Math" panose="02040503050406030204" pitchFamily="18" charset="0"/>
                                    </a:rPr>
                                    <m:t>𝜶</m:t>
                                  </m:r>
                                </m:e>
                              </m:func>
                            </m:den>
                          </m:f>
                        </m:num>
                        <m:den>
                          <m:sSub>
                            <m:sSubPr>
                              <m:ctrlPr>
                                <a:rPr lang="en-US" sz="2000" b="1" i="1" smtClean="0">
                                  <a:solidFill>
                                    <a:srgbClr val="7030A0"/>
                                  </a:solidFill>
                                  <a:latin typeface="Cambria Math" panose="02040503050406030204" pitchFamily="18" charset="0"/>
                                </a:rPr>
                              </m:ctrlPr>
                            </m:sSubPr>
                            <m:e>
                              <m:r>
                                <a:rPr lang="en-US" sz="2000" b="1" i="1">
                                  <a:solidFill>
                                    <a:srgbClr val="7030A0"/>
                                  </a:solidFill>
                                  <a:latin typeface="Cambria Math" panose="02040503050406030204" pitchFamily="18" charset="0"/>
                                </a:rPr>
                                <m:t>𝒓</m:t>
                              </m:r>
                            </m:e>
                            <m:sub>
                              <m:r>
                                <a:rPr lang="en-US" sz="2000" b="1" i="1">
                                  <a:solidFill>
                                    <a:srgbClr val="7030A0"/>
                                  </a:solidFill>
                                  <a:latin typeface="Cambria Math" panose="02040503050406030204" pitchFamily="18" charset="0"/>
                                </a:rPr>
                                <m:t>𝒑𝒖𝒍𝒚</m:t>
                              </m:r>
                              <m:r>
                                <a:rPr lang="en-US" sz="2000" b="1" i="1" smtClean="0">
                                  <a:solidFill>
                                    <a:srgbClr val="7030A0"/>
                                  </a:solidFill>
                                  <a:latin typeface="Cambria Math" panose="02040503050406030204" pitchFamily="18" charset="0"/>
                                </a:rPr>
                                <m:t>𝟏</m:t>
                              </m:r>
                            </m:sub>
                          </m:sSub>
                          <m:r>
                            <a:rPr lang="en-US" sz="2000" b="1" i="1">
                              <a:latin typeface="Cambria Math" panose="02040503050406030204" pitchFamily="18" charset="0"/>
                            </a:rPr>
                            <m:t>−</m:t>
                          </m:r>
                          <m:f>
                            <m:fPr>
                              <m:ctrlPr>
                                <a:rPr lang="en-US" sz="2000" b="1" i="1">
                                  <a:latin typeface="Cambria Math" panose="02040503050406030204" pitchFamily="18" charset="0"/>
                                </a:rPr>
                              </m:ctrlPr>
                            </m:fPr>
                            <m:num>
                              <m:sSub>
                                <m:sSubPr>
                                  <m:ctrlPr>
                                    <a:rPr lang="en-US" sz="2000" b="1" i="1" smtClean="0">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𝒘</m:t>
                                  </m:r>
                                </m:e>
                                <m:sub>
                                  <m:r>
                                    <a:rPr lang="en-US" sz="2000" b="1" i="1">
                                      <a:solidFill>
                                        <a:srgbClr val="FF0000"/>
                                      </a:solidFill>
                                      <a:latin typeface="Cambria Math" panose="02040503050406030204" pitchFamily="18" charset="0"/>
                                    </a:rPr>
                                    <m:t>𝒑𝒖𝒍𝒚</m:t>
                                  </m:r>
                                  <m:r>
                                    <a:rPr lang="en-US" sz="2000" b="1" i="1" smtClean="0">
                                      <a:solidFill>
                                        <a:srgbClr val="FF0000"/>
                                      </a:solidFill>
                                      <a:latin typeface="Cambria Math" panose="02040503050406030204" pitchFamily="18" charset="0"/>
                                    </a:rPr>
                                    <m:t>𝟏</m:t>
                                  </m:r>
                                </m:sub>
                              </m:sSub>
                              <m:r>
                                <a:rPr lang="en-US" sz="2000" b="1" i="1">
                                  <a:latin typeface="Cambria Math" panose="02040503050406030204" pitchFamily="18" charset="0"/>
                                </a:rPr>
                                <m:t>−</m:t>
                              </m:r>
                              <m:sSub>
                                <m:sSubPr>
                                  <m:ctrlPr>
                                    <a:rPr lang="en-US" sz="2000" b="1" i="1" smtClean="0">
                                      <a:solidFill>
                                        <a:srgbClr val="7030A0"/>
                                      </a:solidFill>
                                      <a:latin typeface="Cambria Math" panose="02040503050406030204" pitchFamily="18" charset="0"/>
                                    </a:rPr>
                                  </m:ctrlPr>
                                </m:sSubPr>
                                <m:e>
                                  <m:r>
                                    <a:rPr lang="en-US" sz="2000" b="1" i="1">
                                      <a:solidFill>
                                        <a:srgbClr val="7030A0"/>
                                      </a:solidFill>
                                      <a:latin typeface="Cambria Math" panose="02040503050406030204" pitchFamily="18" charset="0"/>
                                    </a:rPr>
                                    <m:t>𝒘</m:t>
                                  </m:r>
                                </m:e>
                                <m:sub>
                                  <m:r>
                                    <a:rPr lang="en-US" sz="2000" b="1" i="1">
                                      <a:solidFill>
                                        <a:srgbClr val="7030A0"/>
                                      </a:solidFill>
                                      <a:latin typeface="Cambria Math" panose="02040503050406030204" pitchFamily="18" charset="0"/>
                                    </a:rPr>
                                    <m:t>𝒃𝒆𝒍𝒕</m:t>
                                  </m:r>
                                </m:sub>
                              </m:sSub>
                            </m:num>
                            <m:den>
                              <m:r>
                                <a:rPr lang="en-US" sz="2000" b="1" i="1">
                                  <a:latin typeface="Cambria Math" panose="02040503050406030204" pitchFamily="18" charset="0"/>
                                </a:rPr>
                                <m:t>𝟐</m:t>
                              </m:r>
                              <m:func>
                                <m:funcPr>
                                  <m:ctrlPr>
                                    <a:rPr lang="en-US" sz="2000" b="1" i="1" smtClean="0">
                                      <a:solidFill>
                                        <a:srgbClr val="7030A0"/>
                                      </a:solidFill>
                                      <a:latin typeface="Cambria Math" panose="02040503050406030204" pitchFamily="18" charset="0"/>
                                    </a:rPr>
                                  </m:ctrlPr>
                                </m:funcPr>
                                <m:fName>
                                  <m:r>
                                    <a:rPr lang="en-US" sz="2000" b="1" i="1">
                                      <a:solidFill>
                                        <a:srgbClr val="7030A0"/>
                                      </a:solidFill>
                                      <a:latin typeface="Cambria Math" panose="02040503050406030204" pitchFamily="18" charset="0"/>
                                    </a:rPr>
                                    <m:t>𝒕𝒂𝒏</m:t>
                                  </m:r>
                                </m:fName>
                                <m:e>
                                  <m:r>
                                    <a:rPr lang="en-US" sz="2000" b="1" i="1">
                                      <a:solidFill>
                                        <a:srgbClr val="7030A0"/>
                                      </a:solidFill>
                                      <a:latin typeface="Cambria Math" panose="02040503050406030204" pitchFamily="18" charset="0"/>
                                      <a:ea typeface="Cambria Math" panose="02040503050406030204" pitchFamily="18" charset="0"/>
                                    </a:rPr>
                                    <m:t>𝜶</m:t>
                                  </m:r>
                                </m:e>
                              </m:func>
                            </m:den>
                          </m:f>
                        </m:den>
                      </m:f>
                    </m:oMath>
                  </m:oMathPara>
                </a14:m>
                <a:endParaRPr lang="en-US" sz="2000" b="1"/>
              </a:p>
            </p:txBody>
          </p:sp>
        </mc:Choice>
        <mc:Fallback xmlns="">
          <p:sp>
            <p:nvSpPr>
              <p:cNvPr id="25" name="TextBox 24">
                <a:extLst>
                  <a:ext uri="{FF2B5EF4-FFF2-40B4-BE49-F238E27FC236}">
                    <a16:creationId xmlns:a16="http://schemas.microsoft.com/office/drawing/2014/main" id="{C7BAE1C5-2EBC-17AA-84AC-B9E13D6B5304}"/>
                  </a:ext>
                </a:extLst>
              </p:cNvPr>
              <p:cNvSpPr txBox="1">
                <a:spLocks noRot="1" noChangeAspect="1" noMove="1" noResize="1" noEditPoints="1" noAdjustHandles="1" noChangeArrowheads="1" noChangeShapeType="1" noTextEdit="1"/>
              </p:cNvSpPr>
              <p:nvPr/>
            </p:nvSpPr>
            <p:spPr>
              <a:xfrm>
                <a:off x="6999831" y="2749339"/>
                <a:ext cx="4054893" cy="1011046"/>
              </a:xfrm>
              <a:prstGeom prst="rect">
                <a:avLst/>
              </a:prstGeom>
              <a:blipFill>
                <a:blip r:embed="rId5"/>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03C0DA9-69FB-37E2-FFDB-53D6BA2F126C}"/>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5</a:t>
            </a:fld>
            <a:endParaRPr lang="en-US"/>
          </a:p>
        </p:txBody>
      </p:sp>
      <p:sp>
        <p:nvSpPr>
          <p:cNvPr id="6" name="Text Placeholder 15">
            <a:extLst>
              <a:ext uri="{FF2B5EF4-FFF2-40B4-BE49-F238E27FC236}">
                <a16:creationId xmlns:a16="http://schemas.microsoft.com/office/drawing/2014/main" id="{9EF40561-6C04-657A-6063-7ACAD858AF01}"/>
              </a:ext>
            </a:extLst>
          </p:cNvPr>
          <p:cNvSpPr txBox="1">
            <a:spLocks/>
          </p:cNvSpPr>
          <p:nvPr/>
        </p:nvSpPr>
        <p:spPr>
          <a:xfrm>
            <a:off x="452957" y="1075692"/>
            <a:ext cx="3816000"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vi-VN" dirty="0"/>
              <a:t>II. Thiết kế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8757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19316751-B542-5EBB-5184-AC9C51C64522}"/>
              </a:ext>
            </a:extLst>
          </p:cNvPr>
          <p:cNvSpPr txBox="1">
            <a:spLocks/>
          </p:cNvSpPr>
          <p:nvPr/>
        </p:nvSpPr>
        <p:spPr>
          <a:xfrm>
            <a:off x="452956" y="1075692"/>
            <a:ext cx="9058905"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DA21745-7DA1-4D56-8CE4-7C4A7648ABEB}"/>
              </a:ext>
            </a:extLst>
          </p:cNvPr>
          <p:cNvSpPr txBox="1"/>
          <p:nvPr/>
        </p:nvSpPr>
        <p:spPr>
          <a:xfrm>
            <a:off x="610612" y="1569196"/>
            <a:ext cx="8040414" cy="461665"/>
          </a:xfrm>
          <a:prstGeom prst="rect">
            <a:avLst/>
          </a:prstGeom>
          <a:noFill/>
        </p:spPr>
        <p:txBody>
          <a:bodyPr wrap="square" rtlCol="0">
            <a:spAutoFit/>
          </a:bodyPr>
          <a:lstStyle/>
          <a:p>
            <a:r>
              <a:rPr lang="en-US" sz="2400" err="1">
                <a:solidFill>
                  <a:srgbClr val="2F5597"/>
                </a:solidFill>
              </a:rPr>
              <a:t>Bô</a:t>
            </a:r>
            <a:r>
              <a:rPr lang="en-US" sz="2400">
                <a:solidFill>
                  <a:srgbClr val="2F5597"/>
                </a:solidFill>
              </a:rPr>
              <a:t>́ trí </a:t>
            </a:r>
            <a:r>
              <a:rPr lang="en-US" sz="2400" err="1">
                <a:solidFill>
                  <a:srgbClr val="2F5597"/>
                </a:solidFill>
              </a:rPr>
              <a:t>chung</a:t>
            </a:r>
            <a:r>
              <a:rPr lang="en-US" sz="2400">
                <a:solidFill>
                  <a:srgbClr val="2F5597"/>
                </a:solidFill>
              </a:rPr>
              <a:t> </a:t>
            </a:r>
            <a:r>
              <a:rPr lang="en-US" sz="2400" err="1">
                <a:solidFill>
                  <a:srgbClr val="2F5597"/>
                </a:solidFill>
              </a:rPr>
              <a:t>hê</a:t>
            </a:r>
            <a:r>
              <a:rPr lang="en-US" sz="2400">
                <a:solidFill>
                  <a:srgbClr val="2F5597"/>
                </a:solidFill>
              </a:rPr>
              <a:t>̣ </a:t>
            </a:r>
            <a:r>
              <a:rPr lang="en-US" sz="2400" err="1">
                <a:solidFill>
                  <a:srgbClr val="2F5597"/>
                </a:solidFill>
              </a:rPr>
              <a:t>thống</a:t>
            </a:r>
            <a:endParaRPr lang="en-US" sz="2400">
              <a:solidFill>
                <a:srgbClr val="2F5597"/>
              </a:solidFill>
            </a:endParaRPr>
          </a:p>
        </p:txBody>
      </p:sp>
      <p:sp>
        <p:nvSpPr>
          <p:cNvPr id="8" name="TextBox 7">
            <a:extLst>
              <a:ext uri="{FF2B5EF4-FFF2-40B4-BE49-F238E27FC236}">
                <a16:creationId xmlns:a16="http://schemas.microsoft.com/office/drawing/2014/main" id="{5CD96182-779E-7217-02FB-89201CAFDA13}"/>
              </a:ext>
            </a:extLst>
          </p:cNvPr>
          <p:cNvSpPr txBox="1"/>
          <p:nvPr/>
        </p:nvSpPr>
        <p:spPr>
          <a:xfrm>
            <a:off x="3270981" y="5400052"/>
            <a:ext cx="1995953" cy="369332"/>
          </a:xfrm>
          <a:prstGeom prst="rect">
            <a:avLst/>
          </a:prstGeom>
          <a:noFill/>
        </p:spPr>
        <p:txBody>
          <a:bodyPr wrap="square" rtlCol="0">
            <a:spAutoFit/>
          </a:bodyPr>
          <a:lstStyle/>
          <a:p>
            <a:pPr algn="ctr"/>
            <a:r>
              <a:rPr lang="en-US" i="1" err="1"/>
              <a:t>Sơ</a:t>
            </a:r>
            <a:r>
              <a:rPr lang="en-US" i="1"/>
              <a:t> </a:t>
            </a:r>
            <a:r>
              <a:rPr lang="en-US" i="1" err="1"/>
              <a:t>đô</a:t>
            </a:r>
            <a:r>
              <a:rPr lang="en-US" i="1"/>
              <a:t>̀ </a:t>
            </a:r>
            <a:r>
              <a:rPr lang="en-US" i="1" err="1"/>
              <a:t>bô</a:t>
            </a:r>
            <a:r>
              <a:rPr lang="en-US" i="1"/>
              <a:t>́ trí </a:t>
            </a:r>
            <a:r>
              <a:rPr lang="en-US" i="1" err="1"/>
              <a:t>chung</a:t>
            </a:r>
            <a:endParaRPr lang="en-US" i="1"/>
          </a:p>
        </p:txBody>
      </p:sp>
      <p:pic>
        <p:nvPicPr>
          <p:cNvPr id="4" name="Picture 3">
            <a:extLst>
              <a:ext uri="{FF2B5EF4-FFF2-40B4-BE49-F238E27FC236}">
                <a16:creationId xmlns:a16="http://schemas.microsoft.com/office/drawing/2014/main" id="{291D8782-3605-82F9-493B-172D2106824C}"/>
              </a:ext>
            </a:extLst>
          </p:cNvPr>
          <p:cNvPicPr>
            <a:picLocks noChangeAspect="1"/>
          </p:cNvPicPr>
          <p:nvPr/>
        </p:nvPicPr>
        <p:blipFill>
          <a:blip r:embed="rId3"/>
          <a:stretch>
            <a:fillRect/>
          </a:stretch>
        </p:blipFill>
        <p:spPr>
          <a:xfrm>
            <a:off x="1052864" y="2390660"/>
            <a:ext cx="6432186" cy="3218954"/>
          </a:xfrm>
          <a:prstGeom prst="rect">
            <a:avLst/>
          </a:prstGeom>
        </p:spPr>
      </p:pic>
      <p:pic>
        <p:nvPicPr>
          <p:cNvPr id="9" name="Picture 8">
            <a:extLst>
              <a:ext uri="{FF2B5EF4-FFF2-40B4-BE49-F238E27FC236}">
                <a16:creationId xmlns:a16="http://schemas.microsoft.com/office/drawing/2014/main" id="{8ADC43D6-FBAC-184C-B9E6-FBA61608B7C9}"/>
              </a:ext>
            </a:extLst>
          </p:cNvPr>
          <p:cNvPicPr>
            <a:picLocks noChangeAspect="1"/>
          </p:cNvPicPr>
          <p:nvPr/>
        </p:nvPicPr>
        <p:blipFill>
          <a:blip r:embed="rId4"/>
          <a:stretch>
            <a:fillRect/>
          </a:stretch>
        </p:blipFill>
        <p:spPr>
          <a:xfrm>
            <a:off x="8007735" y="1986629"/>
            <a:ext cx="3008251" cy="3346048"/>
          </a:xfrm>
          <a:prstGeom prst="rect">
            <a:avLst/>
          </a:prstGeom>
        </p:spPr>
      </p:pic>
      <p:sp>
        <p:nvSpPr>
          <p:cNvPr id="5" name="TextBox 4">
            <a:extLst>
              <a:ext uri="{FF2B5EF4-FFF2-40B4-BE49-F238E27FC236}">
                <a16:creationId xmlns:a16="http://schemas.microsoft.com/office/drawing/2014/main" id="{1DCC06AB-900A-4C92-4C33-8B6B6BD8989B}"/>
              </a:ext>
            </a:extLst>
          </p:cNvPr>
          <p:cNvSpPr txBox="1"/>
          <p:nvPr/>
        </p:nvSpPr>
        <p:spPr>
          <a:xfrm>
            <a:off x="8513883" y="5400052"/>
            <a:ext cx="1995953" cy="369332"/>
          </a:xfrm>
          <a:prstGeom prst="rect">
            <a:avLst/>
          </a:prstGeom>
          <a:noFill/>
        </p:spPr>
        <p:txBody>
          <a:bodyPr wrap="square" rtlCol="0">
            <a:spAutoFit/>
          </a:bodyPr>
          <a:lstStyle/>
          <a:p>
            <a:pPr algn="ctr"/>
            <a:r>
              <a:rPr lang="en-US" i="1"/>
              <a:t>Vị trí </a:t>
            </a:r>
            <a:r>
              <a:rPr lang="en-US" i="1" err="1"/>
              <a:t>đặt</a:t>
            </a:r>
            <a:r>
              <a:rPr lang="en-US" i="1"/>
              <a:t> camera</a:t>
            </a:r>
          </a:p>
        </p:txBody>
      </p:sp>
      <p:sp>
        <p:nvSpPr>
          <p:cNvPr id="6" name="Slide Number Placeholder 5">
            <a:extLst>
              <a:ext uri="{FF2B5EF4-FFF2-40B4-BE49-F238E27FC236}">
                <a16:creationId xmlns:a16="http://schemas.microsoft.com/office/drawing/2014/main" id="{400B426A-6FF7-BB11-3780-7BA091F3AE0B}"/>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6</a:t>
            </a:fld>
            <a:endParaRPr lang="en-US"/>
          </a:p>
        </p:txBody>
      </p:sp>
    </p:spTree>
    <p:extLst>
      <p:ext uri="{BB962C8B-B14F-4D97-AF65-F5344CB8AC3E}">
        <p14:creationId xmlns:p14="http://schemas.microsoft.com/office/powerpoint/2010/main" val="1649232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B1BAB09A-1F73-0295-6B0F-8496828A5E0E}"/>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084F94B-1FF9-EE31-3B3D-4133993C7221}"/>
              </a:ext>
            </a:extLst>
          </p:cNvPr>
          <p:cNvSpPr/>
          <p:nvPr/>
        </p:nvSpPr>
        <p:spPr>
          <a:xfrm>
            <a:off x="1084383" y="1866875"/>
            <a:ext cx="4972050" cy="8118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320017-4047-769E-E168-230A79D1EDE6}"/>
              </a:ext>
            </a:extLst>
          </p:cNvPr>
          <p:cNvSpPr/>
          <p:nvPr/>
        </p:nvSpPr>
        <p:spPr>
          <a:xfrm>
            <a:off x="1329807" y="2031381"/>
            <a:ext cx="1341689" cy="47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Ảnh</a:t>
            </a:r>
            <a:endParaRPr lang="en-US"/>
          </a:p>
        </p:txBody>
      </p:sp>
      <p:sp>
        <p:nvSpPr>
          <p:cNvPr id="6" name="Rectangle 5">
            <a:extLst>
              <a:ext uri="{FF2B5EF4-FFF2-40B4-BE49-F238E27FC236}">
                <a16:creationId xmlns:a16="http://schemas.microsoft.com/office/drawing/2014/main" id="{554404C6-9415-1009-A6DD-F9B156829D47}"/>
              </a:ext>
            </a:extLst>
          </p:cNvPr>
          <p:cNvSpPr/>
          <p:nvPr/>
        </p:nvSpPr>
        <p:spPr>
          <a:xfrm>
            <a:off x="2902099" y="2031380"/>
            <a:ext cx="1341689" cy="47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a:t>
            </a:r>
          </a:p>
        </p:txBody>
      </p:sp>
      <p:sp>
        <p:nvSpPr>
          <p:cNvPr id="7" name="Rectangle 6">
            <a:extLst>
              <a:ext uri="{FF2B5EF4-FFF2-40B4-BE49-F238E27FC236}">
                <a16:creationId xmlns:a16="http://schemas.microsoft.com/office/drawing/2014/main" id="{C0619FFB-95DF-C5BB-C886-FFA3E7F65563}"/>
              </a:ext>
            </a:extLst>
          </p:cNvPr>
          <p:cNvSpPr/>
          <p:nvPr/>
        </p:nvSpPr>
        <p:spPr>
          <a:xfrm>
            <a:off x="4474392" y="2031380"/>
            <a:ext cx="1341689" cy="47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Live video</a:t>
            </a:r>
          </a:p>
        </p:txBody>
      </p:sp>
      <p:sp>
        <p:nvSpPr>
          <p:cNvPr id="8" name="Rectangle 7">
            <a:extLst>
              <a:ext uri="{FF2B5EF4-FFF2-40B4-BE49-F238E27FC236}">
                <a16:creationId xmlns:a16="http://schemas.microsoft.com/office/drawing/2014/main" id="{112A7ACF-F2B1-51A7-1B59-DF6C99158AFB}"/>
              </a:ext>
            </a:extLst>
          </p:cNvPr>
          <p:cNvSpPr/>
          <p:nvPr/>
        </p:nvSpPr>
        <p:spPr>
          <a:xfrm>
            <a:off x="1084383" y="3130353"/>
            <a:ext cx="4972050" cy="241846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49DC98-0344-0D72-C664-933999C0B762}"/>
              </a:ext>
            </a:extLst>
          </p:cNvPr>
          <p:cNvSpPr/>
          <p:nvPr/>
        </p:nvSpPr>
        <p:spPr>
          <a:xfrm>
            <a:off x="2159796" y="4369997"/>
            <a:ext cx="2905571" cy="49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Cân</a:t>
            </a:r>
            <a:r>
              <a:rPr lang="en-US"/>
              <a:t> </a:t>
            </a:r>
            <a:r>
              <a:rPr lang="en-US" err="1"/>
              <a:t>bằng</a:t>
            </a:r>
            <a:r>
              <a:rPr lang="en-US"/>
              <a:t> </a:t>
            </a:r>
            <a:r>
              <a:rPr lang="en-US" err="1"/>
              <a:t>lược</a:t>
            </a:r>
            <a:r>
              <a:rPr lang="en-US"/>
              <a:t> đồ </a:t>
            </a:r>
            <a:r>
              <a:rPr lang="en-US" err="1"/>
              <a:t>màu</a:t>
            </a:r>
            <a:endParaRPr lang="en-US"/>
          </a:p>
        </p:txBody>
      </p:sp>
      <p:sp>
        <p:nvSpPr>
          <p:cNvPr id="11" name="Rectangle 10">
            <a:extLst>
              <a:ext uri="{FF2B5EF4-FFF2-40B4-BE49-F238E27FC236}">
                <a16:creationId xmlns:a16="http://schemas.microsoft.com/office/drawing/2014/main" id="{5B360413-F0D3-DC38-B4B7-22FD09728230}"/>
              </a:ext>
            </a:extLst>
          </p:cNvPr>
          <p:cNvSpPr/>
          <p:nvPr/>
        </p:nvSpPr>
        <p:spPr>
          <a:xfrm>
            <a:off x="2159796" y="4944035"/>
            <a:ext cx="2905571" cy="49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Làm</a:t>
            </a:r>
            <a:r>
              <a:rPr lang="en-US"/>
              <a:t> </a:t>
            </a:r>
            <a:r>
              <a:rPr lang="en-US" err="1"/>
              <a:t>mịn</a:t>
            </a:r>
            <a:r>
              <a:rPr lang="en-US"/>
              <a:t> </a:t>
            </a:r>
            <a:r>
              <a:rPr lang="en-US" err="1"/>
              <a:t>ảnh</a:t>
            </a:r>
            <a:endParaRPr lang="en-US"/>
          </a:p>
        </p:txBody>
      </p:sp>
      <p:sp>
        <p:nvSpPr>
          <p:cNvPr id="12" name="Rectangle 11">
            <a:extLst>
              <a:ext uri="{FF2B5EF4-FFF2-40B4-BE49-F238E27FC236}">
                <a16:creationId xmlns:a16="http://schemas.microsoft.com/office/drawing/2014/main" id="{42EB31F8-B0FA-9293-F329-504F7C6757B1}"/>
              </a:ext>
            </a:extLst>
          </p:cNvPr>
          <p:cNvSpPr/>
          <p:nvPr/>
        </p:nvSpPr>
        <p:spPr>
          <a:xfrm>
            <a:off x="6530566" y="3130353"/>
            <a:ext cx="3750331" cy="241846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A6C575-B778-43FE-2E7F-16A34A9257D2}"/>
              </a:ext>
            </a:extLst>
          </p:cNvPr>
          <p:cNvSpPr/>
          <p:nvPr/>
        </p:nvSpPr>
        <p:spPr>
          <a:xfrm>
            <a:off x="6564724" y="3611091"/>
            <a:ext cx="735342" cy="1701936"/>
          </a:xfrm>
          <a:custGeom>
            <a:avLst/>
            <a:gdLst>
              <a:gd name="connsiteX0" fmla="*/ 0 w 864195"/>
              <a:gd name="connsiteY0" fmla="*/ 86420 h 1068428"/>
              <a:gd name="connsiteX1" fmla="*/ 86420 w 864195"/>
              <a:gd name="connsiteY1" fmla="*/ 0 h 1068428"/>
              <a:gd name="connsiteX2" fmla="*/ 777776 w 864195"/>
              <a:gd name="connsiteY2" fmla="*/ 0 h 1068428"/>
              <a:gd name="connsiteX3" fmla="*/ 864196 w 864195"/>
              <a:gd name="connsiteY3" fmla="*/ 86420 h 1068428"/>
              <a:gd name="connsiteX4" fmla="*/ 864195 w 864195"/>
              <a:gd name="connsiteY4" fmla="*/ 982009 h 1068428"/>
              <a:gd name="connsiteX5" fmla="*/ 777775 w 864195"/>
              <a:gd name="connsiteY5" fmla="*/ 1068429 h 1068428"/>
              <a:gd name="connsiteX6" fmla="*/ 86420 w 864195"/>
              <a:gd name="connsiteY6" fmla="*/ 1068428 h 1068428"/>
              <a:gd name="connsiteX7" fmla="*/ 0 w 864195"/>
              <a:gd name="connsiteY7" fmla="*/ 982008 h 1068428"/>
              <a:gd name="connsiteX8" fmla="*/ 0 w 864195"/>
              <a:gd name="connsiteY8" fmla="*/ 86420 h 10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1068428">
                <a:moveTo>
                  <a:pt x="0" y="86420"/>
                </a:moveTo>
                <a:cubicBezTo>
                  <a:pt x="0" y="38692"/>
                  <a:pt x="38692" y="0"/>
                  <a:pt x="86420" y="0"/>
                </a:cubicBezTo>
                <a:lnTo>
                  <a:pt x="777776" y="0"/>
                </a:lnTo>
                <a:cubicBezTo>
                  <a:pt x="825504" y="0"/>
                  <a:pt x="864196" y="38692"/>
                  <a:pt x="864196" y="86420"/>
                </a:cubicBezTo>
                <a:cubicBezTo>
                  <a:pt x="864196" y="384950"/>
                  <a:pt x="864195" y="683479"/>
                  <a:pt x="864195" y="982009"/>
                </a:cubicBezTo>
                <a:cubicBezTo>
                  <a:pt x="864195" y="1029737"/>
                  <a:pt x="825503" y="1068429"/>
                  <a:pt x="777775" y="1068429"/>
                </a:cubicBezTo>
                <a:lnTo>
                  <a:pt x="86420" y="1068428"/>
                </a:lnTo>
                <a:cubicBezTo>
                  <a:pt x="38692" y="1068428"/>
                  <a:pt x="0" y="1029736"/>
                  <a:pt x="0" y="982008"/>
                </a:cubicBezTo>
                <a:lnTo>
                  <a:pt x="0" y="864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841" tIns="74841" rIns="74841" bIns="74841" numCol="1" spcCol="1270" anchor="ctr" anchorCtr="0">
            <a:noAutofit/>
          </a:bodyPr>
          <a:lstStyle/>
          <a:p>
            <a:pPr marL="0" lvl="0" indent="0" algn="ctr" defTabSz="577850">
              <a:lnSpc>
                <a:spcPct val="90000"/>
              </a:lnSpc>
              <a:spcBef>
                <a:spcPct val="0"/>
              </a:spcBef>
              <a:spcAft>
                <a:spcPct val="35000"/>
              </a:spcAft>
              <a:buNone/>
            </a:pPr>
            <a:r>
              <a:rPr lang="en-US" kern="1200" err="1"/>
              <a:t>Tìm</a:t>
            </a:r>
            <a:r>
              <a:rPr lang="en-US" kern="1200"/>
              <a:t> </a:t>
            </a:r>
            <a:r>
              <a:rPr lang="en-US" kern="1200" err="1"/>
              <a:t>cạnh</a:t>
            </a:r>
            <a:r>
              <a:rPr lang="en-US" kern="1200"/>
              <a:t> Canny</a:t>
            </a:r>
          </a:p>
        </p:txBody>
      </p:sp>
      <p:sp>
        <p:nvSpPr>
          <p:cNvPr id="16" name="Freeform: Shape 15">
            <a:extLst>
              <a:ext uri="{FF2B5EF4-FFF2-40B4-BE49-F238E27FC236}">
                <a16:creationId xmlns:a16="http://schemas.microsoft.com/office/drawing/2014/main" id="{D9BA6C77-340B-2563-9E45-16E6AC153EAE}"/>
              </a:ext>
            </a:extLst>
          </p:cNvPr>
          <p:cNvSpPr/>
          <p:nvPr/>
        </p:nvSpPr>
        <p:spPr>
          <a:xfrm>
            <a:off x="7451538" y="3611091"/>
            <a:ext cx="809682" cy="1701936"/>
          </a:xfrm>
          <a:custGeom>
            <a:avLst/>
            <a:gdLst>
              <a:gd name="connsiteX0" fmla="*/ 0 w 864195"/>
              <a:gd name="connsiteY0" fmla="*/ 86420 h 1068428"/>
              <a:gd name="connsiteX1" fmla="*/ 86420 w 864195"/>
              <a:gd name="connsiteY1" fmla="*/ 0 h 1068428"/>
              <a:gd name="connsiteX2" fmla="*/ 777776 w 864195"/>
              <a:gd name="connsiteY2" fmla="*/ 0 h 1068428"/>
              <a:gd name="connsiteX3" fmla="*/ 864196 w 864195"/>
              <a:gd name="connsiteY3" fmla="*/ 86420 h 1068428"/>
              <a:gd name="connsiteX4" fmla="*/ 864195 w 864195"/>
              <a:gd name="connsiteY4" fmla="*/ 982009 h 1068428"/>
              <a:gd name="connsiteX5" fmla="*/ 777775 w 864195"/>
              <a:gd name="connsiteY5" fmla="*/ 1068429 h 1068428"/>
              <a:gd name="connsiteX6" fmla="*/ 86420 w 864195"/>
              <a:gd name="connsiteY6" fmla="*/ 1068428 h 1068428"/>
              <a:gd name="connsiteX7" fmla="*/ 0 w 864195"/>
              <a:gd name="connsiteY7" fmla="*/ 982008 h 1068428"/>
              <a:gd name="connsiteX8" fmla="*/ 0 w 864195"/>
              <a:gd name="connsiteY8" fmla="*/ 86420 h 10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1068428">
                <a:moveTo>
                  <a:pt x="0" y="86420"/>
                </a:moveTo>
                <a:cubicBezTo>
                  <a:pt x="0" y="38692"/>
                  <a:pt x="38692" y="0"/>
                  <a:pt x="86420" y="0"/>
                </a:cubicBezTo>
                <a:lnTo>
                  <a:pt x="777776" y="0"/>
                </a:lnTo>
                <a:cubicBezTo>
                  <a:pt x="825504" y="0"/>
                  <a:pt x="864196" y="38692"/>
                  <a:pt x="864196" y="86420"/>
                </a:cubicBezTo>
                <a:cubicBezTo>
                  <a:pt x="864196" y="384950"/>
                  <a:pt x="864195" y="683479"/>
                  <a:pt x="864195" y="982009"/>
                </a:cubicBezTo>
                <a:cubicBezTo>
                  <a:pt x="864195" y="1029737"/>
                  <a:pt x="825503" y="1068429"/>
                  <a:pt x="777775" y="1068429"/>
                </a:cubicBezTo>
                <a:lnTo>
                  <a:pt x="86420" y="1068428"/>
                </a:lnTo>
                <a:cubicBezTo>
                  <a:pt x="38692" y="1068428"/>
                  <a:pt x="0" y="1029736"/>
                  <a:pt x="0" y="982008"/>
                </a:cubicBezTo>
                <a:lnTo>
                  <a:pt x="0" y="864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841" tIns="74841" rIns="74841" bIns="74841" numCol="1" spcCol="1270" anchor="ctr" anchorCtr="0">
            <a:noAutofit/>
          </a:bodyPr>
          <a:lstStyle/>
          <a:p>
            <a:pPr marL="0" lvl="0" indent="0" algn="ctr" defTabSz="577850">
              <a:lnSpc>
                <a:spcPct val="90000"/>
              </a:lnSpc>
              <a:spcBef>
                <a:spcPct val="0"/>
              </a:spcBef>
              <a:spcAft>
                <a:spcPct val="35000"/>
              </a:spcAft>
              <a:buNone/>
            </a:pPr>
            <a:r>
              <a:rPr lang="en-US" kern="1200" err="1"/>
              <a:t>Biến</a:t>
            </a:r>
            <a:r>
              <a:rPr lang="en-US" kern="1200"/>
              <a:t> </a:t>
            </a:r>
            <a:r>
              <a:rPr lang="en-US" kern="1200" err="1"/>
              <a:t>đổi</a:t>
            </a:r>
            <a:r>
              <a:rPr lang="en-US" kern="1200"/>
              <a:t> Hough</a:t>
            </a:r>
          </a:p>
        </p:txBody>
      </p:sp>
      <p:sp>
        <p:nvSpPr>
          <p:cNvPr id="18" name="Freeform: Shape 17">
            <a:extLst>
              <a:ext uri="{FF2B5EF4-FFF2-40B4-BE49-F238E27FC236}">
                <a16:creationId xmlns:a16="http://schemas.microsoft.com/office/drawing/2014/main" id="{91CCB003-2EA6-3D49-59AE-E9A3235BF78B}"/>
              </a:ext>
            </a:extLst>
          </p:cNvPr>
          <p:cNvSpPr/>
          <p:nvPr/>
        </p:nvSpPr>
        <p:spPr>
          <a:xfrm>
            <a:off x="8412692" y="3611091"/>
            <a:ext cx="831505" cy="1701936"/>
          </a:xfrm>
          <a:custGeom>
            <a:avLst/>
            <a:gdLst>
              <a:gd name="connsiteX0" fmla="*/ 0 w 864195"/>
              <a:gd name="connsiteY0" fmla="*/ 86420 h 1068428"/>
              <a:gd name="connsiteX1" fmla="*/ 86420 w 864195"/>
              <a:gd name="connsiteY1" fmla="*/ 0 h 1068428"/>
              <a:gd name="connsiteX2" fmla="*/ 777776 w 864195"/>
              <a:gd name="connsiteY2" fmla="*/ 0 h 1068428"/>
              <a:gd name="connsiteX3" fmla="*/ 864196 w 864195"/>
              <a:gd name="connsiteY3" fmla="*/ 86420 h 1068428"/>
              <a:gd name="connsiteX4" fmla="*/ 864195 w 864195"/>
              <a:gd name="connsiteY4" fmla="*/ 982009 h 1068428"/>
              <a:gd name="connsiteX5" fmla="*/ 777775 w 864195"/>
              <a:gd name="connsiteY5" fmla="*/ 1068429 h 1068428"/>
              <a:gd name="connsiteX6" fmla="*/ 86420 w 864195"/>
              <a:gd name="connsiteY6" fmla="*/ 1068428 h 1068428"/>
              <a:gd name="connsiteX7" fmla="*/ 0 w 864195"/>
              <a:gd name="connsiteY7" fmla="*/ 982008 h 1068428"/>
              <a:gd name="connsiteX8" fmla="*/ 0 w 864195"/>
              <a:gd name="connsiteY8" fmla="*/ 86420 h 10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1068428">
                <a:moveTo>
                  <a:pt x="0" y="86420"/>
                </a:moveTo>
                <a:cubicBezTo>
                  <a:pt x="0" y="38692"/>
                  <a:pt x="38692" y="0"/>
                  <a:pt x="86420" y="0"/>
                </a:cubicBezTo>
                <a:lnTo>
                  <a:pt x="777776" y="0"/>
                </a:lnTo>
                <a:cubicBezTo>
                  <a:pt x="825504" y="0"/>
                  <a:pt x="864196" y="38692"/>
                  <a:pt x="864196" y="86420"/>
                </a:cubicBezTo>
                <a:cubicBezTo>
                  <a:pt x="864196" y="384950"/>
                  <a:pt x="864195" y="683479"/>
                  <a:pt x="864195" y="982009"/>
                </a:cubicBezTo>
                <a:cubicBezTo>
                  <a:pt x="864195" y="1029737"/>
                  <a:pt x="825503" y="1068429"/>
                  <a:pt x="777775" y="1068429"/>
                </a:cubicBezTo>
                <a:lnTo>
                  <a:pt x="86420" y="1068428"/>
                </a:lnTo>
                <a:cubicBezTo>
                  <a:pt x="38692" y="1068428"/>
                  <a:pt x="0" y="1029736"/>
                  <a:pt x="0" y="982008"/>
                </a:cubicBezTo>
                <a:lnTo>
                  <a:pt x="0" y="864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841" tIns="74841" rIns="74841" bIns="74841" numCol="1" spcCol="1270" anchor="ctr" anchorCtr="0">
            <a:noAutofit/>
          </a:bodyPr>
          <a:lstStyle/>
          <a:p>
            <a:pPr marL="0" lvl="0" indent="0" algn="ctr" defTabSz="577850">
              <a:lnSpc>
                <a:spcPct val="90000"/>
              </a:lnSpc>
              <a:spcBef>
                <a:spcPct val="0"/>
              </a:spcBef>
              <a:spcAft>
                <a:spcPct val="35000"/>
              </a:spcAft>
              <a:buNone/>
            </a:pPr>
            <a:r>
              <a:rPr lang="en-US" kern="1200" err="1"/>
              <a:t>Tìm</a:t>
            </a:r>
            <a:r>
              <a:rPr lang="en-US" kern="1200"/>
              <a:t> </a:t>
            </a:r>
            <a:r>
              <a:rPr lang="en-US" kern="1200" err="1"/>
              <a:t>đường</a:t>
            </a:r>
            <a:r>
              <a:rPr lang="en-US" kern="1200"/>
              <a:t> </a:t>
            </a:r>
            <a:r>
              <a:rPr lang="en-US" kern="1200" err="1"/>
              <a:t>xấp</a:t>
            </a:r>
            <a:r>
              <a:rPr lang="en-US" kern="1200"/>
              <a:t> xỉ</a:t>
            </a:r>
          </a:p>
        </p:txBody>
      </p:sp>
      <p:sp>
        <p:nvSpPr>
          <p:cNvPr id="20" name="Freeform: Shape 19">
            <a:extLst>
              <a:ext uri="{FF2B5EF4-FFF2-40B4-BE49-F238E27FC236}">
                <a16:creationId xmlns:a16="http://schemas.microsoft.com/office/drawing/2014/main" id="{E5E917A2-1D40-7D3E-C316-45419D594191}"/>
              </a:ext>
            </a:extLst>
          </p:cNvPr>
          <p:cNvSpPr/>
          <p:nvPr/>
        </p:nvSpPr>
        <p:spPr>
          <a:xfrm>
            <a:off x="10930328" y="3672051"/>
            <a:ext cx="864195" cy="1701936"/>
          </a:xfrm>
          <a:custGeom>
            <a:avLst/>
            <a:gdLst>
              <a:gd name="connsiteX0" fmla="*/ 0 w 864195"/>
              <a:gd name="connsiteY0" fmla="*/ 86420 h 1068428"/>
              <a:gd name="connsiteX1" fmla="*/ 86420 w 864195"/>
              <a:gd name="connsiteY1" fmla="*/ 0 h 1068428"/>
              <a:gd name="connsiteX2" fmla="*/ 777776 w 864195"/>
              <a:gd name="connsiteY2" fmla="*/ 0 h 1068428"/>
              <a:gd name="connsiteX3" fmla="*/ 864196 w 864195"/>
              <a:gd name="connsiteY3" fmla="*/ 86420 h 1068428"/>
              <a:gd name="connsiteX4" fmla="*/ 864195 w 864195"/>
              <a:gd name="connsiteY4" fmla="*/ 982009 h 1068428"/>
              <a:gd name="connsiteX5" fmla="*/ 777775 w 864195"/>
              <a:gd name="connsiteY5" fmla="*/ 1068429 h 1068428"/>
              <a:gd name="connsiteX6" fmla="*/ 86420 w 864195"/>
              <a:gd name="connsiteY6" fmla="*/ 1068428 h 1068428"/>
              <a:gd name="connsiteX7" fmla="*/ 0 w 864195"/>
              <a:gd name="connsiteY7" fmla="*/ 982008 h 1068428"/>
              <a:gd name="connsiteX8" fmla="*/ 0 w 864195"/>
              <a:gd name="connsiteY8" fmla="*/ 86420 h 10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1068428">
                <a:moveTo>
                  <a:pt x="0" y="86420"/>
                </a:moveTo>
                <a:cubicBezTo>
                  <a:pt x="0" y="38692"/>
                  <a:pt x="38692" y="0"/>
                  <a:pt x="86420" y="0"/>
                </a:cubicBezTo>
                <a:lnTo>
                  <a:pt x="777776" y="0"/>
                </a:lnTo>
                <a:cubicBezTo>
                  <a:pt x="825504" y="0"/>
                  <a:pt x="864196" y="38692"/>
                  <a:pt x="864196" y="86420"/>
                </a:cubicBezTo>
                <a:cubicBezTo>
                  <a:pt x="864196" y="384950"/>
                  <a:pt x="864195" y="683479"/>
                  <a:pt x="864195" y="982009"/>
                </a:cubicBezTo>
                <a:cubicBezTo>
                  <a:pt x="864195" y="1029737"/>
                  <a:pt x="825503" y="1068429"/>
                  <a:pt x="777775" y="1068429"/>
                </a:cubicBezTo>
                <a:lnTo>
                  <a:pt x="86420" y="1068428"/>
                </a:lnTo>
                <a:cubicBezTo>
                  <a:pt x="38692" y="1068428"/>
                  <a:pt x="0" y="1029736"/>
                  <a:pt x="0" y="982008"/>
                </a:cubicBezTo>
                <a:lnTo>
                  <a:pt x="0" y="864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841" tIns="74841" rIns="74841" bIns="74841" numCol="1" spcCol="1270" anchor="ctr" anchorCtr="0">
            <a:noAutofit/>
          </a:bodyPr>
          <a:lstStyle/>
          <a:p>
            <a:pPr marL="0" lvl="0" indent="0" algn="ctr" defTabSz="577850">
              <a:lnSpc>
                <a:spcPct val="90000"/>
              </a:lnSpc>
              <a:spcBef>
                <a:spcPct val="0"/>
              </a:spcBef>
              <a:spcAft>
                <a:spcPct val="35000"/>
              </a:spcAft>
              <a:buNone/>
            </a:pPr>
            <a:r>
              <a:rPr lang="en-US"/>
              <a:t>Tỉ số </a:t>
            </a:r>
            <a:r>
              <a:rPr lang="en-US" err="1"/>
              <a:t>truyền</a:t>
            </a:r>
            <a:r>
              <a:rPr lang="en-US"/>
              <a:t> </a:t>
            </a:r>
            <a:r>
              <a:rPr lang="en-US" err="1"/>
              <a:t>hình</a:t>
            </a:r>
            <a:r>
              <a:rPr lang="en-US"/>
              <a:t> </a:t>
            </a:r>
            <a:r>
              <a:rPr lang="en-US" err="1"/>
              <a:t>học</a:t>
            </a:r>
            <a:endParaRPr lang="en-US" kern="1200"/>
          </a:p>
        </p:txBody>
      </p:sp>
      <p:sp>
        <p:nvSpPr>
          <p:cNvPr id="21" name="Arrow: Right 20">
            <a:extLst>
              <a:ext uri="{FF2B5EF4-FFF2-40B4-BE49-F238E27FC236}">
                <a16:creationId xmlns:a16="http://schemas.microsoft.com/office/drawing/2014/main" id="{4B61D095-CE00-0FF4-550B-5A4C167924DE}"/>
              </a:ext>
            </a:extLst>
          </p:cNvPr>
          <p:cNvSpPr/>
          <p:nvPr/>
        </p:nvSpPr>
        <p:spPr>
          <a:xfrm rot="5400000">
            <a:off x="3339420" y="2728091"/>
            <a:ext cx="461973" cy="342556"/>
          </a:xfrm>
          <a:prstGeom prst="rightArrow">
            <a:avLst>
              <a:gd name="adj1" fmla="val 4346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8319FCC-7A3A-B594-C251-290C067709BC}"/>
              </a:ext>
            </a:extLst>
          </p:cNvPr>
          <p:cNvSpPr/>
          <p:nvPr/>
        </p:nvSpPr>
        <p:spPr>
          <a:xfrm>
            <a:off x="6063755" y="4129849"/>
            <a:ext cx="461973" cy="342556"/>
          </a:xfrm>
          <a:prstGeom prst="rightArrow">
            <a:avLst>
              <a:gd name="adj1" fmla="val 4346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hlinkClick r:id="rId3" action="ppaction://hlinksldjump"/>
            <a:extLst>
              <a:ext uri="{FF2B5EF4-FFF2-40B4-BE49-F238E27FC236}">
                <a16:creationId xmlns:a16="http://schemas.microsoft.com/office/drawing/2014/main" id="{E0F3AFB1-8058-735A-A270-FEB66699D367}"/>
              </a:ext>
            </a:extLst>
          </p:cNvPr>
          <p:cNvSpPr txBox="1"/>
          <p:nvPr/>
        </p:nvSpPr>
        <p:spPr>
          <a:xfrm>
            <a:off x="170129" y="2085996"/>
            <a:ext cx="884582" cy="646331"/>
          </a:xfrm>
          <a:prstGeom prst="rect">
            <a:avLst/>
          </a:prstGeom>
          <a:noFill/>
        </p:spPr>
        <p:txBody>
          <a:bodyPr wrap="square" rtlCol="0">
            <a:spAutoFit/>
          </a:bodyPr>
          <a:lstStyle/>
          <a:p>
            <a:pPr algn="ctr"/>
            <a:r>
              <a:rPr lang="en-US">
                <a:solidFill>
                  <a:schemeClr val="accent1">
                    <a:lumMod val="75000"/>
                  </a:schemeClr>
                </a:solidFill>
              </a:rPr>
              <a:t>1.</a:t>
            </a:r>
          </a:p>
          <a:p>
            <a:pPr algn="ctr"/>
            <a:r>
              <a:rPr lang="en-US">
                <a:solidFill>
                  <a:schemeClr val="accent1">
                    <a:lumMod val="75000"/>
                  </a:schemeClr>
                </a:solidFill>
              </a:rPr>
              <a:t>Input</a:t>
            </a:r>
          </a:p>
        </p:txBody>
      </p:sp>
      <p:sp>
        <p:nvSpPr>
          <p:cNvPr id="25" name="TextBox 24">
            <a:extLst>
              <a:ext uri="{FF2B5EF4-FFF2-40B4-BE49-F238E27FC236}">
                <a16:creationId xmlns:a16="http://schemas.microsoft.com/office/drawing/2014/main" id="{E2348EEB-C9DB-E3B5-CFB7-3B1B7DD33B87}"/>
              </a:ext>
            </a:extLst>
          </p:cNvPr>
          <p:cNvSpPr txBox="1"/>
          <p:nvPr/>
        </p:nvSpPr>
        <p:spPr>
          <a:xfrm>
            <a:off x="170129" y="3977961"/>
            <a:ext cx="884582" cy="923330"/>
          </a:xfrm>
          <a:prstGeom prst="rect">
            <a:avLst/>
          </a:prstGeom>
          <a:noFill/>
        </p:spPr>
        <p:txBody>
          <a:bodyPr wrap="square" rtlCol="0">
            <a:spAutoFit/>
          </a:bodyPr>
          <a:lstStyle/>
          <a:p>
            <a:pPr algn="ctr"/>
            <a:r>
              <a:rPr lang="en-US">
                <a:solidFill>
                  <a:schemeClr val="accent1">
                    <a:lumMod val="75000"/>
                  </a:schemeClr>
                </a:solidFill>
              </a:rPr>
              <a:t>2.</a:t>
            </a:r>
          </a:p>
          <a:p>
            <a:pPr algn="ctr"/>
            <a:r>
              <a:rPr lang="en-US" err="1">
                <a:solidFill>
                  <a:schemeClr val="accent1">
                    <a:lumMod val="75000"/>
                  </a:schemeClr>
                </a:solidFill>
              </a:rPr>
              <a:t>Tiền</a:t>
            </a:r>
            <a:r>
              <a:rPr lang="en-US">
                <a:solidFill>
                  <a:schemeClr val="accent1">
                    <a:lumMod val="75000"/>
                  </a:schemeClr>
                </a:solidFill>
              </a:rPr>
              <a:t> </a:t>
            </a:r>
            <a:r>
              <a:rPr lang="en-US" err="1">
                <a:solidFill>
                  <a:schemeClr val="accent1">
                    <a:lumMod val="75000"/>
                  </a:schemeClr>
                </a:solidFill>
              </a:rPr>
              <a:t>xư</a:t>
            </a:r>
            <a:r>
              <a:rPr lang="en-US">
                <a:solidFill>
                  <a:schemeClr val="accent1">
                    <a:lumMod val="75000"/>
                  </a:schemeClr>
                </a:solidFill>
              </a:rPr>
              <a:t>̉ </a:t>
            </a:r>
            <a:r>
              <a:rPr lang="en-US" err="1">
                <a:solidFill>
                  <a:schemeClr val="accent1">
                    <a:lumMod val="75000"/>
                  </a:schemeClr>
                </a:solidFill>
              </a:rPr>
              <a:t>ly</a:t>
            </a:r>
            <a:r>
              <a:rPr lang="en-US">
                <a:solidFill>
                  <a:schemeClr val="accent1">
                    <a:lumMod val="75000"/>
                  </a:schemeClr>
                </a:solidFill>
              </a:rPr>
              <a:t>́ </a:t>
            </a:r>
            <a:r>
              <a:rPr lang="en-US" err="1">
                <a:solidFill>
                  <a:schemeClr val="accent1">
                    <a:lumMod val="75000"/>
                  </a:schemeClr>
                </a:solidFill>
              </a:rPr>
              <a:t>ảnh</a:t>
            </a:r>
            <a:endParaRPr lang="en-US">
              <a:solidFill>
                <a:schemeClr val="accent1">
                  <a:lumMod val="75000"/>
                </a:schemeClr>
              </a:solidFill>
            </a:endParaRPr>
          </a:p>
        </p:txBody>
      </p:sp>
      <p:sp>
        <p:nvSpPr>
          <p:cNvPr id="26" name="TextBox 25">
            <a:extLst>
              <a:ext uri="{FF2B5EF4-FFF2-40B4-BE49-F238E27FC236}">
                <a16:creationId xmlns:a16="http://schemas.microsoft.com/office/drawing/2014/main" id="{37C09F8B-7113-63A6-F832-FCD1952FE011}"/>
              </a:ext>
            </a:extLst>
          </p:cNvPr>
          <p:cNvSpPr txBox="1"/>
          <p:nvPr/>
        </p:nvSpPr>
        <p:spPr>
          <a:xfrm>
            <a:off x="7666068" y="2369117"/>
            <a:ext cx="1479326" cy="646331"/>
          </a:xfrm>
          <a:prstGeom prst="rect">
            <a:avLst/>
          </a:prstGeom>
          <a:noFill/>
        </p:spPr>
        <p:txBody>
          <a:bodyPr wrap="square" rtlCol="0">
            <a:spAutoFit/>
          </a:bodyPr>
          <a:lstStyle/>
          <a:p>
            <a:pPr algn="ctr"/>
            <a:r>
              <a:rPr lang="en-US">
                <a:solidFill>
                  <a:schemeClr val="accent1">
                    <a:lumMod val="75000"/>
                  </a:schemeClr>
                </a:solidFill>
              </a:rPr>
              <a:t>3. </a:t>
            </a:r>
          </a:p>
          <a:p>
            <a:pPr algn="ctr"/>
            <a:r>
              <a:rPr lang="en-US" err="1">
                <a:solidFill>
                  <a:schemeClr val="accent1">
                    <a:lumMod val="75000"/>
                  </a:schemeClr>
                </a:solidFill>
              </a:rPr>
              <a:t>Xư</a:t>
            </a:r>
            <a:r>
              <a:rPr lang="en-US">
                <a:solidFill>
                  <a:schemeClr val="accent1">
                    <a:lumMod val="75000"/>
                  </a:schemeClr>
                </a:solidFill>
              </a:rPr>
              <a:t>̉ </a:t>
            </a:r>
            <a:r>
              <a:rPr lang="en-US" err="1">
                <a:solidFill>
                  <a:schemeClr val="accent1">
                    <a:lumMod val="75000"/>
                  </a:schemeClr>
                </a:solidFill>
              </a:rPr>
              <a:t>ly</a:t>
            </a:r>
            <a:r>
              <a:rPr lang="en-US">
                <a:solidFill>
                  <a:schemeClr val="accent1">
                    <a:lumMod val="75000"/>
                  </a:schemeClr>
                </a:solidFill>
              </a:rPr>
              <a:t>́ </a:t>
            </a:r>
            <a:r>
              <a:rPr lang="en-US" err="1">
                <a:solidFill>
                  <a:schemeClr val="accent1">
                    <a:lumMod val="75000"/>
                  </a:schemeClr>
                </a:solidFill>
              </a:rPr>
              <a:t>ảnh</a:t>
            </a:r>
            <a:endParaRPr lang="en-US">
              <a:solidFill>
                <a:schemeClr val="accent1">
                  <a:lumMod val="75000"/>
                </a:schemeClr>
              </a:solidFill>
            </a:endParaRPr>
          </a:p>
        </p:txBody>
      </p:sp>
      <p:sp>
        <p:nvSpPr>
          <p:cNvPr id="22" name="Rectangle 21">
            <a:extLst>
              <a:ext uri="{FF2B5EF4-FFF2-40B4-BE49-F238E27FC236}">
                <a16:creationId xmlns:a16="http://schemas.microsoft.com/office/drawing/2014/main" id="{C932AEA2-760B-B454-4C56-CDD6FCD0FEFE}"/>
              </a:ext>
            </a:extLst>
          </p:cNvPr>
          <p:cNvSpPr/>
          <p:nvPr/>
        </p:nvSpPr>
        <p:spPr>
          <a:xfrm>
            <a:off x="2159796" y="3795960"/>
            <a:ext cx="2905571" cy="49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Biến</a:t>
            </a:r>
            <a:r>
              <a:rPr lang="en-US"/>
              <a:t> </a:t>
            </a:r>
            <a:r>
              <a:rPr lang="en-US" err="1"/>
              <a:t>đổi</a:t>
            </a:r>
            <a:r>
              <a:rPr lang="en-US"/>
              <a:t> </a:t>
            </a:r>
            <a:r>
              <a:rPr lang="en-US" err="1"/>
              <a:t>ảnh</a:t>
            </a:r>
            <a:r>
              <a:rPr lang="en-US"/>
              <a:t> </a:t>
            </a:r>
            <a:r>
              <a:rPr lang="en-US" err="1"/>
              <a:t>xám</a:t>
            </a:r>
            <a:endParaRPr lang="en-US"/>
          </a:p>
        </p:txBody>
      </p:sp>
      <p:sp>
        <p:nvSpPr>
          <p:cNvPr id="27" name="Rectangle 26">
            <a:extLst>
              <a:ext uri="{FF2B5EF4-FFF2-40B4-BE49-F238E27FC236}">
                <a16:creationId xmlns:a16="http://schemas.microsoft.com/office/drawing/2014/main" id="{4FEACE3F-DA87-CB18-AADC-87E4D6409CB6}"/>
              </a:ext>
            </a:extLst>
          </p:cNvPr>
          <p:cNvSpPr/>
          <p:nvPr/>
        </p:nvSpPr>
        <p:spPr>
          <a:xfrm>
            <a:off x="2159796" y="3221923"/>
            <a:ext cx="2905571" cy="49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Phân</a:t>
            </a:r>
            <a:r>
              <a:rPr lang="en-US"/>
              <a:t> </a:t>
            </a:r>
            <a:r>
              <a:rPr lang="en-US" err="1"/>
              <a:t>vùng</a:t>
            </a:r>
            <a:r>
              <a:rPr lang="en-US"/>
              <a:t> </a:t>
            </a:r>
            <a:r>
              <a:rPr lang="en-US" err="1"/>
              <a:t>ảnh</a:t>
            </a:r>
            <a:r>
              <a:rPr lang="en-US"/>
              <a:t> </a:t>
            </a:r>
            <a:r>
              <a:rPr lang="en-US" err="1"/>
              <a:t>cần</a:t>
            </a:r>
            <a:r>
              <a:rPr lang="en-US"/>
              <a:t> </a:t>
            </a:r>
            <a:r>
              <a:rPr lang="en-US" err="1"/>
              <a:t>xư</a:t>
            </a:r>
            <a:r>
              <a:rPr lang="en-US"/>
              <a:t>̉ </a:t>
            </a:r>
            <a:r>
              <a:rPr lang="en-US" err="1"/>
              <a:t>ly</a:t>
            </a:r>
            <a:r>
              <a:rPr lang="en-US"/>
              <a:t>́</a:t>
            </a:r>
          </a:p>
        </p:txBody>
      </p:sp>
      <p:sp>
        <p:nvSpPr>
          <p:cNvPr id="3" name="Slide Number Placeholder 2">
            <a:extLst>
              <a:ext uri="{FF2B5EF4-FFF2-40B4-BE49-F238E27FC236}">
                <a16:creationId xmlns:a16="http://schemas.microsoft.com/office/drawing/2014/main" id="{903AF900-CF1E-5537-3754-7385EFDBD9B8}"/>
              </a:ext>
            </a:extLst>
          </p:cNvPr>
          <p:cNvSpPr>
            <a:spLocks noGrp="1"/>
          </p:cNvSpPr>
          <p:nvPr>
            <p:ph type="sldNum" sz="quarter" idx="12"/>
          </p:nvPr>
        </p:nvSpPr>
        <p:spPr>
          <a:xfrm>
            <a:off x="8610600" y="6356350"/>
            <a:ext cx="2743200" cy="365125"/>
          </a:xfrm>
        </p:spPr>
        <p:txBody>
          <a:bodyPr/>
          <a:lstStyle/>
          <a:p>
            <a:fld id="{DB371C95-F60F-4EC1-A05E-E0B767D78F37}" type="slidenum">
              <a:rPr lang="en-US" smtClean="0"/>
              <a:t>7</a:t>
            </a:fld>
            <a:endParaRPr lang="en-US"/>
          </a:p>
        </p:txBody>
      </p:sp>
      <p:sp>
        <p:nvSpPr>
          <p:cNvPr id="10" name="TextBox 9">
            <a:extLst>
              <a:ext uri="{FF2B5EF4-FFF2-40B4-BE49-F238E27FC236}">
                <a16:creationId xmlns:a16="http://schemas.microsoft.com/office/drawing/2014/main" id="{2595FD42-9F7C-65E6-6F7F-9421585D2A56}"/>
              </a:ext>
            </a:extLst>
          </p:cNvPr>
          <p:cNvSpPr txBox="1"/>
          <p:nvPr/>
        </p:nvSpPr>
        <p:spPr>
          <a:xfrm>
            <a:off x="1545669" y="3285085"/>
            <a:ext cx="606490" cy="369332"/>
          </a:xfrm>
          <a:prstGeom prst="rect">
            <a:avLst/>
          </a:prstGeom>
          <a:noFill/>
        </p:spPr>
        <p:txBody>
          <a:bodyPr wrap="square" rtlCol="0">
            <a:spAutoFit/>
          </a:bodyPr>
          <a:lstStyle/>
          <a:p>
            <a:pPr algn="ctr"/>
            <a:r>
              <a:rPr lang="en-US">
                <a:solidFill>
                  <a:srgbClr val="2E75B6"/>
                </a:solidFill>
              </a:rPr>
              <a:t>2.1</a:t>
            </a:r>
          </a:p>
        </p:txBody>
      </p:sp>
      <p:sp>
        <p:nvSpPr>
          <p:cNvPr id="28" name="TextBox 27">
            <a:extLst>
              <a:ext uri="{FF2B5EF4-FFF2-40B4-BE49-F238E27FC236}">
                <a16:creationId xmlns:a16="http://schemas.microsoft.com/office/drawing/2014/main" id="{1D984D08-7C83-28F7-9643-5DD7A3383733}"/>
              </a:ext>
            </a:extLst>
          </p:cNvPr>
          <p:cNvSpPr txBox="1"/>
          <p:nvPr/>
        </p:nvSpPr>
        <p:spPr>
          <a:xfrm>
            <a:off x="1545669" y="3859295"/>
            <a:ext cx="606490" cy="369332"/>
          </a:xfrm>
          <a:prstGeom prst="rect">
            <a:avLst/>
          </a:prstGeom>
          <a:noFill/>
        </p:spPr>
        <p:txBody>
          <a:bodyPr wrap="square" rtlCol="0">
            <a:spAutoFit/>
          </a:bodyPr>
          <a:lstStyle/>
          <a:p>
            <a:pPr algn="ctr"/>
            <a:r>
              <a:rPr lang="en-US">
                <a:solidFill>
                  <a:srgbClr val="2E75B6"/>
                </a:solidFill>
              </a:rPr>
              <a:t>2.2</a:t>
            </a:r>
          </a:p>
        </p:txBody>
      </p:sp>
      <p:sp>
        <p:nvSpPr>
          <p:cNvPr id="29" name="TextBox 28">
            <a:extLst>
              <a:ext uri="{FF2B5EF4-FFF2-40B4-BE49-F238E27FC236}">
                <a16:creationId xmlns:a16="http://schemas.microsoft.com/office/drawing/2014/main" id="{A9F31D13-2A28-90BA-7053-2B0896B13550}"/>
              </a:ext>
            </a:extLst>
          </p:cNvPr>
          <p:cNvSpPr txBox="1"/>
          <p:nvPr/>
        </p:nvSpPr>
        <p:spPr>
          <a:xfrm>
            <a:off x="1545669" y="4433246"/>
            <a:ext cx="606490" cy="369332"/>
          </a:xfrm>
          <a:prstGeom prst="rect">
            <a:avLst/>
          </a:prstGeom>
          <a:noFill/>
        </p:spPr>
        <p:txBody>
          <a:bodyPr wrap="square" rtlCol="0">
            <a:spAutoFit/>
          </a:bodyPr>
          <a:lstStyle/>
          <a:p>
            <a:pPr algn="ctr"/>
            <a:r>
              <a:rPr lang="en-US">
                <a:solidFill>
                  <a:srgbClr val="2E75B6"/>
                </a:solidFill>
              </a:rPr>
              <a:t>2.3</a:t>
            </a:r>
          </a:p>
        </p:txBody>
      </p:sp>
      <p:sp>
        <p:nvSpPr>
          <p:cNvPr id="30" name="TextBox 29">
            <a:extLst>
              <a:ext uri="{FF2B5EF4-FFF2-40B4-BE49-F238E27FC236}">
                <a16:creationId xmlns:a16="http://schemas.microsoft.com/office/drawing/2014/main" id="{9CE97608-0D7C-9B74-A603-2F71EA139882}"/>
              </a:ext>
            </a:extLst>
          </p:cNvPr>
          <p:cNvSpPr txBox="1"/>
          <p:nvPr/>
        </p:nvSpPr>
        <p:spPr>
          <a:xfrm>
            <a:off x="1545669" y="5007197"/>
            <a:ext cx="606490" cy="369332"/>
          </a:xfrm>
          <a:prstGeom prst="rect">
            <a:avLst/>
          </a:prstGeom>
          <a:noFill/>
        </p:spPr>
        <p:txBody>
          <a:bodyPr wrap="square" rtlCol="0">
            <a:spAutoFit/>
          </a:bodyPr>
          <a:lstStyle/>
          <a:p>
            <a:pPr algn="ctr"/>
            <a:r>
              <a:rPr lang="en-US">
                <a:solidFill>
                  <a:srgbClr val="2E75B6"/>
                </a:solidFill>
              </a:rPr>
              <a:t>2.4</a:t>
            </a:r>
          </a:p>
        </p:txBody>
      </p:sp>
      <p:sp>
        <p:nvSpPr>
          <p:cNvPr id="31" name="TextBox 30">
            <a:extLst>
              <a:ext uri="{FF2B5EF4-FFF2-40B4-BE49-F238E27FC236}">
                <a16:creationId xmlns:a16="http://schemas.microsoft.com/office/drawing/2014/main" id="{991E92E3-AEE9-14EA-8DF9-C4EBB184087D}"/>
              </a:ext>
            </a:extLst>
          </p:cNvPr>
          <p:cNvSpPr txBox="1"/>
          <p:nvPr/>
        </p:nvSpPr>
        <p:spPr>
          <a:xfrm>
            <a:off x="6717471" y="3234540"/>
            <a:ext cx="606490" cy="369332"/>
          </a:xfrm>
          <a:prstGeom prst="rect">
            <a:avLst/>
          </a:prstGeom>
          <a:noFill/>
        </p:spPr>
        <p:txBody>
          <a:bodyPr wrap="square" rtlCol="0">
            <a:spAutoFit/>
          </a:bodyPr>
          <a:lstStyle/>
          <a:p>
            <a:pPr algn="ctr"/>
            <a:r>
              <a:rPr lang="en-US">
                <a:solidFill>
                  <a:srgbClr val="2E75B6"/>
                </a:solidFill>
              </a:rPr>
              <a:t>3.1</a:t>
            </a:r>
          </a:p>
        </p:txBody>
      </p:sp>
      <p:sp>
        <p:nvSpPr>
          <p:cNvPr id="32" name="TextBox 31">
            <a:extLst>
              <a:ext uri="{FF2B5EF4-FFF2-40B4-BE49-F238E27FC236}">
                <a16:creationId xmlns:a16="http://schemas.microsoft.com/office/drawing/2014/main" id="{9C186EEC-F92A-6676-C234-EB3DD060A784}"/>
              </a:ext>
            </a:extLst>
          </p:cNvPr>
          <p:cNvSpPr txBox="1"/>
          <p:nvPr/>
        </p:nvSpPr>
        <p:spPr>
          <a:xfrm>
            <a:off x="7740157" y="3234540"/>
            <a:ext cx="606490" cy="369332"/>
          </a:xfrm>
          <a:prstGeom prst="rect">
            <a:avLst/>
          </a:prstGeom>
          <a:noFill/>
        </p:spPr>
        <p:txBody>
          <a:bodyPr wrap="square" rtlCol="0">
            <a:spAutoFit/>
          </a:bodyPr>
          <a:lstStyle/>
          <a:p>
            <a:pPr algn="ctr"/>
            <a:r>
              <a:rPr lang="en-US">
                <a:solidFill>
                  <a:srgbClr val="2E75B6"/>
                </a:solidFill>
              </a:rPr>
              <a:t>3.2</a:t>
            </a:r>
          </a:p>
        </p:txBody>
      </p:sp>
      <p:sp>
        <p:nvSpPr>
          <p:cNvPr id="33" name="TextBox 32">
            <a:extLst>
              <a:ext uri="{FF2B5EF4-FFF2-40B4-BE49-F238E27FC236}">
                <a16:creationId xmlns:a16="http://schemas.microsoft.com/office/drawing/2014/main" id="{ECF31F49-D23F-CC82-0F43-3E41E3475F63}"/>
              </a:ext>
            </a:extLst>
          </p:cNvPr>
          <p:cNvSpPr txBox="1"/>
          <p:nvPr/>
        </p:nvSpPr>
        <p:spPr>
          <a:xfrm>
            <a:off x="8758080" y="3234540"/>
            <a:ext cx="606490" cy="369332"/>
          </a:xfrm>
          <a:prstGeom prst="rect">
            <a:avLst/>
          </a:prstGeom>
          <a:noFill/>
        </p:spPr>
        <p:txBody>
          <a:bodyPr wrap="square" rtlCol="0">
            <a:spAutoFit/>
          </a:bodyPr>
          <a:lstStyle/>
          <a:p>
            <a:pPr algn="ctr"/>
            <a:r>
              <a:rPr lang="en-US">
                <a:solidFill>
                  <a:srgbClr val="2E75B6"/>
                </a:solidFill>
              </a:rPr>
              <a:t>3.3</a:t>
            </a:r>
          </a:p>
        </p:txBody>
      </p:sp>
      <p:sp>
        <p:nvSpPr>
          <p:cNvPr id="35" name="Rectangle 34">
            <a:extLst>
              <a:ext uri="{FF2B5EF4-FFF2-40B4-BE49-F238E27FC236}">
                <a16:creationId xmlns:a16="http://schemas.microsoft.com/office/drawing/2014/main" id="{226D5628-E3F6-CF6B-F295-BE776941AF2A}"/>
              </a:ext>
            </a:extLst>
          </p:cNvPr>
          <p:cNvSpPr/>
          <p:nvPr/>
        </p:nvSpPr>
        <p:spPr>
          <a:xfrm>
            <a:off x="10751927" y="3143089"/>
            <a:ext cx="1162649" cy="241846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CB7253D8-41B8-BD4F-1380-C69EE399BE09}"/>
              </a:ext>
            </a:extLst>
          </p:cNvPr>
          <p:cNvSpPr/>
          <p:nvPr/>
        </p:nvSpPr>
        <p:spPr>
          <a:xfrm>
            <a:off x="10290647" y="4168306"/>
            <a:ext cx="461973" cy="342556"/>
          </a:xfrm>
          <a:prstGeom prst="rightArrow">
            <a:avLst>
              <a:gd name="adj1" fmla="val 4346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484B58D-9E6D-EE32-F7AC-25A6EC49BB44}"/>
              </a:ext>
            </a:extLst>
          </p:cNvPr>
          <p:cNvSpPr txBox="1"/>
          <p:nvPr/>
        </p:nvSpPr>
        <p:spPr>
          <a:xfrm>
            <a:off x="10574926" y="2369117"/>
            <a:ext cx="1479326" cy="646331"/>
          </a:xfrm>
          <a:prstGeom prst="rect">
            <a:avLst/>
          </a:prstGeom>
          <a:noFill/>
        </p:spPr>
        <p:txBody>
          <a:bodyPr wrap="square" rtlCol="0">
            <a:spAutoFit/>
          </a:bodyPr>
          <a:lstStyle/>
          <a:p>
            <a:pPr algn="ctr"/>
            <a:r>
              <a:rPr lang="en-US">
                <a:solidFill>
                  <a:schemeClr val="accent1">
                    <a:lumMod val="75000"/>
                  </a:schemeClr>
                </a:solidFill>
              </a:rPr>
              <a:t>4. </a:t>
            </a:r>
          </a:p>
          <a:p>
            <a:pPr algn="ctr"/>
            <a:r>
              <a:rPr lang="en-US">
                <a:solidFill>
                  <a:schemeClr val="accent1">
                    <a:lumMod val="75000"/>
                  </a:schemeClr>
                </a:solidFill>
              </a:rPr>
              <a:t>Output</a:t>
            </a:r>
          </a:p>
        </p:txBody>
      </p:sp>
      <p:sp>
        <p:nvSpPr>
          <p:cNvPr id="13" name="Freeform: Shape 12">
            <a:extLst>
              <a:ext uri="{FF2B5EF4-FFF2-40B4-BE49-F238E27FC236}">
                <a16:creationId xmlns:a16="http://schemas.microsoft.com/office/drawing/2014/main" id="{763C2850-6EA3-69A9-02A8-DD244A14D6BB}"/>
              </a:ext>
            </a:extLst>
          </p:cNvPr>
          <p:cNvSpPr/>
          <p:nvPr/>
        </p:nvSpPr>
        <p:spPr>
          <a:xfrm>
            <a:off x="9395669" y="3603872"/>
            <a:ext cx="856895" cy="1701936"/>
          </a:xfrm>
          <a:custGeom>
            <a:avLst/>
            <a:gdLst>
              <a:gd name="connsiteX0" fmla="*/ 0 w 864195"/>
              <a:gd name="connsiteY0" fmla="*/ 86420 h 1068428"/>
              <a:gd name="connsiteX1" fmla="*/ 86420 w 864195"/>
              <a:gd name="connsiteY1" fmla="*/ 0 h 1068428"/>
              <a:gd name="connsiteX2" fmla="*/ 777776 w 864195"/>
              <a:gd name="connsiteY2" fmla="*/ 0 h 1068428"/>
              <a:gd name="connsiteX3" fmla="*/ 864196 w 864195"/>
              <a:gd name="connsiteY3" fmla="*/ 86420 h 1068428"/>
              <a:gd name="connsiteX4" fmla="*/ 864195 w 864195"/>
              <a:gd name="connsiteY4" fmla="*/ 982009 h 1068428"/>
              <a:gd name="connsiteX5" fmla="*/ 777775 w 864195"/>
              <a:gd name="connsiteY5" fmla="*/ 1068429 h 1068428"/>
              <a:gd name="connsiteX6" fmla="*/ 86420 w 864195"/>
              <a:gd name="connsiteY6" fmla="*/ 1068428 h 1068428"/>
              <a:gd name="connsiteX7" fmla="*/ 0 w 864195"/>
              <a:gd name="connsiteY7" fmla="*/ 982008 h 1068428"/>
              <a:gd name="connsiteX8" fmla="*/ 0 w 864195"/>
              <a:gd name="connsiteY8" fmla="*/ 86420 h 10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1068428">
                <a:moveTo>
                  <a:pt x="0" y="86420"/>
                </a:moveTo>
                <a:cubicBezTo>
                  <a:pt x="0" y="38692"/>
                  <a:pt x="38692" y="0"/>
                  <a:pt x="86420" y="0"/>
                </a:cubicBezTo>
                <a:lnTo>
                  <a:pt x="777776" y="0"/>
                </a:lnTo>
                <a:cubicBezTo>
                  <a:pt x="825504" y="0"/>
                  <a:pt x="864196" y="38692"/>
                  <a:pt x="864196" y="86420"/>
                </a:cubicBezTo>
                <a:cubicBezTo>
                  <a:pt x="864196" y="384950"/>
                  <a:pt x="864195" y="683479"/>
                  <a:pt x="864195" y="982009"/>
                </a:cubicBezTo>
                <a:cubicBezTo>
                  <a:pt x="864195" y="1029737"/>
                  <a:pt x="825503" y="1068429"/>
                  <a:pt x="777775" y="1068429"/>
                </a:cubicBezTo>
                <a:lnTo>
                  <a:pt x="86420" y="1068428"/>
                </a:lnTo>
                <a:cubicBezTo>
                  <a:pt x="38692" y="1068428"/>
                  <a:pt x="0" y="1029736"/>
                  <a:pt x="0" y="982008"/>
                </a:cubicBezTo>
                <a:lnTo>
                  <a:pt x="0" y="864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841" tIns="74841" rIns="74841" bIns="74841" numCol="1" spcCol="1270" anchor="ctr" anchorCtr="0">
            <a:noAutofit/>
          </a:bodyPr>
          <a:lstStyle/>
          <a:p>
            <a:pPr marL="0" lvl="0" indent="0" algn="ctr" defTabSz="577850">
              <a:lnSpc>
                <a:spcPct val="90000"/>
              </a:lnSpc>
              <a:spcBef>
                <a:spcPct val="0"/>
              </a:spcBef>
              <a:spcAft>
                <a:spcPct val="35000"/>
              </a:spcAft>
              <a:buNone/>
            </a:pPr>
            <a:r>
              <a:rPr lang="en-US" err="1"/>
              <a:t>Tính</a:t>
            </a:r>
            <a:r>
              <a:rPr lang="en-US"/>
              <a:t> </a:t>
            </a:r>
            <a:r>
              <a:rPr lang="en-US" err="1"/>
              <a:t>khoảng</a:t>
            </a:r>
            <a:r>
              <a:rPr lang="en-US"/>
              <a:t> </a:t>
            </a:r>
            <a:r>
              <a:rPr lang="en-US" err="1"/>
              <a:t>cách</a:t>
            </a:r>
            <a:r>
              <a:rPr lang="en-US"/>
              <a:t> </a:t>
            </a:r>
            <a:r>
              <a:rPr lang="en-US" err="1"/>
              <a:t>hai</a:t>
            </a:r>
            <a:r>
              <a:rPr lang="en-US"/>
              <a:t> má </a:t>
            </a:r>
            <a:r>
              <a:rPr lang="en-US" err="1"/>
              <a:t>puly</a:t>
            </a:r>
            <a:endParaRPr lang="en-US" kern="1200"/>
          </a:p>
        </p:txBody>
      </p:sp>
      <p:sp>
        <p:nvSpPr>
          <p:cNvPr id="19" name="TextBox 18">
            <a:extLst>
              <a:ext uri="{FF2B5EF4-FFF2-40B4-BE49-F238E27FC236}">
                <a16:creationId xmlns:a16="http://schemas.microsoft.com/office/drawing/2014/main" id="{A03F52B6-E083-D851-E4F6-C745D22C361F}"/>
              </a:ext>
            </a:extLst>
          </p:cNvPr>
          <p:cNvSpPr txBox="1"/>
          <p:nvPr/>
        </p:nvSpPr>
        <p:spPr>
          <a:xfrm>
            <a:off x="9633836" y="3221923"/>
            <a:ext cx="606490" cy="369332"/>
          </a:xfrm>
          <a:prstGeom prst="rect">
            <a:avLst/>
          </a:prstGeom>
          <a:noFill/>
        </p:spPr>
        <p:txBody>
          <a:bodyPr wrap="square" rtlCol="0">
            <a:spAutoFit/>
          </a:bodyPr>
          <a:lstStyle/>
          <a:p>
            <a:pPr algn="ctr"/>
            <a:r>
              <a:rPr lang="en-US">
                <a:solidFill>
                  <a:srgbClr val="2E75B6"/>
                </a:solidFill>
              </a:rPr>
              <a:t>3.4</a:t>
            </a:r>
          </a:p>
        </p:txBody>
      </p:sp>
      <p:sp>
        <p:nvSpPr>
          <p:cNvPr id="34" name="Arrow: Right 33">
            <a:extLst>
              <a:ext uri="{FF2B5EF4-FFF2-40B4-BE49-F238E27FC236}">
                <a16:creationId xmlns:a16="http://schemas.microsoft.com/office/drawing/2014/main" id="{BFC8BE18-0585-B8A2-5213-CA3F895FAB19}"/>
              </a:ext>
            </a:extLst>
          </p:cNvPr>
          <p:cNvSpPr/>
          <p:nvPr/>
        </p:nvSpPr>
        <p:spPr>
          <a:xfrm>
            <a:off x="7292667" y="4285706"/>
            <a:ext cx="185490" cy="2950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E3BF27F7-08E1-2E98-5874-0CA74C089751}"/>
              </a:ext>
            </a:extLst>
          </p:cNvPr>
          <p:cNvSpPr/>
          <p:nvPr/>
        </p:nvSpPr>
        <p:spPr>
          <a:xfrm>
            <a:off x="8251919" y="4314519"/>
            <a:ext cx="185490" cy="2950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97C2A5EA-4D25-2E6E-3AC8-EB0FE819DA5D}"/>
              </a:ext>
            </a:extLst>
          </p:cNvPr>
          <p:cNvSpPr/>
          <p:nvPr/>
        </p:nvSpPr>
        <p:spPr>
          <a:xfrm>
            <a:off x="9230909" y="4296114"/>
            <a:ext cx="185490" cy="2950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E669C85-8991-E8C6-687E-8B23F0127B5C}"/>
              </a:ext>
            </a:extLst>
          </p:cNvPr>
          <p:cNvSpPr txBox="1"/>
          <p:nvPr/>
        </p:nvSpPr>
        <p:spPr>
          <a:xfrm>
            <a:off x="4078358" y="5642720"/>
            <a:ext cx="4035283" cy="369332"/>
          </a:xfrm>
          <a:prstGeom prst="rect">
            <a:avLst/>
          </a:prstGeom>
          <a:noFill/>
        </p:spPr>
        <p:txBody>
          <a:bodyPr wrap="square" rtlCol="0">
            <a:spAutoFit/>
          </a:bodyPr>
          <a:lstStyle/>
          <a:p>
            <a:pPr algn="ctr"/>
            <a:r>
              <a:rPr lang="vi-VN" i="1" dirty="0"/>
              <a:t>Sơ đồ g</a:t>
            </a:r>
            <a:r>
              <a:rPr lang="en-US" i="1" dirty="0" err="1"/>
              <a:t>iải</a:t>
            </a:r>
            <a:r>
              <a:rPr lang="en-US" i="1" dirty="0"/>
              <a:t> </a:t>
            </a:r>
            <a:r>
              <a:rPr lang="en-US" i="1" dirty="0" err="1"/>
              <a:t>thuật</a:t>
            </a:r>
            <a:r>
              <a:rPr lang="en-US" i="1" dirty="0"/>
              <a:t> </a:t>
            </a:r>
            <a:r>
              <a:rPr lang="en-US" i="1" dirty="0" err="1"/>
              <a:t>chương</a:t>
            </a:r>
            <a:r>
              <a:rPr lang="en-US" i="1" dirty="0"/>
              <a:t> </a:t>
            </a:r>
            <a:r>
              <a:rPr lang="en-US" i="1" dirty="0" err="1"/>
              <a:t>trình</a:t>
            </a:r>
            <a:r>
              <a:rPr lang="en-US" i="1" dirty="0"/>
              <a:t> </a:t>
            </a:r>
            <a:r>
              <a:rPr lang="en-US" i="1" dirty="0" err="1"/>
              <a:t>xư</a:t>
            </a:r>
            <a:r>
              <a:rPr lang="en-US" i="1" dirty="0"/>
              <a:t>̉ </a:t>
            </a:r>
            <a:r>
              <a:rPr lang="en-US" i="1" dirty="0" err="1"/>
              <a:t>ly</a:t>
            </a:r>
            <a:r>
              <a:rPr lang="en-US" i="1" dirty="0"/>
              <a:t>́ </a:t>
            </a:r>
            <a:r>
              <a:rPr lang="en-US" i="1" dirty="0" err="1"/>
              <a:t>ảnh</a:t>
            </a:r>
            <a:endParaRPr lang="en-US" i="1" dirty="0"/>
          </a:p>
        </p:txBody>
      </p:sp>
    </p:spTree>
    <p:extLst>
      <p:ext uri="{BB962C8B-B14F-4D97-AF65-F5344CB8AC3E}">
        <p14:creationId xmlns:p14="http://schemas.microsoft.com/office/powerpoint/2010/main" val="253328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9B310A-5FDE-63F0-D1C5-B1D5E8708779}"/>
              </a:ext>
            </a:extLst>
          </p:cNvPr>
          <p:cNvSpPr>
            <a:spLocks noGrp="1"/>
          </p:cNvSpPr>
          <p:nvPr>
            <p:ph type="sldNum" sz="quarter" idx="12"/>
          </p:nvPr>
        </p:nvSpPr>
        <p:spPr/>
        <p:txBody>
          <a:bodyPr/>
          <a:lstStyle/>
          <a:p>
            <a:fld id="{DB371C95-F60F-4EC1-A05E-E0B767D78F37}" type="slidenum">
              <a:rPr lang="en-US" smtClean="0"/>
              <a:pPr/>
              <a:t>8</a:t>
            </a:fld>
            <a:endParaRPr lang="en-US"/>
          </a:p>
        </p:txBody>
      </p:sp>
      <p:pic>
        <p:nvPicPr>
          <p:cNvPr id="6" name="Picture 5" descr="A close-up of a machine&#10;&#10;Description automatically generated with medium confidence">
            <a:extLst>
              <a:ext uri="{FF2B5EF4-FFF2-40B4-BE49-F238E27FC236}">
                <a16:creationId xmlns:a16="http://schemas.microsoft.com/office/drawing/2014/main" id="{1F7EB287-47A8-2947-4677-D30E7276A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419" y="1518978"/>
            <a:ext cx="3786373" cy="2129834"/>
          </a:xfrm>
          <a:prstGeom prst="rect">
            <a:avLst/>
          </a:prstGeom>
        </p:spPr>
      </p:pic>
      <p:sp>
        <p:nvSpPr>
          <p:cNvPr id="4" name="TextBox 3">
            <a:extLst>
              <a:ext uri="{FF2B5EF4-FFF2-40B4-BE49-F238E27FC236}">
                <a16:creationId xmlns:a16="http://schemas.microsoft.com/office/drawing/2014/main" id="{5B5A1A2E-27D4-3B0B-A8ED-53FC4161AA97}"/>
              </a:ext>
            </a:extLst>
          </p:cNvPr>
          <p:cNvSpPr txBox="1"/>
          <p:nvPr/>
        </p:nvSpPr>
        <p:spPr>
          <a:xfrm>
            <a:off x="630621" y="1397675"/>
            <a:ext cx="10710041" cy="369332"/>
          </a:xfrm>
          <a:prstGeom prst="rect">
            <a:avLst/>
          </a:prstGeom>
          <a:noFill/>
        </p:spPr>
        <p:txBody>
          <a:bodyPr wrap="square">
            <a:spAutoFit/>
          </a:bodyPr>
          <a:lstStyle/>
          <a:p>
            <a:pPr algn="l">
              <a:spcBef>
                <a:spcPts val="600"/>
              </a:spcBef>
            </a:pPr>
            <a:r>
              <a:rPr lang="en-US" b="1" dirty="0">
                <a:solidFill>
                  <a:srgbClr val="000000"/>
                </a:solidFill>
                <a:latin typeface="Helvetica" panose="020B0604020202020204" pitchFamily="34" charset="0"/>
              </a:rPr>
              <a:t>1. Input </a:t>
            </a:r>
            <a:endParaRPr lang="en-US" b="1" i="0" dirty="0">
              <a:solidFill>
                <a:srgbClr val="000000"/>
              </a:solidFill>
              <a:effectLst/>
              <a:latin typeface="Helvetica" panose="020B0604020202020204" pitchFamily="34" charset="0"/>
            </a:endParaRPr>
          </a:p>
        </p:txBody>
      </p:sp>
      <p:pic>
        <p:nvPicPr>
          <p:cNvPr id="7" name="Picture 2">
            <a:extLst>
              <a:ext uri="{FF2B5EF4-FFF2-40B4-BE49-F238E27FC236}">
                <a16:creationId xmlns:a16="http://schemas.microsoft.com/office/drawing/2014/main" id="{F37BA8E2-8FF0-4DDB-6CFA-701B76187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8243" y="1878668"/>
            <a:ext cx="1643153" cy="14104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30">
            <a:extLst>
              <a:ext uri="{FF2B5EF4-FFF2-40B4-BE49-F238E27FC236}">
                <a16:creationId xmlns:a16="http://schemas.microsoft.com/office/drawing/2014/main" id="{F3209572-6071-F9AE-AECE-DD34F1A8B65A}"/>
              </a:ext>
            </a:extLst>
          </p:cNvPr>
          <p:cNvGraphicFramePr>
            <a:graphicFrameLocks noGrp="1"/>
          </p:cNvGraphicFramePr>
          <p:nvPr>
            <p:extLst>
              <p:ext uri="{D42A27DB-BD31-4B8C-83A1-F6EECF244321}">
                <p14:modId xmlns:p14="http://schemas.microsoft.com/office/powerpoint/2010/main" val="1837615095"/>
              </p:ext>
            </p:extLst>
          </p:nvPr>
        </p:nvGraphicFramePr>
        <p:xfrm>
          <a:off x="1645849" y="4091354"/>
          <a:ext cx="3048000" cy="201613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712622124"/>
                    </a:ext>
                  </a:extLst>
                </a:gridCol>
              </a:tblGrid>
              <a:tr h="505245">
                <a:tc>
                  <a:txBody>
                    <a:bodyPr/>
                    <a:lstStyle/>
                    <a:p>
                      <a:pPr algn="ctr">
                        <a:lnSpc>
                          <a:spcPct val="150000"/>
                        </a:lnSpc>
                      </a:pPr>
                      <a:r>
                        <a:rPr lang="en-US" sz="2400">
                          <a:latin typeface="+mn-lt"/>
                          <a:cs typeface="Times New Roman" panose="02020603050405020304" pitchFamily="18" charset="0"/>
                        </a:rPr>
                        <a:t>Thông </a:t>
                      </a:r>
                      <a:r>
                        <a:rPr lang="en-US" sz="2400" err="1">
                          <a:latin typeface="+mn-lt"/>
                          <a:cs typeface="Times New Roman" panose="02020603050405020304" pitchFamily="18" charset="0"/>
                        </a:rPr>
                        <a:t>sô</a:t>
                      </a:r>
                      <a:r>
                        <a:rPr lang="en-US" sz="2400">
                          <a:latin typeface="+mn-lt"/>
                          <a:cs typeface="Times New Roman" panose="02020603050405020304" pitchFamily="18" charset="0"/>
                        </a:rPr>
                        <a:t>́</a:t>
                      </a:r>
                    </a:p>
                  </a:txBody>
                  <a:tcPr>
                    <a:solidFill>
                      <a:schemeClr val="accent1">
                        <a:lumMod val="75000"/>
                      </a:schemeClr>
                    </a:solidFill>
                  </a:tcPr>
                </a:tc>
                <a:extLst>
                  <a:ext uri="{0D108BD9-81ED-4DB2-BD59-A6C34878D82A}">
                    <a16:rowId xmlns:a16="http://schemas.microsoft.com/office/drawing/2014/main" val="2426635679"/>
                  </a:ext>
                </a:extLst>
              </a:tr>
              <a:tr h="1432764">
                <a:tc>
                  <a:txBody>
                    <a:bodyPr/>
                    <a:lstStyle/>
                    <a:p>
                      <a:pPr marL="452438" indent="-273050">
                        <a:lnSpc>
                          <a:spcPct val="150000"/>
                        </a:lnSpc>
                        <a:buFont typeface="Arial" panose="020B0604020202020204" pitchFamily="34" charset="0"/>
                        <a:buChar char="•"/>
                      </a:pPr>
                      <a:r>
                        <a:rPr lang="en-US" sz="1800" err="1">
                          <a:solidFill>
                            <a:schemeClr val="bg1"/>
                          </a:solidFill>
                          <a:latin typeface="+mn-lt"/>
                          <a:cs typeface="Times New Roman" panose="02020603050405020304" pitchFamily="18" charset="0"/>
                        </a:rPr>
                        <a:t>Đô</a:t>
                      </a:r>
                      <a:r>
                        <a:rPr lang="en-US" sz="1800">
                          <a:solidFill>
                            <a:schemeClr val="bg1"/>
                          </a:solidFill>
                          <a:latin typeface="+mn-lt"/>
                          <a:cs typeface="Times New Roman" panose="02020603050405020304" pitchFamily="18" charset="0"/>
                        </a:rPr>
                        <a:t>̣ </a:t>
                      </a:r>
                      <a:r>
                        <a:rPr lang="en-US" sz="1800" err="1">
                          <a:solidFill>
                            <a:schemeClr val="bg1"/>
                          </a:solidFill>
                          <a:latin typeface="+mn-lt"/>
                          <a:cs typeface="Times New Roman" panose="02020603050405020304" pitchFamily="18" charset="0"/>
                        </a:rPr>
                        <a:t>phân</a:t>
                      </a:r>
                      <a:r>
                        <a:rPr lang="en-US" sz="1800">
                          <a:solidFill>
                            <a:schemeClr val="bg1"/>
                          </a:solidFill>
                          <a:latin typeface="+mn-lt"/>
                          <a:cs typeface="Times New Roman" panose="02020603050405020304" pitchFamily="18" charset="0"/>
                        </a:rPr>
                        <a:t> </a:t>
                      </a:r>
                      <a:r>
                        <a:rPr lang="en-US" sz="1800" err="1">
                          <a:solidFill>
                            <a:schemeClr val="bg1"/>
                          </a:solidFill>
                          <a:latin typeface="+mn-lt"/>
                          <a:cs typeface="Times New Roman" panose="02020603050405020304" pitchFamily="18" charset="0"/>
                        </a:rPr>
                        <a:t>giải</a:t>
                      </a:r>
                      <a:r>
                        <a:rPr lang="en-US" sz="1800">
                          <a:solidFill>
                            <a:schemeClr val="bg1"/>
                          </a:solidFill>
                          <a:latin typeface="+mn-lt"/>
                          <a:cs typeface="Times New Roman" panose="02020603050405020304" pitchFamily="18" charset="0"/>
                        </a:rPr>
                        <a:t>: 0.9 MP </a:t>
                      </a:r>
                    </a:p>
                    <a:p>
                      <a:pPr marL="452438" indent="-273050">
                        <a:lnSpc>
                          <a:spcPct val="150000"/>
                        </a:lnSpc>
                        <a:buFont typeface="Arial" panose="020B0604020202020204" pitchFamily="34" charset="0"/>
                        <a:buChar char="•"/>
                      </a:pPr>
                      <a:r>
                        <a:rPr lang="en-US" sz="1800" err="1">
                          <a:solidFill>
                            <a:schemeClr val="bg1"/>
                          </a:solidFill>
                          <a:latin typeface="+mn-lt"/>
                          <a:cs typeface="Times New Roman" panose="02020603050405020304" pitchFamily="18" charset="0"/>
                        </a:rPr>
                        <a:t>Tốc</a:t>
                      </a:r>
                      <a:r>
                        <a:rPr lang="en-US" sz="1800">
                          <a:solidFill>
                            <a:schemeClr val="bg1"/>
                          </a:solidFill>
                          <a:latin typeface="+mn-lt"/>
                          <a:cs typeface="Times New Roman" panose="02020603050405020304" pitchFamily="18" charset="0"/>
                        </a:rPr>
                        <a:t> </a:t>
                      </a:r>
                      <a:r>
                        <a:rPr lang="en-US" sz="1800" err="1">
                          <a:solidFill>
                            <a:schemeClr val="bg1"/>
                          </a:solidFill>
                          <a:latin typeface="+mn-lt"/>
                          <a:cs typeface="Times New Roman" panose="02020603050405020304" pitchFamily="18" charset="0"/>
                        </a:rPr>
                        <a:t>đô</a:t>
                      </a:r>
                      <a:r>
                        <a:rPr lang="en-US" sz="1800">
                          <a:solidFill>
                            <a:schemeClr val="bg1"/>
                          </a:solidFill>
                          <a:latin typeface="+mn-lt"/>
                          <a:cs typeface="Times New Roman" panose="02020603050405020304" pitchFamily="18" charset="0"/>
                        </a:rPr>
                        <a:t>̣ </a:t>
                      </a:r>
                      <a:r>
                        <a:rPr lang="en-US" sz="1800" err="1">
                          <a:solidFill>
                            <a:schemeClr val="bg1"/>
                          </a:solidFill>
                          <a:latin typeface="+mn-lt"/>
                          <a:cs typeface="Times New Roman" panose="02020603050405020304" pitchFamily="18" charset="0"/>
                        </a:rPr>
                        <a:t>khung</a:t>
                      </a:r>
                      <a:r>
                        <a:rPr lang="en-US" sz="1800">
                          <a:solidFill>
                            <a:schemeClr val="bg1"/>
                          </a:solidFill>
                          <a:latin typeface="+mn-lt"/>
                          <a:cs typeface="Times New Roman" panose="02020603050405020304" pitchFamily="18" charset="0"/>
                        </a:rPr>
                        <a:t> </a:t>
                      </a:r>
                      <a:r>
                        <a:rPr lang="en-US" sz="1800" err="1">
                          <a:solidFill>
                            <a:schemeClr val="bg1"/>
                          </a:solidFill>
                          <a:latin typeface="+mn-lt"/>
                          <a:cs typeface="Times New Roman" panose="02020603050405020304" pitchFamily="18" charset="0"/>
                        </a:rPr>
                        <a:t>hình</a:t>
                      </a:r>
                      <a:r>
                        <a:rPr lang="en-US" sz="1800">
                          <a:solidFill>
                            <a:schemeClr val="bg1"/>
                          </a:solidFill>
                          <a:latin typeface="+mn-lt"/>
                          <a:cs typeface="Times New Roman" panose="02020603050405020304" pitchFamily="18" charset="0"/>
                        </a:rPr>
                        <a:t>: 30fps</a:t>
                      </a:r>
                    </a:p>
                    <a:p>
                      <a:pPr marL="452438" indent="-273050">
                        <a:lnSpc>
                          <a:spcPct val="150000"/>
                        </a:lnSpc>
                        <a:buFont typeface="Arial" panose="020B0604020202020204" pitchFamily="34" charset="0"/>
                        <a:buChar char="•"/>
                      </a:pPr>
                      <a:r>
                        <a:rPr lang="en-US" sz="1800" err="1">
                          <a:solidFill>
                            <a:schemeClr val="bg1"/>
                          </a:solidFill>
                          <a:latin typeface="+mn-lt"/>
                          <a:cs typeface="Times New Roman" panose="02020603050405020304" pitchFamily="18" charset="0"/>
                        </a:rPr>
                        <a:t>Tầm</a:t>
                      </a:r>
                      <a:r>
                        <a:rPr lang="en-US" sz="1800">
                          <a:solidFill>
                            <a:schemeClr val="bg1"/>
                          </a:solidFill>
                          <a:latin typeface="+mn-lt"/>
                          <a:cs typeface="Times New Roman" panose="02020603050405020304" pitchFamily="18" charset="0"/>
                        </a:rPr>
                        <a:t> </a:t>
                      </a:r>
                      <a:r>
                        <a:rPr lang="en-US" sz="1800" err="1">
                          <a:solidFill>
                            <a:schemeClr val="bg1"/>
                          </a:solidFill>
                          <a:latin typeface="+mn-lt"/>
                          <a:cs typeface="Times New Roman" panose="02020603050405020304" pitchFamily="18" charset="0"/>
                        </a:rPr>
                        <a:t>nhìn</a:t>
                      </a:r>
                      <a:r>
                        <a:rPr lang="en-US" sz="1800">
                          <a:solidFill>
                            <a:schemeClr val="bg1"/>
                          </a:solidFill>
                          <a:latin typeface="+mn-lt"/>
                          <a:cs typeface="Times New Roman" panose="02020603050405020304" pitchFamily="18" charset="0"/>
                        </a:rPr>
                        <a:t> </a:t>
                      </a:r>
                      <a:r>
                        <a:rPr lang="en-US" sz="1800" err="1">
                          <a:solidFill>
                            <a:schemeClr val="bg1"/>
                          </a:solidFill>
                          <a:latin typeface="+mn-lt"/>
                          <a:cs typeface="Times New Roman" panose="02020603050405020304" pitchFamily="18" charset="0"/>
                        </a:rPr>
                        <a:t>chéo</a:t>
                      </a:r>
                      <a:r>
                        <a:rPr lang="en-US" sz="1800">
                          <a:solidFill>
                            <a:schemeClr val="bg1"/>
                          </a:solidFill>
                          <a:latin typeface="+mn-lt"/>
                          <a:cs typeface="Times New Roman" panose="02020603050405020304" pitchFamily="18" charset="0"/>
                        </a:rPr>
                        <a:t>: 55</a:t>
                      </a:r>
                      <a:r>
                        <a:rPr lang="en-US" sz="1800" baseline="30000">
                          <a:solidFill>
                            <a:schemeClr val="bg1"/>
                          </a:solidFill>
                          <a:latin typeface="+mn-lt"/>
                          <a:cs typeface="Times New Roman" panose="02020603050405020304" pitchFamily="18" charset="0"/>
                        </a:rPr>
                        <a:t>o</a:t>
                      </a:r>
                      <a:endParaRPr lang="en-US" sz="1800">
                        <a:solidFill>
                          <a:schemeClr val="bg1"/>
                        </a:solidFill>
                        <a:latin typeface="+mn-lt"/>
                        <a:cs typeface="Times New Roman" panose="02020603050405020304" pitchFamily="18" charset="0"/>
                      </a:endParaRPr>
                    </a:p>
                  </a:txBody>
                  <a:tcPr>
                    <a:solidFill>
                      <a:schemeClr val="accent5">
                        <a:lumMod val="75000"/>
                      </a:schemeClr>
                    </a:solidFill>
                  </a:tcPr>
                </a:tc>
                <a:extLst>
                  <a:ext uri="{0D108BD9-81ED-4DB2-BD59-A6C34878D82A}">
                    <a16:rowId xmlns:a16="http://schemas.microsoft.com/office/drawing/2014/main" val="3052168586"/>
                  </a:ext>
                </a:extLst>
              </a:tr>
            </a:tbl>
          </a:graphicData>
        </a:graphic>
      </p:graphicFrame>
      <p:sp>
        <p:nvSpPr>
          <p:cNvPr id="9" name="TextBox 8">
            <a:extLst>
              <a:ext uri="{FF2B5EF4-FFF2-40B4-BE49-F238E27FC236}">
                <a16:creationId xmlns:a16="http://schemas.microsoft.com/office/drawing/2014/main" id="{B1E29B11-C1A6-7213-7BDB-BEA0FC7B2086}"/>
              </a:ext>
            </a:extLst>
          </p:cNvPr>
          <p:cNvSpPr txBox="1"/>
          <p:nvPr/>
        </p:nvSpPr>
        <p:spPr>
          <a:xfrm>
            <a:off x="1580966" y="3400783"/>
            <a:ext cx="3177765" cy="369332"/>
          </a:xfrm>
          <a:prstGeom prst="rect">
            <a:avLst/>
          </a:prstGeom>
          <a:noFill/>
        </p:spPr>
        <p:txBody>
          <a:bodyPr wrap="square" rtlCol="0">
            <a:spAutoFit/>
          </a:bodyPr>
          <a:lstStyle/>
          <a:p>
            <a:pPr algn="ctr"/>
            <a:r>
              <a:rPr lang="en-US" i="1"/>
              <a:t>Logitech C270 HD Webcam</a:t>
            </a:r>
          </a:p>
        </p:txBody>
      </p:sp>
      <p:pic>
        <p:nvPicPr>
          <p:cNvPr id="10" name="Picture 9" descr="A close-up of a machine&#10;&#10;Description automatically generated with medium confidence">
            <a:extLst>
              <a:ext uri="{FF2B5EF4-FFF2-40B4-BE49-F238E27FC236}">
                <a16:creationId xmlns:a16="http://schemas.microsoft.com/office/drawing/2014/main" id="{5FE9D905-0469-0419-F8B1-24475CAD8DC4}"/>
              </a:ext>
            </a:extLst>
          </p:cNvPr>
          <p:cNvPicPr>
            <a:picLocks noChangeAspect="1"/>
          </p:cNvPicPr>
          <p:nvPr/>
        </p:nvPicPr>
        <p:blipFill rotWithShape="1">
          <a:blip r:embed="rId5">
            <a:extLst>
              <a:ext uri="{28A0092B-C50C-407E-A947-70E740481C1C}">
                <a14:useLocalDpi xmlns:a14="http://schemas.microsoft.com/office/drawing/2010/main" val="0"/>
              </a:ext>
            </a:extLst>
          </a:blip>
          <a:srcRect l="37074" r="30625"/>
          <a:stretch/>
        </p:blipFill>
        <p:spPr>
          <a:xfrm rot="5400000">
            <a:off x="7117705" y="3225147"/>
            <a:ext cx="2185756" cy="3806329"/>
          </a:xfrm>
          <a:prstGeom prst="rect">
            <a:avLst/>
          </a:prstGeom>
        </p:spPr>
      </p:pic>
      <p:sp>
        <p:nvSpPr>
          <p:cNvPr id="11" name="Text Placeholder 15">
            <a:extLst>
              <a:ext uri="{FF2B5EF4-FFF2-40B4-BE49-F238E27FC236}">
                <a16:creationId xmlns:a16="http://schemas.microsoft.com/office/drawing/2014/main" id="{49674C54-7016-B615-AB24-6FB9134F182A}"/>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II. </a:t>
            </a:r>
            <a:r>
              <a:rPr lang="en-US" dirty="0" err="1"/>
              <a:t>Thiết</a:t>
            </a:r>
            <a:r>
              <a:rPr lang="en-US" dirty="0"/>
              <a:t> </a:t>
            </a:r>
            <a:r>
              <a:rPr lang="en-US" dirty="0" err="1"/>
              <a:t>kê</a:t>
            </a:r>
            <a:r>
              <a:rPr lang="en-US" dirty="0"/>
              <a:t>́</a:t>
            </a:r>
            <a:r>
              <a:rPr lang="vi-VN" dirty="0"/>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682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1C2DF459-EC2F-D793-D57F-D16964F0C1A3}"/>
              </a:ext>
            </a:extLst>
          </p:cNvPr>
          <p:cNvSpPr/>
          <p:nvPr/>
        </p:nvSpPr>
        <p:spPr>
          <a:xfrm>
            <a:off x="5858361" y="2132912"/>
            <a:ext cx="1937442" cy="3845318"/>
          </a:xfrm>
          <a:prstGeom prst="rect">
            <a:avLst/>
          </a:prstGeom>
          <a:solidFill>
            <a:schemeClr val="tx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3B54B03-6852-8C7B-A580-4DE911600544}"/>
              </a:ext>
            </a:extLst>
          </p:cNvPr>
          <p:cNvSpPr>
            <a:spLocks noGrp="1"/>
          </p:cNvSpPr>
          <p:nvPr>
            <p:ph type="sldNum" sz="quarter" idx="12"/>
          </p:nvPr>
        </p:nvSpPr>
        <p:spPr/>
        <p:txBody>
          <a:bodyPr/>
          <a:lstStyle/>
          <a:p>
            <a:fld id="{DB371C95-F60F-4EC1-A05E-E0B767D78F37}" type="slidenum">
              <a:rPr lang="en-US" smtClean="0"/>
              <a:pPr/>
              <a:t>9</a:t>
            </a:fld>
            <a:endParaRPr lang="en-US"/>
          </a:p>
        </p:txBody>
      </p:sp>
      <p:sp>
        <p:nvSpPr>
          <p:cNvPr id="3" name="TextBox 2">
            <a:extLst>
              <a:ext uri="{FF2B5EF4-FFF2-40B4-BE49-F238E27FC236}">
                <a16:creationId xmlns:a16="http://schemas.microsoft.com/office/drawing/2014/main" id="{AB5E421C-A9FC-BA63-F6A3-0A6D3EDD043E}"/>
              </a:ext>
            </a:extLst>
          </p:cNvPr>
          <p:cNvSpPr txBox="1"/>
          <p:nvPr/>
        </p:nvSpPr>
        <p:spPr>
          <a:xfrm>
            <a:off x="630621" y="1397675"/>
            <a:ext cx="10710041" cy="682238"/>
          </a:xfrm>
          <a:prstGeom prst="rect">
            <a:avLst/>
          </a:prstGeom>
          <a:noFill/>
        </p:spPr>
        <p:txBody>
          <a:bodyPr wrap="square">
            <a:spAutoFit/>
          </a:bodyPr>
          <a:lstStyle/>
          <a:p>
            <a:pPr algn="l">
              <a:lnSpc>
                <a:spcPts val="2000"/>
              </a:lnSpc>
              <a:spcBef>
                <a:spcPts val="600"/>
              </a:spcBef>
            </a:pPr>
            <a:r>
              <a:rPr lang="vi-VN" sz="2000" b="1" i="0" dirty="0">
                <a:solidFill>
                  <a:srgbClr val="000000"/>
                </a:solidFill>
                <a:effectLst/>
                <a:latin typeface="Helvetica" panose="020B0604020202020204" pitchFamily="34" charset="0"/>
              </a:rPr>
              <a:t>2. Tiền xử lý ảnh</a:t>
            </a:r>
          </a:p>
          <a:p>
            <a:pPr algn="l">
              <a:lnSpc>
                <a:spcPts val="2000"/>
              </a:lnSpc>
              <a:spcBef>
                <a:spcPts val="600"/>
              </a:spcBef>
            </a:pPr>
            <a:r>
              <a:rPr lang="en-US" b="1" i="0" dirty="0">
                <a:solidFill>
                  <a:srgbClr val="000000"/>
                </a:solidFill>
                <a:effectLst/>
                <a:latin typeface="Helvetica" panose="020B0604020202020204" pitchFamily="34" charset="0"/>
              </a:rPr>
              <a:t>2.1 </a:t>
            </a:r>
            <a:r>
              <a:rPr lang="en-US" b="1" i="0" dirty="0" err="1">
                <a:solidFill>
                  <a:srgbClr val="000000"/>
                </a:solidFill>
                <a:effectLst/>
                <a:latin typeface="Helvetica" panose="020B0604020202020204" pitchFamily="34" charset="0"/>
              </a:rPr>
              <a:t>Phân</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vùng</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xư</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ly</a:t>
            </a:r>
            <a:r>
              <a:rPr lang="en-US" b="1" i="0" dirty="0">
                <a:solidFill>
                  <a:srgbClr val="000000"/>
                </a:solidFill>
                <a:effectLst/>
                <a:latin typeface="Helvetica" panose="020B0604020202020204" pitchFamily="34" charset="0"/>
              </a:rPr>
              <a:t>́ </a:t>
            </a:r>
            <a:r>
              <a:rPr lang="en-US" b="1" i="0" dirty="0" err="1">
                <a:solidFill>
                  <a:srgbClr val="000000"/>
                </a:solidFill>
                <a:effectLst/>
                <a:latin typeface="Helvetica" panose="020B0604020202020204" pitchFamily="34" charset="0"/>
              </a:rPr>
              <a:t>ảnh</a:t>
            </a:r>
            <a:r>
              <a:rPr lang="en-US" b="1" i="0" dirty="0">
                <a:solidFill>
                  <a:srgbClr val="000000"/>
                </a:solidFill>
                <a:effectLst/>
                <a:latin typeface="Helvetica" panose="020B0604020202020204" pitchFamily="34" charset="0"/>
              </a:rPr>
              <a:t> – Image cropping</a:t>
            </a:r>
          </a:p>
        </p:txBody>
      </p:sp>
      <p:pic>
        <p:nvPicPr>
          <p:cNvPr id="6" name="Picture 5" descr="A close-up of a machine&#10;&#10;Description automatically generated with medium confidence">
            <a:extLst>
              <a:ext uri="{FF2B5EF4-FFF2-40B4-BE49-F238E27FC236}">
                <a16:creationId xmlns:a16="http://schemas.microsoft.com/office/drawing/2014/main" id="{2807ADAC-4EE2-7C2D-E996-F878430386B6}"/>
              </a:ext>
            </a:extLst>
          </p:cNvPr>
          <p:cNvPicPr>
            <a:picLocks noChangeAspect="1"/>
          </p:cNvPicPr>
          <p:nvPr/>
        </p:nvPicPr>
        <p:blipFill rotWithShape="1">
          <a:blip r:embed="rId3">
            <a:extLst>
              <a:ext uri="{28A0092B-C50C-407E-A947-70E740481C1C}">
                <a14:useLocalDpi xmlns:a14="http://schemas.microsoft.com/office/drawing/2010/main" val="0"/>
              </a:ext>
            </a:extLst>
          </a:blip>
          <a:srcRect l="38069" r="33590"/>
          <a:stretch/>
        </p:blipFill>
        <p:spPr>
          <a:xfrm>
            <a:off x="3214172" y="2132912"/>
            <a:ext cx="1937442" cy="3845318"/>
          </a:xfrm>
          <a:prstGeom prst="rect">
            <a:avLst/>
          </a:prstGeom>
          <a:ln w="28575">
            <a:noFill/>
          </a:ln>
        </p:spPr>
      </p:pic>
      <p:pic>
        <p:nvPicPr>
          <p:cNvPr id="11" name="Picture 10" descr="A close-up of a machine&#10;&#10;Description automatically generated with medium confidence">
            <a:extLst>
              <a:ext uri="{FF2B5EF4-FFF2-40B4-BE49-F238E27FC236}">
                <a16:creationId xmlns:a16="http://schemas.microsoft.com/office/drawing/2014/main" id="{60E6E84E-7456-51CF-FB0C-EC5F4D015E3B}"/>
              </a:ext>
            </a:extLst>
          </p:cNvPr>
          <p:cNvPicPr>
            <a:picLocks noChangeAspect="1"/>
          </p:cNvPicPr>
          <p:nvPr/>
        </p:nvPicPr>
        <p:blipFill rotWithShape="1">
          <a:blip r:embed="rId3">
            <a:extLst>
              <a:ext uri="{28A0092B-C50C-407E-A947-70E740481C1C}">
                <a14:useLocalDpi xmlns:a14="http://schemas.microsoft.com/office/drawing/2010/main" val="0"/>
              </a:ext>
            </a:extLst>
          </a:blip>
          <a:srcRect l="38069" r="33590"/>
          <a:stretch/>
        </p:blipFill>
        <p:spPr>
          <a:xfrm>
            <a:off x="532870" y="2132912"/>
            <a:ext cx="1937442" cy="3845318"/>
          </a:xfrm>
          <a:prstGeom prst="rect">
            <a:avLst/>
          </a:prstGeom>
          <a:ln w="28575">
            <a:noFill/>
          </a:ln>
        </p:spPr>
      </p:pic>
      <p:sp>
        <p:nvSpPr>
          <p:cNvPr id="13" name="Rectangle 12">
            <a:extLst>
              <a:ext uri="{FF2B5EF4-FFF2-40B4-BE49-F238E27FC236}">
                <a16:creationId xmlns:a16="http://schemas.microsoft.com/office/drawing/2014/main" id="{7E685962-DEDE-2150-66DB-C78C14F560D5}"/>
              </a:ext>
            </a:extLst>
          </p:cNvPr>
          <p:cNvSpPr/>
          <p:nvPr/>
        </p:nvSpPr>
        <p:spPr>
          <a:xfrm>
            <a:off x="3605742" y="2851479"/>
            <a:ext cx="1457608" cy="14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B589ED-F76E-9591-0796-2174EB924126}"/>
              </a:ext>
            </a:extLst>
          </p:cNvPr>
          <p:cNvSpPr/>
          <p:nvPr/>
        </p:nvSpPr>
        <p:spPr>
          <a:xfrm>
            <a:off x="3605742" y="3048607"/>
            <a:ext cx="1457608" cy="14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4388CE-79AD-AF86-AE17-705CCE70594E}"/>
              </a:ext>
            </a:extLst>
          </p:cNvPr>
          <p:cNvSpPr/>
          <p:nvPr/>
        </p:nvSpPr>
        <p:spPr>
          <a:xfrm>
            <a:off x="3605742" y="3244935"/>
            <a:ext cx="1457608" cy="14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C6FB49-11F2-A8CC-4F1D-22746A6DA032}"/>
              </a:ext>
            </a:extLst>
          </p:cNvPr>
          <p:cNvSpPr/>
          <p:nvPr/>
        </p:nvSpPr>
        <p:spPr>
          <a:xfrm>
            <a:off x="3605742" y="3439003"/>
            <a:ext cx="1457608" cy="14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BC3232-9EFE-F5B7-252E-D4897F3188D4}"/>
              </a:ext>
            </a:extLst>
          </p:cNvPr>
          <p:cNvSpPr/>
          <p:nvPr/>
        </p:nvSpPr>
        <p:spPr>
          <a:xfrm>
            <a:off x="3605742" y="3642046"/>
            <a:ext cx="1457608" cy="14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308454-8774-6E7C-7815-525D499ACC8F}"/>
              </a:ext>
            </a:extLst>
          </p:cNvPr>
          <p:cNvSpPr/>
          <p:nvPr/>
        </p:nvSpPr>
        <p:spPr>
          <a:xfrm>
            <a:off x="3813972" y="5041106"/>
            <a:ext cx="516043" cy="14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C1AE4E-DD3F-A7D9-E149-4B2712BA32CA}"/>
              </a:ext>
            </a:extLst>
          </p:cNvPr>
          <p:cNvSpPr/>
          <p:nvPr/>
        </p:nvSpPr>
        <p:spPr>
          <a:xfrm>
            <a:off x="3813972" y="5237434"/>
            <a:ext cx="516043" cy="14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3860FC-8E50-9BFC-E944-9544302B3DFC}"/>
              </a:ext>
            </a:extLst>
          </p:cNvPr>
          <p:cNvSpPr/>
          <p:nvPr/>
        </p:nvSpPr>
        <p:spPr>
          <a:xfrm>
            <a:off x="3813972" y="5431502"/>
            <a:ext cx="516043" cy="14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C79FF2-7C67-8C7A-C8DF-2D54B852A796}"/>
              </a:ext>
            </a:extLst>
          </p:cNvPr>
          <p:cNvSpPr/>
          <p:nvPr/>
        </p:nvSpPr>
        <p:spPr>
          <a:xfrm>
            <a:off x="3813972" y="5634545"/>
            <a:ext cx="516043" cy="14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7F14AB0-1CF0-2CB9-268B-2606422F19FE}"/>
              </a:ext>
            </a:extLst>
          </p:cNvPr>
          <p:cNvGrpSpPr/>
          <p:nvPr/>
        </p:nvGrpSpPr>
        <p:grpSpPr>
          <a:xfrm>
            <a:off x="6230448" y="2851479"/>
            <a:ext cx="1457608" cy="934567"/>
            <a:chOff x="6230448" y="2851479"/>
            <a:chExt cx="1457608" cy="934567"/>
          </a:xfrm>
        </p:grpSpPr>
        <p:pic>
          <p:nvPicPr>
            <p:cNvPr id="71" name="Picture 70" descr="A close-up of a machine&#10;&#10;Description automatically generated with medium confidence">
              <a:extLst>
                <a:ext uri="{FF2B5EF4-FFF2-40B4-BE49-F238E27FC236}">
                  <a16:creationId xmlns:a16="http://schemas.microsoft.com/office/drawing/2014/main" id="{8C6E70C0-0B0A-2B39-B8E0-CBF1440B1029}"/>
                </a:ext>
              </a:extLst>
            </p:cNvPr>
            <p:cNvPicPr>
              <a:picLocks noChangeAspect="1"/>
            </p:cNvPicPr>
            <p:nvPr/>
          </p:nvPicPr>
          <p:blipFill rotWithShape="1">
            <a:blip r:embed="rId3">
              <a:extLst>
                <a:ext uri="{28A0092B-C50C-407E-A947-70E740481C1C}">
                  <a14:useLocalDpi xmlns:a14="http://schemas.microsoft.com/office/drawing/2010/main" val="0"/>
                </a:ext>
              </a:extLst>
            </a:blip>
            <a:srcRect l="43797" t="18687" r="34881" b="77568"/>
            <a:stretch/>
          </p:blipFill>
          <p:spPr>
            <a:xfrm>
              <a:off x="6230448" y="2851479"/>
              <a:ext cx="1457608" cy="144000"/>
            </a:xfrm>
            <a:custGeom>
              <a:avLst/>
              <a:gdLst>
                <a:gd name="connsiteX0" fmla="*/ 0 w 1457608"/>
                <a:gd name="connsiteY0" fmla="*/ 0 h 144000"/>
                <a:gd name="connsiteX1" fmla="*/ 1457608 w 1457608"/>
                <a:gd name="connsiteY1" fmla="*/ 0 h 144000"/>
                <a:gd name="connsiteX2" fmla="*/ 1457608 w 1457608"/>
                <a:gd name="connsiteY2" fmla="*/ 144000 h 144000"/>
                <a:gd name="connsiteX3" fmla="*/ 0 w 1457608"/>
                <a:gd name="connsiteY3" fmla="*/ 144000 h 144000"/>
                <a:gd name="connsiteX4" fmla="*/ 0 w 1457608"/>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608" h="144000">
                  <a:moveTo>
                    <a:pt x="0" y="0"/>
                  </a:moveTo>
                  <a:lnTo>
                    <a:pt x="1457608" y="0"/>
                  </a:lnTo>
                  <a:lnTo>
                    <a:pt x="1457608" y="144000"/>
                  </a:lnTo>
                  <a:lnTo>
                    <a:pt x="0" y="144000"/>
                  </a:lnTo>
                  <a:lnTo>
                    <a:pt x="0" y="0"/>
                  </a:lnTo>
                  <a:close/>
                </a:path>
              </a:pathLst>
            </a:custGeom>
          </p:spPr>
        </p:pic>
        <p:pic>
          <p:nvPicPr>
            <p:cNvPr id="70" name="Picture 69" descr="A close-up of a machine&#10;&#10;Description automatically generated with medium confidence">
              <a:extLst>
                <a:ext uri="{FF2B5EF4-FFF2-40B4-BE49-F238E27FC236}">
                  <a16:creationId xmlns:a16="http://schemas.microsoft.com/office/drawing/2014/main" id="{86A501C2-1E32-2AC8-C06D-2CB71B8F1C0C}"/>
                </a:ext>
              </a:extLst>
            </p:cNvPr>
            <p:cNvPicPr>
              <a:picLocks noChangeAspect="1"/>
            </p:cNvPicPr>
            <p:nvPr/>
          </p:nvPicPr>
          <p:blipFill rotWithShape="1">
            <a:blip r:embed="rId3">
              <a:extLst>
                <a:ext uri="{28A0092B-C50C-407E-A947-70E740481C1C}">
                  <a14:useLocalDpi xmlns:a14="http://schemas.microsoft.com/office/drawing/2010/main" val="0"/>
                </a:ext>
              </a:extLst>
            </a:blip>
            <a:srcRect l="43797" t="23813" r="34881" b="72442"/>
            <a:stretch/>
          </p:blipFill>
          <p:spPr>
            <a:xfrm>
              <a:off x="6230448" y="3048607"/>
              <a:ext cx="1457608" cy="144000"/>
            </a:xfrm>
            <a:custGeom>
              <a:avLst/>
              <a:gdLst>
                <a:gd name="connsiteX0" fmla="*/ 0 w 1457608"/>
                <a:gd name="connsiteY0" fmla="*/ 0 h 144000"/>
                <a:gd name="connsiteX1" fmla="*/ 1457608 w 1457608"/>
                <a:gd name="connsiteY1" fmla="*/ 0 h 144000"/>
                <a:gd name="connsiteX2" fmla="*/ 1457608 w 1457608"/>
                <a:gd name="connsiteY2" fmla="*/ 144000 h 144000"/>
                <a:gd name="connsiteX3" fmla="*/ 0 w 1457608"/>
                <a:gd name="connsiteY3" fmla="*/ 144000 h 144000"/>
                <a:gd name="connsiteX4" fmla="*/ 0 w 1457608"/>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608" h="144000">
                  <a:moveTo>
                    <a:pt x="0" y="0"/>
                  </a:moveTo>
                  <a:lnTo>
                    <a:pt x="1457608" y="0"/>
                  </a:lnTo>
                  <a:lnTo>
                    <a:pt x="1457608" y="144000"/>
                  </a:lnTo>
                  <a:lnTo>
                    <a:pt x="0" y="144000"/>
                  </a:lnTo>
                  <a:lnTo>
                    <a:pt x="0" y="0"/>
                  </a:lnTo>
                  <a:close/>
                </a:path>
              </a:pathLst>
            </a:custGeom>
          </p:spPr>
        </p:pic>
        <p:pic>
          <p:nvPicPr>
            <p:cNvPr id="69" name="Picture 68" descr="A close-up of a machine&#10;&#10;Description automatically generated with medium confidence">
              <a:extLst>
                <a:ext uri="{FF2B5EF4-FFF2-40B4-BE49-F238E27FC236}">
                  <a16:creationId xmlns:a16="http://schemas.microsoft.com/office/drawing/2014/main" id="{DEFBD6D4-E343-4266-E236-7569E34BEA96}"/>
                </a:ext>
              </a:extLst>
            </p:cNvPr>
            <p:cNvPicPr>
              <a:picLocks noChangeAspect="1"/>
            </p:cNvPicPr>
            <p:nvPr/>
          </p:nvPicPr>
          <p:blipFill rotWithShape="1">
            <a:blip r:embed="rId3">
              <a:extLst>
                <a:ext uri="{28A0092B-C50C-407E-A947-70E740481C1C}">
                  <a14:useLocalDpi xmlns:a14="http://schemas.microsoft.com/office/drawing/2010/main" val="0"/>
                </a:ext>
              </a:extLst>
            </a:blip>
            <a:srcRect l="43797" t="28919" r="34881" b="67336"/>
            <a:stretch/>
          </p:blipFill>
          <p:spPr>
            <a:xfrm>
              <a:off x="6230448" y="3244935"/>
              <a:ext cx="1457608" cy="144000"/>
            </a:xfrm>
            <a:custGeom>
              <a:avLst/>
              <a:gdLst>
                <a:gd name="connsiteX0" fmla="*/ 0 w 1457608"/>
                <a:gd name="connsiteY0" fmla="*/ 0 h 144000"/>
                <a:gd name="connsiteX1" fmla="*/ 1457608 w 1457608"/>
                <a:gd name="connsiteY1" fmla="*/ 0 h 144000"/>
                <a:gd name="connsiteX2" fmla="*/ 1457608 w 1457608"/>
                <a:gd name="connsiteY2" fmla="*/ 144000 h 144000"/>
                <a:gd name="connsiteX3" fmla="*/ 0 w 1457608"/>
                <a:gd name="connsiteY3" fmla="*/ 144000 h 144000"/>
                <a:gd name="connsiteX4" fmla="*/ 0 w 1457608"/>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608" h="144000">
                  <a:moveTo>
                    <a:pt x="0" y="0"/>
                  </a:moveTo>
                  <a:lnTo>
                    <a:pt x="1457608" y="0"/>
                  </a:lnTo>
                  <a:lnTo>
                    <a:pt x="1457608" y="144000"/>
                  </a:lnTo>
                  <a:lnTo>
                    <a:pt x="0" y="144000"/>
                  </a:lnTo>
                  <a:lnTo>
                    <a:pt x="0" y="0"/>
                  </a:lnTo>
                  <a:close/>
                </a:path>
              </a:pathLst>
            </a:custGeom>
          </p:spPr>
        </p:pic>
        <p:pic>
          <p:nvPicPr>
            <p:cNvPr id="68" name="Picture 67" descr="A close-up of a machine&#10;&#10;Description automatically generated with medium confidence">
              <a:extLst>
                <a:ext uri="{FF2B5EF4-FFF2-40B4-BE49-F238E27FC236}">
                  <a16:creationId xmlns:a16="http://schemas.microsoft.com/office/drawing/2014/main" id="{FA21E4D1-1109-1FCE-C27B-B06E402A88C3}"/>
                </a:ext>
              </a:extLst>
            </p:cNvPr>
            <p:cNvPicPr>
              <a:picLocks noChangeAspect="1"/>
            </p:cNvPicPr>
            <p:nvPr/>
          </p:nvPicPr>
          <p:blipFill rotWithShape="1">
            <a:blip r:embed="rId3">
              <a:extLst>
                <a:ext uri="{28A0092B-C50C-407E-A947-70E740481C1C}">
                  <a14:useLocalDpi xmlns:a14="http://schemas.microsoft.com/office/drawing/2010/main" val="0"/>
                </a:ext>
              </a:extLst>
            </a:blip>
            <a:srcRect l="43797" t="33966" r="34881" b="62289"/>
            <a:stretch/>
          </p:blipFill>
          <p:spPr>
            <a:xfrm>
              <a:off x="6230448" y="3439003"/>
              <a:ext cx="1457608" cy="144000"/>
            </a:xfrm>
            <a:custGeom>
              <a:avLst/>
              <a:gdLst>
                <a:gd name="connsiteX0" fmla="*/ 0 w 1457608"/>
                <a:gd name="connsiteY0" fmla="*/ 0 h 144000"/>
                <a:gd name="connsiteX1" fmla="*/ 1457608 w 1457608"/>
                <a:gd name="connsiteY1" fmla="*/ 0 h 144000"/>
                <a:gd name="connsiteX2" fmla="*/ 1457608 w 1457608"/>
                <a:gd name="connsiteY2" fmla="*/ 144000 h 144000"/>
                <a:gd name="connsiteX3" fmla="*/ 0 w 1457608"/>
                <a:gd name="connsiteY3" fmla="*/ 144000 h 144000"/>
                <a:gd name="connsiteX4" fmla="*/ 0 w 1457608"/>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608" h="144000">
                  <a:moveTo>
                    <a:pt x="0" y="0"/>
                  </a:moveTo>
                  <a:lnTo>
                    <a:pt x="1457608" y="0"/>
                  </a:lnTo>
                  <a:lnTo>
                    <a:pt x="1457608" y="144000"/>
                  </a:lnTo>
                  <a:lnTo>
                    <a:pt x="0" y="144000"/>
                  </a:lnTo>
                  <a:lnTo>
                    <a:pt x="0" y="0"/>
                  </a:lnTo>
                  <a:close/>
                </a:path>
              </a:pathLst>
            </a:custGeom>
          </p:spPr>
        </p:pic>
        <p:pic>
          <p:nvPicPr>
            <p:cNvPr id="67" name="Picture 66" descr="A close-up of a machine&#10;&#10;Description automatically generated with medium confidence">
              <a:extLst>
                <a:ext uri="{FF2B5EF4-FFF2-40B4-BE49-F238E27FC236}">
                  <a16:creationId xmlns:a16="http://schemas.microsoft.com/office/drawing/2014/main" id="{B16931AF-2CBF-E235-791D-03BC8B88EE64}"/>
                </a:ext>
              </a:extLst>
            </p:cNvPr>
            <p:cNvPicPr>
              <a:picLocks noChangeAspect="1"/>
            </p:cNvPicPr>
            <p:nvPr/>
          </p:nvPicPr>
          <p:blipFill rotWithShape="1">
            <a:blip r:embed="rId3">
              <a:extLst>
                <a:ext uri="{28A0092B-C50C-407E-A947-70E740481C1C}">
                  <a14:useLocalDpi xmlns:a14="http://schemas.microsoft.com/office/drawing/2010/main" val="0"/>
                </a:ext>
              </a:extLst>
            </a:blip>
            <a:srcRect l="43797" t="39246" r="34881" b="57009"/>
            <a:stretch/>
          </p:blipFill>
          <p:spPr>
            <a:xfrm>
              <a:off x="6230448" y="3642046"/>
              <a:ext cx="1457608" cy="144000"/>
            </a:xfrm>
            <a:custGeom>
              <a:avLst/>
              <a:gdLst>
                <a:gd name="connsiteX0" fmla="*/ 0 w 1457608"/>
                <a:gd name="connsiteY0" fmla="*/ 0 h 144000"/>
                <a:gd name="connsiteX1" fmla="*/ 1457608 w 1457608"/>
                <a:gd name="connsiteY1" fmla="*/ 0 h 144000"/>
                <a:gd name="connsiteX2" fmla="*/ 1457608 w 1457608"/>
                <a:gd name="connsiteY2" fmla="*/ 144000 h 144000"/>
                <a:gd name="connsiteX3" fmla="*/ 0 w 1457608"/>
                <a:gd name="connsiteY3" fmla="*/ 144000 h 144000"/>
                <a:gd name="connsiteX4" fmla="*/ 0 w 1457608"/>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608" h="144000">
                  <a:moveTo>
                    <a:pt x="0" y="0"/>
                  </a:moveTo>
                  <a:lnTo>
                    <a:pt x="1457608" y="0"/>
                  </a:lnTo>
                  <a:lnTo>
                    <a:pt x="1457608" y="144000"/>
                  </a:lnTo>
                  <a:lnTo>
                    <a:pt x="0" y="144000"/>
                  </a:lnTo>
                  <a:lnTo>
                    <a:pt x="0" y="0"/>
                  </a:lnTo>
                  <a:close/>
                </a:path>
              </a:pathLst>
            </a:custGeom>
          </p:spPr>
        </p:pic>
      </p:grpSp>
      <p:grpSp>
        <p:nvGrpSpPr>
          <p:cNvPr id="96" name="Group 95">
            <a:extLst>
              <a:ext uri="{FF2B5EF4-FFF2-40B4-BE49-F238E27FC236}">
                <a16:creationId xmlns:a16="http://schemas.microsoft.com/office/drawing/2014/main" id="{8FDAFA7B-EE8F-1E46-1EFF-42EBE858F9AC}"/>
              </a:ext>
            </a:extLst>
          </p:cNvPr>
          <p:cNvGrpSpPr/>
          <p:nvPr/>
        </p:nvGrpSpPr>
        <p:grpSpPr>
          <a:xfrm>
            <a:off x="6438679" y="5041106"/>
            <a:ext cx="516043" cy="737439"/>
            <a:chOff x="6438679" y="5041106"/>
            <a:chExt cx="516043" cy="737439"/>
          </a:xfrm>
        </p:grpSpPr>
        <p:pic>
          <p:nvPicPr>
            <p:cNvPr id="66" name="Picture 65" descr="A close-up of a machine&#10;&#10;Description automatically generated with medium confidence">
              <a:extLst>
                <a:ext uri="{FF2B5EF4-FFF2-40B4-BE49-F238E27FC236}">
                  <a16:creationId xmlns:a16="http://schemas.microsoft.com/office/drawing/2014/main" id="{0220614A-745C-0846-3305-C38C1D97591A}"/>
                </a:ext>
              </a:extLst>
            </p:cNvPr>
            <p:cNvPicPr>
              <a:picLocks noChangeAspect="1"/>
            </p:cNvPicPr>
            <p:nvPr/>
          </p:nvPicPr>
          <p:blipFill rotWithShape="1">
            <a:blip r:embed="rId3">
              <a:extLst>
                <a:ext uri="{28A0092B-C50C-407E-A947-70E740481C1C}">
                  <a14:useLocalDpi xmlns:a14="http://schemas.microsoft.com/office/drawing/2010/main" val="0"/>
                </a:ext>
              </a:extLst>
            </a:blip>
            <a:srcRect l="46843" t="75629" r="45608" b="20626"/>
            <a:stretch/>
          </p:blipFill>
          <p:spPr>
            <a:xfrm>
              <a:off x="6438679" y="5041106"/>
              <a:ext cx="516043" cy="144000"/>
            </a:xfrm>
            <a:custGeom>
              <a:avLst/>
              <a:gdLst>
                <a:gd name="connsiteX0" fmla="*/ 0 w 516043"/>
                <a:gd name="connsiteY0" fmla="*/ 0 h 144000"/>
                <a:gd name="connsiteX1" fmla="*/ 516043 w 516043"/>
                <a:gd name="connsiteY1" fmla="*/ 0 h 144000"/>
                <a:gd name="connsiteX2" fmla="*/ 516043 w 516043"/>
                <a:gd name="connsiteY2" fmla="*/ 144000 h 144000"/>
                <a:gd name="connsiteX3" fmla="*/ 0 w 516043"/>
                <a:gd name="connsiteY3" fmla="*/ 144000 h 144000"/>
                <a:gd name="connsiteX4" fmla="*/ 0 w 516043"/>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43" h="144000">
                  <a:moveTo>
                    <a:pt x="0" y="0"/>
                  </a:moveTo>
                  <a:lnTo>
                    <a:pt x="516043" y="0"/>
                  </a:lnTo>
                  <a:lnTo>
                    <a:pt x="516043" y="144000"/>
                  </a:lnTo>
                  <a:lnTo>
                    <a:pt x="0" y="144000"/>
                  </a:lnTo>
                  <a:lnTo>
                    <a:pt x="0" y="0"/>
                  </a:lnTo>
                  <a:close/>
                </a:path>
              </a:pathLst>
            </a:custGeom>
          </p:spPr>
        </p:pic>
        <p:pic>
          <p:nvPicPr>
            <p:cNvPr id="65" name="Picture 64" descr="A close-up of a machine&#10;&#10;Description automatically generated with medium confidence">
              <a:extLst>
                <a:ext uri="{FF2B5EF4-FFF2-40B4-BE49-F238E27FC236}">
                  <a16:creationId xmlns:a16="http://schemas.microsoft.com/office/drawing/2014/main" id="{8101A27C-650A-7813-6FBB-39FFE83F49FA}"/>
                </a:ext>
              </a:extLst>
            </p:cNvPr>
            <p:cNvPicPr>
              <a:picLocks noChangeAspect="1"/>
            </p:cNvPicPr>
            <p:nvPr/>
          </p:nvPicPr>
          <p:blipFill rotWithShape="1">
            <a:blip r:embed="rId3">
              <a:extLst>
                <a:ext uri="{28A0092B-C50C-407E-A947-70E740481C1C}">
                  <a14:useLocalDpi xmlns:a14="http://schemas.microsoft.com/office/drawing/2010/main" val="0"/>
                </a:ext>
              </a:extLst>
            </a:blip>
            <a:srcRect l="46843" t="80735" r="45608" b="15520"/>
            <a:stretch/>
          </p:blipFill>
          <p:spPr>
            <a:xfrm>
              <a:off x="6438679" y="5237434"/>
              <a:ext cx="516043" cy="144000"/>
            </a:xfrm>
            <a:custGeom>
              <a:avLst/>
              <a:gdLst>
                <a:gd name="connsiteX0" fmla="*/ 0 w 516043"/>
                <a:gd name="connsiteY0" fmla="*/ 0 h 144000"/>
                <a:gd name="connsiteX1" fmla="*/ 516043 w 516043"/>
                <a:gd name="connsiteY1" fmla="*/ 0 h 144000"/>
                <a:gd name="connsiteX2" fmla="*/ 516043 w 516043"/>
                <a:gd name="connsiteY2" fmla="*/ 144000 h 144000"/>
                <a:gd name="connsiteX3" fmla="*/ 0 w 516043"/>
                <a:gd name="connsiteY3" fmla="*/ 144000 h 144000"/>
                <a:gd name="connsiteX4" fmla="*/ 0 w 516043"/>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43" h="144000">
                  <a:moveTo>
                    <a:pt x="0" y="0"/>
                  </a:moveTo>
                  <a:lnTo>
                    <a:pt x="516043" y="0"/>
                  </a:lnTo>
                  <a:lnTo>
                    <a:pt x="516043" y="144000"/>
                  </a:lnTo>
                  <a:lnTo>
                    <a:pt x="0" y="144000"/>
                  </a:lnTo>
                  <a:lnTo>
                    <a:pt x="0" y="0"/>
                  </a:lnTo>
                  <a:close/>
                </a:path>
              </a:pathLst>
            </a:custGeom>
          </p:spPr>
        </p:pic>
        <p:pic>
          <p:nvPicPr>
            <p:cNvPr id="64" name="Picture 63" descr="A close-up of a machine&#10;&#10;Description automatically generated with medium confidence">
              <a:extLst>
                <a:ext uri="{FF2B5EF4-FFF2-40B4-BE49-F238E27FC236}">
                  <a16:creationId xmlns:a16="http://schemas.microsoft.com/office/drawing/2014/main" id="{C2CFFB27-48BF-F9F8-1712-C2056AE58FF0}"/>
                </a:ext>
              </a:extLst>
            </p:cNvPr>
            <p:cNvPicPr>
              <a:picLocks noChangeAspect="1"/>
            </p:cNvPicPr>
            <p:nvPr/>
          </p:nvPicPr>
          <p:blipFill rotWithShape="1">
            <a:blip r:embed="rId3">
              <a:extLst>
                <a:ext uri="{28A0092B-C50C-407E-A947-70E740481C1C}">
                  <a14:useLocalDpi xmlns:a14="http://schemas.microsoft.com/office/drawing/2010/main" val="0"/>
                </a:ext>
              </a:extLst>
            </a:blip>
            <a:srcRect l="46843" t="85782" r="45608" b="10473"/>
            <a:stretch/>
          </p:blipFill>
          <p:spPr>
            <a:xfrm>
              <a:off x="6438679" y="5431502"/>
              <a:ext cx="516043" cy="144000"/>
            </a:xfrm>
            <a:custGeom>
              <a:avLst/>
              <a:gdLst>
                <a:gd name="connsiteX0" fmla="*/ 0 w 516043"/>
                <a:gd name="connsiteY0" fmla="*/ 0 h 144000"/>
                <a:gd name="connsiteX1" fmla="*/ 516043 w 516043"/>
                <a:gd name="connsiteY1" fmla="*/ 0 h 144000"/>
                <a:gd name="connsiteX2" fmla="*/ 516043 w 516043"/>
                <a:gd name="connsiteY2" fmla="*/ 144000 h 144000"/>
                <a:gd name="connsiteX3" fmla="*/ 0 w 516043"/>
                <a:gd name="connsiteY3" fmla="*/ 144000 h 144000"/>
                <a:gd name="connsiteX4" fmla="*/ 0 w 516043"/>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43" h="144000">
                  <a:moveTo>
                    <a:pt x="0" y="0"/>
                  </a:moveTo>
                  <a:lnTo>
                    <a:pt x="516043" y="0"/>
                  </a:lnTo>
                  <a:lnTo>
                    <a:pt x="516043" y="144000"/>
                  </a:lnTo>
                  <a:lnTo>
                    <a:pt x="0" y="144000"/>
                  </a:lnTo>
                  <a:lnTo>
                    <a:pt x="0" y="0"/>
                  </a:lnTo>
                  <a:close/>
                </a:path>
              </a:pathLst>
            </a:custGeom>
          </p:spPr>
        </p:pic>
        <p:pic>
          <p:nvPicPr>
            <p:cNvPr id="63" name="Picture 62" descr="A close-up of a machine&#10;&#10;Description automatically generated with medium confidence">
              <a:extLst>
                <a:ext uri="{FF2B5EF4-FFF2-40B4-BE49-F238E27FC236}">
                  <a16:creationId xmlns:a16="http://schemas.microsoft.com/office/drawing/2014/main" id="{9E724A68-CBA8-FBB8-4D50-9EC72CDF8208}"/>
                </a:ext>
              </a:extLst>
            </p:cNvPr>
            <p:cNvPicPr>
              <a:picLocks noChangeAspect="1"/>
            </p:cNvPicPr>
            <p:nvPr/>
          </p:nvPicPr>
          <p:blipFill rotWithShape="1">
            <a:blip r:embed="rId3">
              <a:extLst>
                <a:ext uri="{28A0092B-C50C-407E-A947-70E740481C1C}">
                  <a14:useLocalDpi xmlns:a14="http://schemas.microsoft.com/office/drawing/2010/main" val="0"/>
                </a:ext>
              </a:extLst>
            </a:blip>
            <a:srcRect l="46843" t="91062" r="45608" b="5193"/>
            <a:stretch/>
          </p:blipFill>
          <p:spPr>
            <a:xfrm>
              <a:off x="6438679" y="5634545"/>
              <a:ext cx="516043" cy="144000"/>
            </a:xfrm>
            <a:custGeom>
              <a:avLst/>
              <a:gdLst>
                <a:gd name="connsiteX0" fmla="*/ 0 w 516043"/>
                <a:gd name="connsiteY0" fmla="*/ 0 h 144000"/>
                <a:gd name="connsiteX1" fmla="*/ 516043 w 516043"/>
                <a:gd name="connsiteY1" fmla="*/ 0 h 144000"/>
                <a:gd name="connsiteX2" fmla="*/ 516043 w 516043"/>
                <a:gd name="connsiteY2" fmla="*/ 144000 h 144000"/>
                <a:gd name="connsiteX3" fmla="*/ 0 w 516043"/>
                <a:gd name="connsiteY3" fmla="*/ 144000 h 144000"/>
                <a:gd name="connsiteX4" fmla="*/ 0 w 516043"/>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43" h="144000">
                  <a:moveTo>
                    <a:pt x="0" y="0"/>
                  </a:moveTo>
                  <a:lnTo>
                    <a:pt x="516043" y="0"/>
                  </a:lnTo>
                  <a:lnTo>
                    <a:pt x="516043" y="144000"/>
                  </a:lnTo>
                  <a:lnTo>
                    <a:pt x="0" y="144000"/>
                  </a:lnTo>
                  <a:lnTo>
                    <a:pt x="0" y="0"/>
                  </a:lnTo>
                  <a:close/>
                </a:path>
              </a:pathLst>
            </a:custGeom>
          </p:spPr>
        </p:pic>
      </p:grpSp>
      <p:sp>
        <p:nvSpPr>
          <p:cNvPr id="72" name="TextBox 71">
            <a:extLst>
              <a:ext uri="{FF2B5EF4-FFF2-40B4-BE49-F238E27FC236}">
                <a16:creationId xmlns:a16="http://schemas.microsoft.com/office/drawing/2014/main" id="{0CFF6806-57B7-25F6-EA6C-A92A0FF82260}"/>
              </a:ext>
            </a:extLst>
          </p:cNvPr>
          <p:cNvSpPr txBox="1"/>
          <p:nvPr/>
        </p:nvSpPr>
        <p:spPr>
          <a:xfrm>
            <a:off x="620919" y="5978230"/>
            <a:ext cx="1801640" cy="369332"/>
          </a:xfrm>
          <a:prstGeom prst="rect">
            <a:avLst/>
          </a:prstGeom>
          <a:noFill/>
        </p:spPr>
        <p:txBody>
          <a:bodyPr wrap="square" rtlCol="0">
            <a:spAutoFit/>
          </a:bodyPr>
          <a:lstStyle/>
          <a:p>
            <a:pPr algn="ctr"/>
            <a:r>
              <a:rPr lang="en-US" i="1" err="1"/>
              <a:t>Ảnh</a:t>
            </a:r>
            <a:r>
              <a:rPr lang="en-US" i="1"/>
              <a:t> ban </a:t>
            </a:r>
            <a:r>
              <a:rPr lang="en-US" i="1" err="1"/>
              <a:t>đầu</a:t>
            </a:r>
            <a:endParaRPr lang="en-US" i="1"/>
          </a:p>
        </p:txBody>
      </p:sp>
      <p:sp>
        <p:nvSpPr>
          <p:cNvPr id="73" name="TextBox 72">
            <a:extLst>
              <a:ext uri="{FF2B5EF4-FFF2-40B4-BE49-F238E27FC236}">
                <a16:creationId xmlns:a16="http://schemas.microsoft.com/office/drawing/2014/main" id="{DCF3DAF8-DAB5-2FBF-8DC6-D4E721F58C57}"/>
              </a:ext>
            </a:extLst>
          </p:cNvPr>
          <p:cNvSpPr txBox="1"/>
          <p:nvPr/>
        </p:nvSpPr>
        <p:spPr>
          <a:xfrm>
            <a:off x="3078184" y="5978230"/>
            <a:ext cx="2190939" cy="369332"/>
          </a:xfrm>
          <a:prstGeom prst="rect">
            <a:avLst/>
          </a:prstGeom>
          <a:noFill/>
        </p:spPr>
        <p:txBody>
          <a:bodyPr wrap="square" rtlCol="0">
            <a:spAutoFit/>
          </a:bodyPr>
          <a:lstStyle/>
          <a:p>
            <a:pPr algn="ctr"/>
            <a:r>
              <a:rPr lang="en-US" i="1" err="1"/>
              <a:t>Xác</a:t>
            </a:r>
            <a:r>
              <a:rPr lang="en-US" i="1"/>
              <a:t> </a:t>
            </a:r>
            <a:r>
              <a:rPr lang="en-US" i="1" err="1"/>
              <a:t>định</a:t>
            </a:r>
            <a:r>
              <a:rPr lang="en-US" i="1"/>
              <a:t> </a:t>
            </a:r>
            <a:r>
              <a:rPr lang="en-US" i="1" err="1"/>
              <a:t>vùng</a:t>
            </a:r>
            <a:r>
              <a:rPr lang="en-US" i="1"/>
              <a:t> chú ý</a:t>
            </a:r>
          </a:p>
        </p:txBody>
      </p:sp>
      <p:sp>
        <p:nvSpPr>
          <p:cNvPr id="74" name="TextBox 73">
            <a:extLst>
              <a:ext uri="{FF2B5EF4-FFF2-40B4-BE49-F238E27FC236}">
                <a16:creationId xmlns:a16="http://schemas.microsoft.com/office/drawing/2014/main" id="{6681F92B-4E96-A837-3EA9-8FF21CE779AE}"/>
              </a:ext>
            </a:extLst>
          </p:cNvPr>
          <p:cNvSpPr txBox="1"/>
          <p:nvPr/>
        </p:nvSpPr>
        <p:spPr>
          <a:xfrm>
            <a:off x="5859252" y="5978230"/>
            <a:ext cx="2190939" cy="369332"/>
          </a:xfrm>
          <a:prstGeom prst="rect">
            <a:avLst/>
          </a:prstGeom>
          <a:noFill/>
        </p:spPr>
        <p:txBody>
          <a:bodyPr wrap="square" rtlCol="0">
            <a:spAutoFit/>
          </a:bodyPr>
          <a:lstStyle/>
          <a:p>
            <a:pPr algn="ctr"/>
            <a:r>
              <a:rPr lang="en-US" i="1" err="1"/>
              <a:t>Trích</a:t>
            </a:r>
            <a:r>
              <a:rPr lang="en-US" i="1"/>
              <a:t> </a:t>
            </a:r>
            <a:r>
              <a:rPr lang="en-US" i="1" err="1"/>
              <a:t>vùng</a:t>
            </a:r>
            <a:r>
              <a:rPr lang="en-US" i="1"/>
              <a:t> chú ý</a:t>
            </a:r>
          </a:p>
        </p:txBody>
      </p:sp>
      <p:sp>
        <p:nvSpPr>
          <p:cNvPr id="75" name="TextBox 74">
            <a:extLst>
              <a:ext uri="{FF2B5EF4-FFF2-40B4-BE49-F238E27FC236}">
                <a16:creationId xmlns:a16="http://schemas.microsoft.com/office/drawing/2014/main" id="{0DAAADE2-55AB-7D65-F9F8-F15C0FCB8EC9}"/>
              </a:ext>
            </a:extLst>
          </p:cNvPr>
          <p:cNvSpPr txBox="1"/>
          <p:nvPr/>
        </p:nvSpPr>
        <p:spPr>
          <a:xfrm>
            <a:off x="5859252" y="3804172"/>
            <a:ext cx="2190939" cy="369332"/>
          </a:xfrm>
          <a:prstGeom prst="rect">
            <a:avLst/>
          </a:prstGeom>
          <a:noFill/>
        </p:spPr>
        <p:txBody>
          <a:bodyPr wrap="square" rtlCol="0">
            <a:spAutoFit/>
          </a:bodyPr>
          <a:lstStyle/>
          <a:p>
            <a:pPr algn="ctr"/>
            <a:r>
              <a:rPr lang="en-US" i="1" err="1">
                <a:solidFill>
                  <a:schemeClr val="bg1"/>
                </a:solidFill>
              </a:rPr>
              <a:t>Puly</a:t>
            </a:r>
            <a:r>
              <a:rPr lang="en-US" i="1">
                <a:solidFill>
                  <a:schemeClr val="bg1"/>
                </a:solidFill>
              </a:rPr>
              <a:t> </a:t>
            </a:r>
            <a:r>
              <a:rPr lang="en-US" i="1" err="1">
                <a:solidFill>
                  <a:schemeClr val="bg1"/>
                </a:solidFill>
              </a:rPr>
              <a:t>sơ</a:t>
            </a:r>
            <a:r>
              <a:rPr lang="en-US" i="1">
                <a:solidFill>
                  <a:schemeClr val="bg1"/>
                </a:solidFill>
              </a:rPr>
              <a:t> </a:t>
            </a:r>
            <a:r>
              <a:rPr lang="en-US" i="1" err="1">
                <a:solidFill>
                  <a:schemeClr val="bg1"/>
                </a:solidFill>
              </a:rPr>
              <a:t>cấp</a:t>
            </a:r>
            <a:endParaRPr lang="en-US" i="1">
              <a:solidFill>
                <a:schemeClr val="bg1"/>
              </a:solidFill>
            </a:endParaRPr>
          </a:p>
        </p:txBody>
      </p:sp>
      <p:sp>
        <p:nvSpPr>
          <p:cNvPr id="76" name="TextBox 75">
            <a:extLst>
              <a:ext uri="{FF2B5EF4-FFF2-40B4-BE49-F238E27FC236}">
                <a16:creationId xmlns:a16="http://schemas.microsoft.com/office/drawing/2014/main" id="{0FD80715-74FA-F82D-71BB-32B855539D0E}"/>
              </a:ext>
            </a:extLst>
          </p:cNvPr>
          <p:cNvSpPr txBox="1"/>
          <p:nvPr/>
        </p:nvSpPr>
        <p:spPr>
          <a:xfrm>
            <a:off x="5601230" y="4628872"/>
            <a:ext cx="2190939" cy="369332"/>
          </a:xfrm>
          <a:prstGeom prst="rect">
            <a:avLst/>
          </a:prstGeom>
          <a:noFill/>
        </p:spPr>
        <p:txBody>
          <a:bodyPr wrap="square" rtlCol="0">
            <a:spAutoFit/>
          </a:bodyPr>
          <a:lstStyle/>
          <a:p>
            <a:pPr algn="ctr"/>
            <a:r>
              <a:rPr lang="en-US" i="1" err="1">
                <a:solidFill>
                  <a:schemeClr val="bg1"/>
                </a:solidFill>
              </a:rPr>
              <a:t>Puly</a:t>
            </a:r>
            <a:r>
              <a:rPr lang="en-US" i="1">
                <a:solidFill>
                  <a:schemeClr val="bg1"/>
                </a:solidFill>
              </a:rPr>
              <a:t> </a:t>
            </a:r>
            <a:r>
              <a:rPr lang="en-US" i="1" err="1">
                <a:solidFill>
                  <a:schemeClr val="bg1"/>
                </a:solidFill>
              </a:rPr>
              <a:t>thư</a:t>
            </a:r>
            <a:r>
              <a:rPr lang="en-US" i="1">
                <a:solidFill>
                  <a:schemeClr val="bg1"/>
                </a:solidFill>
              </a:rPr>
              <a:t>́ </a:t>
            </a:r>
            <a:r>
              <a:rPr lang="en-US" i="1" err="1">
                <a:solidFill>
                  <a:schemeClr val="bg1"/>
                </a:solidFill>
              </a:rPr>
              <a:t>cấp</a:t>
            </a:r>
            <a:endParaRPr lang="en-US" i="1">
              <a:solidFill>
                <a:schemeClr val="bg1"/>
              </a:solidFill>
            </a:endParaRPr>
          </a:p>
        </p:txBody>
      </p:sp>
      <p:pic>
        <p:nvPicPr>
          <p:cNvPr id="79" name="Picture 78">
            <a:extLst>
              <a:ext uri="{FF2B5EF4-FFF2-40B4-BE49-F238E27FC236}">
                <a16:creationId xmlns:a16="http://schemas.microsoft.com/office/drawing/2014/main" id="{656986AC-D9B9-7AE8-D3AE-C18236CC7B43}"/>
              </a:ext>
            </a:extLst>
          </p:cNvPr>
          <p:cNvPicPr>
            <a:picLocks noChangeAspect="1"/>
          </p:cNvPicPr>
          <p:nvPr/>
        </p:nvPicPr>
        <p:blipFill>
          <a:blip r:embed="rId4"/>
          <a:stretch>
            <a:fillRect/>
          </a:stretch>
        </p:blipFill>
        <p:spPr>
          <a:xfrm>
            <a:off x="8270564" y="1437935"/>
            <a:ext cx="1733359" cy="2662467"/>
          </a:xfrm>
          <a:prstGeom prst="rect">
            <a:avLst/>
          </a:prstGeom>
        </p:spPr>
      </p:pic>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E7D58C6-2EAE-A22F-EF71-AF6E360670E2}"/>
                  </a:ext>
                </a:extLst>
              </p:cNvPr>
              <p:cNvSpPr txBox="1"/>
              <p:nvPr/>
            </p:nvSpPr>
            <p:spPr>
              <a:xfrm>
                <a:off x="10139274" y="3192607"/>
                <a:ext cx="173335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𝑝𝑢𝑙𝑦</m:t>
                          </m:r>
                        </m:sub>
                      </m:sSub>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2</m:t>
                          </m:r>
                        </m:sub>
                      </m:sSub>
                      <m:r>
                        <a:rPr lang="en-US" b="0" i="1" smtClean="0">
                          <a:latin typeface="Cambria Math" panose="02040503050406030204" pitchFamily="18" charset="0"/>
                        </a:rPr>
                        <m:t>−</m:t>
                      </m:r>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𝐿</m:t>
                          </m:r>
                        </m:e>
                        <m:sub>
                          <m:r>
                            <a:rPr lang="en-US" b="0" i="1" smtClean="0">
                              <a:solidFill>
                                <a:srgbClr val="7030A0"/>
                              </a:solidFill>
                              <a:latin typeface="Cambria Math" panose="02040503050406030204" pitchFamily="18" charset="0"/>
                            </a:rPr>
                            <m:t>1</m:t>
                          </m:r>
                        </m:sub>
                      </m:sSub>
                    </m:oMath>
                  </m:oMathPara>
                </a14:m>
                <a:endParaRPr lang="en-US"/>
              </a:p>
            </p:txBody>
          </p:sp>
        </mc:Choice>
        <mc:Fallback xmlns="">
          <p:sp>
            <p:nvSpPr>
              <p:cNvPr id="80" name="TextBox 79">
                <a:extLst>
                  <a:ext uri="{FF2B5EF4-FFF2-40B4-BE49-F238E27FC236}">
                    <a16:creationId xmlns:a16="http://schemas.microsoft.com/office/drawing/2014/main" id="{0E7D58C6-2EAE-A22F-EF71-AF6E360670E2}"/>
                  </a:ext>
                </a:extLst>
              </p:cNvPr>
              <p:cNvSpPr txBox="1">
                <a:spLocks noRot="1" noChangeAspect="1" noMove="1" noResize="1" noEditPoints="1" noAdjustHandles="1" noChangeArrowheads="1" noChangeShapeType="1" noTextEdit="1"/>
              </p:cNvSpPr>
              <p:nvPr/>
            </p:nvSpPr>
            <p:spPr>
              <a:xfrm>
                <a:off x="10139274" y="3192607"/>
                <a:ext cx="1733359" cy="298928"/>
              </a:xfrm>
              <a:prstGeom prst="rect">
                <a:avLst/>
              </a:prstGeom>
              <a:blipFill>
                <a:blip r:embed="rId5"/>
                <a:stretch>
                  <a:fillRect l="-702" b="-24490"/>
                </a:stretch>
              </a:blipFill>
            </p:spPr>
            <p:txBody>
              <a:bodyPr/>
              <a:lstStyle/>
              <a:p>
                <a:r>
                  <a:rPr lang="en-US">
                    <a:noFill/>
                  </a:rPr>
                  <a:t> </a:t>
                </a:r>
              </a:p>
            </p:txBody>
          </p:sp>
        </mc:Fallback>
      </mc:AlternateContent>
      <p:sp>
        <p:nvSpPr>
          <p:cNvPr id="81" name="Arrow: Right 80">
            <a:extLst>
              <a:ext uri="{FF2B5EF4-FFF2-40B4-BE49-F238E27FC236}">
                <a16:creationId xmlns:a16="http://schemas.microsoft.com/office/drawing/2014/main" id="{A61CF31D-08EF-3B71-2C60-23C215023741}"/>
              </a:ext>
            </a:extLst>
          </p:cNvPr>
          <p:cNvSpPr/>
          <p:nvPr/>
        </p:nvSpPr>
        <p:spPr>
          <a:xfrm>
            <a:off x="2734147" y="3804172"/>
            <a:ext cx="325403" cy="36933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0791F94-6C0B-780E-4C0C-8C329C4D438A}"/>
              </a:ext>
            </a:extLst>
          </p:cNvPr>
          <p:cNvSpPr/>
          <p:nvPr/>
        </p:nvSpPr>
        <p:spPr>
          <a:xfrm>
            <a:off x="5415449" y="3804172"/>
            <a:ext cx="325403" cy="36933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5D196EBC-8ADF-E5A5-C41C-6B48C28A17E7}"/>
              </a:ext>
            </a:extLst>
          </p:cNvPr>
          <p:cNvPicPr>
            <a:picLocks noChangeAspect="1"/>
          </p:cNvPicPr>
          <p:nvPr/>
        </p:nvPicPr>
        <p:blipFill>
          <a:blip r:embed="rId6"/>
          <a:stretch>
            <a:fillRect/>
          </a:stretch>
        </p:blipFill>
        <p:spPr>
          <a:xfrm>
            <a:off x="8254663" y="4047463"/>
            <a:ext cx="886602" cy="2115070"/>
          </a:xfrm>
          <a:prstGeom prst="rect">
            <a:avLst/>
          </a:prstGeom>
        </p:spPr>
      </p:pic>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76C2159-71D6-1C90-751F-67D4420FA421}"/>
                  </a:ext>
                </a:extLst>
              </p:cNvPr>
              <p:cNvSpPr txBox="1"/>
              <p:nvPr/>
            </p:nvSpPr>
            <p:spPr>
              <a:xfrm>
                <a:off x="10224296" y="2093761"/>
                <a:ext cx="1563316" cy="852926"/>
              </a:xfrm>
              <a:prstGeom prst="rect">
                <a:avLst/>
              </a:prstGeom>
              <a:noFill/>
            </p:spPr>
            <p:txBody>
              <a:bodyPr wrap="square" lIns="0" tIns="0" rIns="0" bIns="0" rtlCol="0">
                <a:spAutoFit/>
              </a:bodyPr>
              <a:lstStyle/>
              <a:p>
                <a:r>
                  <a:rPr lang="en-US" b="1" dirty="0" err="1"/>
                  <a:t>Puly</a:t>
                </a:r>
                <a:r>
                  <a:rPr lang="en-US" b="1" dirty="0"/>
                  <a:t> </a:t>
                </a:r>
                <a:r>
                  <a:rPr lang="en-US" b="1" dirty="0" err="1"/>
                  <a:t>sơ</a:t>
                </a:r>
                <a:r>
                  <a:rPr lang="en-US" b="1" dirty="0"/>
                  <a:t> </a:t>
                </a:r>
                <a:r>
                  <a:rPr lang="en-US" b="1" dirty="0" err="1"/>
                  <a:t>cấp</a:t>
                </a:r>
                <a:r>
                  <a:rPr lang="en-US" b="1"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𝑝𝑢𝑙𝑦</m:t>
                        </m:r>
                      </m:sub>
                    </m:sSub>
                  </m:oMath>
                </a14:m>
                <a:r>
                  <a:rPr lang="en-US" dirty="0"/>
                  <a:t> </a:t>
                </a:r>
                <a:r>
                  <a:rPr lang="en-US" dirty="0" err="1"/>
                  <a:t>được</a:t>
                </a:r>
                <a:r>
                  <a:rPr lang="en-US" dirty="0"/>
                  <a:t> </a:t>
                </a:r>
                <a:r>
                  <a:rPr lang="en-US" dirty="0" err="1"/>
                  <a:t>tính</a:t>
                </a:r>
                <a:r>
                  <a:rPr lang="en-US" dirty="0"/>
                  <a:t> </a:t>
                </a:r>
                <a:r>
                  <a:rPr lang="en-US" dirty="0" err="1"/>
                  <a:t>gián</a:t>
                </a:r>
                <a:r>
                  <a:rPr lang="en-US" dirty="0"/>
                  <a:t> </a:t>
                </a:r>
                <a:r>
                  <a:rPr lang="en-US" dirty="0" err="1"/>
                  <a:t>tíêp</a:t>
                </a:r>
                <a:endParaRPr lang="en-US" dirty="0"/>
              </a:p>
            </p:txBody>
          </p:sp>
        </mc:Choice>
        <mc:Fallback xmlns="">
          <p:sp>
            <p:nvSpPr>
              <p:cNvPr id="97" name="TextBox 96">
                <a:extLst>
                  <a:ext uri="{FF2B5EF4-FFF2-40B4-BE49-F238E27FC236}">
                    <a16:creationId xmlns:a16="http://schemas.microsoft.com/office/drawing/2014/main" id="{C76C2159-71D6-1C90-751F-67D4420FA421}"/>
                  </a:ext>
                </a:extLst>
              </p:cNvPr>
              <p:cNvSpPr txBox="1">
                <a:spLocks noRot="1" noChangeAspect="1" noMove="1" noResize="1" noEditPoints="1" noAdjustHandles="1" noChangeArrowheads="1" noChangeShapeType="1" noTextEdit="1"/>
              </p:cNvSpPr>
              <p:nvPr/>
            </p:nvSpPr>
            <p:spPr>
              <a:xfrm>
                <a:off x="10224296" y="2093761"/>
                <a:ext cx="1563316" cy="852926"/>
              </a:xfrm>
              <a:prstGeom prst="rect">
                <a:avLst/>
              </a:prstGeom>
              <a:blipFill>
                <a:blip r:embed="rId7"/>
                <a:stretch>
                  <a:fillRect l="-8949" t="-9286" r="-11284" b="-16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6599533F-DEDD-5F55-80AE-93C32D1F3556}"/>
                  </a:ext>
                </a:extLst>
              </p:cNvPr>
              <p:cNvSpPr txBox="1"/>
              <p:nvPr/>
            </p:nvSpPr>
            <p:spPr>
              <a:xfrm>
                <a:off x="9599225" y="4605972"/>
                <a:ext cx="2273408" cy="1406924"/>
              </a:xfrm>
              <a:prstGeom prst="rect">
                <a:avLst/>
              </a:prstGeom>
              <a:noFill/>
            </p:spPr>
            <p:txBody>
              <a:bodyPr wrap="square" lIns="0" tIns="0" rIns="0" bIns="0" rtlCol="0">
                <a:spAutoFit/>
              </a:bodyPr>
              <a:lstStyle/>
              <a:p>
                <a:r>
                  <a:rPr lang="en-US" b="1"/>
                  <a:t>Puly thứ cấp: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𝑝𝑢𝑙𝑦</m:t>
                        </m:r>
                      </m:sub>
                    </m:sSub>
                  </m:oMath>
                </a14:m>
                <a:r>
                  <a:rPr lang="en-US"/>
                  <a:t> </a:t>
                </a:r>
                <a:r>
                  <a:rPr lang="en-US" err="1"/>
                  <a:t>được</a:t>
                </a:r>
                <a:r>
                  <a:rPr lang="en-US"/>
                  <a:t> </a:t>
                </a:r>
                <a:r>
                  <a:rPr lang="en-US" err="1"/>
                  <a:t>tính</a:t>
                </a:r>
                <a:r>
                  <a:rPr lang="en-US"/>
                  <a:t> </a:t>
                </a:r>
                <a:r>
                  <a:rPr lang="en-US" err="1"/>
                  <a:t>trực</a:t>
                </a:r>
                <a:r>
                  <a:rPr lang="en-US"/>
                  <a:t> </a:t>
                </a:r>
                <a:r>
                  <a:rPr lang="en-US" err="1"/>
                  <a:t>tíêp</a:t>
                </a:r>
                <a:r>
                  <a:rPr lang="en-US"/>
                  <a:t> </a:t>
                </a:r>
                <a:r>
                  <a:rPr lang="en-US" err="1"/>
                  <a:t>nhơ</a:t>
                </a:r>
                <a:r>
                  <a:rPr lang="en-US"/>
                  <a:t>̀ </a:t>
                </a:r>
                <a:r>
                  <a:rPr lang="en-US" err="1"/>
                  <a:t>vào</a:t>
                </a:r>
                <a:r>
                  <a:rPr lang="en-US"/>
                  <a:t> </a:t>
                </a:r>
                <a:r>
                  <a:rPr lang="en-US" err="1"/>
                  <a:t>việc</a:t>
                </a:r>
                <a:r>
                  <a:rPr lang="en-US"/>
                  <a:t> </a:t>
                </a:r>
                <a:r>
                  <a:rPr lang="en-US" err="1"/>
                  <a:t>sư</a:t>
                </a:r>
                <a:r>
                  <a:rPr lang="en-US"/>
                  <a:t>̉ </a:t>
                </a:r>
                <a:r>
                  <a:rPr lang="en-US" err="1"/>
                  <a:t>dụng</a:t>
                </a:r>
                <a:r>
                  <a:rPr lang="en-US"/>
                  <a:t> </a:t>
                </a:r>
                <a:r>
                  <a:rPr lang="en-US" err="1"/>
                  <a:t>lớp</a:t>
                </a:r>
                <a:r>
                  <a:rPr lang="en-US"/>
                  <a:t> </a:t>
                </a:r>
                <a:r>
                  <a:rPr lang="en-US" err="1"/>
                  <a:t>phu</a:t>
                </a:r>
                <a:r>
                  <a:rPr lang="en-US"/>
                  <a:t>̉ </a:t>
                </a:r>
                <a:r>
                  <a:rPr lang="en-US" err="1"/>
                  <a:t>linh</a:t>
                </a:r>
                <a:r>
                  <a:rPr lang="en-US"/>
                  <a:t> </a:t>
                </a:r>
                <a:r>
                  <a:rPr lang="en-US" err="1"/>
                  <a:t>hoạt</a:t>
                </a:r>
                <a:r>
                  <a:rPr lang="en-US"/>
                  <a:t> </a:t>
                </a:r>
                <a:r>
                  <a:rPr lang="en-US" err="1"/>
                  <a:t>che</a:t>
                </a:r>
                <a:r>
                  <a:rPr lang="en-US"/>
                  <a:t> </a:t>
                </a:r>
                <a:r>
                  <a:rPr lang="en-US" err="1"/>
                  <a:t>đi</a:t>
                </a:r>
                <a:r>
                  <a:rPr lang="en-US"/>
                  <a:t> </a:t>
                </a:r>
                <a:r>
                  <a:rPr lang="en-US" err="1"/>
                  <a:t>các</a:t>
                </a:r>
                <a:r>
                  <a:rPr lang="en-US"/>
                  <a:t> </a:t>
                </a:r>
                <a:r>
                  <a:rPr lang="en-US" err="1"/>
                  <a:t>cạnh</a:t>
                </a:r>
                <a:r>
                  <a:rPr lang="en-US"/>
                  <a:t> </a:t>
                </a:r>
                <a:r>
                  <a:rPr lang="en-US" err="1"/>
                  <a:t>không</a:t>
                </a:r>
                <a:r>
                  <a:rPr lang="en-US"/>
                  <a:t> </a:t>
                </a:r>
                <a:r>
                  <a:rPr lang="en-US" err="1"/>
                  <a:t>cần</a:t>
                </a:r>
                <a:r>
                  <a:rPr lang="en-US"/>
                  <a:t> </a:t>
                </a:r>
                <a:r>
                  <a:rPr lang="en-US" err="1"/>
                  <a:t>thiết</a:t>
                </a:r>
                <a:r>
                  <a:rPr lang="en-US"/>
                  <a:t>.</a:t>
                </a:r>
              </a:p>
            </p:txBody>
          </p:sp>
        </mc:Choice>
        <mc:Fallback xmlns="">
          <p:sp>
            <p:nvSpPr>
              <p:cNvPr id="98" name="TextBox 97">
                <a:extLst>
                  <a:ext uri="{FF2B5EF4-FFF2-40B4-BE49-F238E27FC236}">
                    <a16:creationId xmlns:a16="http://schemas.microsoft.com/office/drawing/2014/main" id="{6599533F-DEDD-5F55-80AE-93C32D1F3556}"/>
                  </a:ext>
                </a:extLst>
              </p:cNvPr>
              <p:cNvSpPr txBox="1">
                <a:spLocks noRot="1" noChangeAspect="1" noMove="1" noResize="1" noEditPoints="1" noAdjustHandles="1" noChangeArrowheads="1" noChangeShapeType="1" noTextEdit="1"/>
              </p:cNvSpPr>
              <p:nvPr/>
            </p:nvSpPr>
            <p:spPr>
              <a:xfrm>
                <a:off x="9599225" y="4605972"/>
                <a:ext cx="2273408" cy="1406924"/>
              </a:xfrm>
              <a:prstGeom prst="rect">
                <a:avLst/>
              </a:prstGeom>
              <a:blipFill>
                <a:blip r:embed="rId8"/>
                <a:stretch>
                  <a:fillRect l="-6434" t="-5217" r="-5630" b="-9565"/>
                </a:stretch>
              </a:blipFill>
            </p:spPr>
            <p:txBody>
              <a:bodyPr/>
              <a:lstStyle/>
              <a:p>
                <a:r>
                  <a:rPr lang="en-US">
                    <a:noFill/>
                  </a:rPr>
                  <a:t> </a:t>
                </a:r>
              </a:p>
            </p:txBody>
          </p:sp>
        </mc:Fallback>
      </mc:AlternateContent>
      <p:sp>
        <p:nvSpPr>
          <p:cNvPr id="10" name="Text Placeholder 15">
            <a:extLst>
              <a:ext uri="{FF2B5EF4-FFF2-40B4-BE49-F238E27FC236}">
                <a16:creationId xmlns:a16="http://schemas.microsoft.com/office/drawing/2014/main" id="{4A5FA9A1-4A48-C80A-5E90-401DAFA36B2C}"/>
              </a:ext>
            </a:extLst>
          </p:cNvPr>
          <p:cNvSpPr txBox="1">
            <a:spLocks/>
          </p:cNvSpPr>
          <p:nvPr/>
        </p:nvSpPr>
        <p:spPr>
          <a:xfrm>
            <a:off x="452956" y="1075692"/>
            <a:ext cx="6428699" cy="468000"/>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sz="2400" b="1">
                <a:solidFill>
                  <a:schemeClr val="tx1">
                    <a:lumMod val="95000"/>
                    <a:lumOff val="5000"/>
                  </a:schemeClr>
                </a:solidFill>
                <a:cs typeface="Times New Roman" panose="02020603050405020304" pitchFamily="18" charset="0"/>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vi-VN" dirty="0">
                <a:latin typeface="Calibri" panose="020F0502020204030204" pitchFamily="34" charset="0"/>
                <a:ea typeface="Calibri" panose="020F0502020204030204" pitchFamily="34" charset="0"/>
                <a:cs typeface="Calibri" panose="020F0502020204030204" pitchFamily="34" charset="0"/>
              </a:rPr>
              <a:t>II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Thiết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kê</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hệ thống</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05B46A1-E300-DF78-7ACC-75E3EC49440A}"/>
              </a:ext>
            </a:extLst>
          </p:cNvPr>
          <p:cNvSpPr txBox="1"/>
          <p:nvPr/>
        </p:nvSpPr>
        <p:spPr>
          <a:xfrm>
            <a:off x="5415449" y="811089"/>
            <a:ext cx="6892315" cy="1000274"/>
          </a:xfrm>
          <a:prstGeom prst="rect">
            <a:avLst/>
          </a:prstGeom>
          <a:noFill/>
        </p:spPr>
        <p:txBody>
          <a:bodyPr wrap="square">
            <a:spAutoFit/>
          </a:bodyPr>
          <a:lstStyle/>
          <a:p>
            <a:pPr>
              <a:spcBef>
                <a:spcPts val="600"/>
              </a:spcBef>
            </a:pPr>
            <a:r>
              <a:rPr lang="en-US" b="1" i="0" dirty="0" err="1">
                <a:solidFill>
                  <a:srgbClr val="0070C0"/>
                </a:solidFill>
                <a:effectLst/>
                <a:latin typeface="Söhne"/>
              </a:rPr>
              <a:t>Công</a:t>
            </a:r>
            <a:r>
              <a:rPr lang="en-US" b="1" i="0" dirty="0">
                <a:solidFill>
                  <a:srgbClr val="0070C0"/>
                </a:solidFill>
                <a:effectLst/>
                <a:latin typeface="Söhne"/>
              </a:rPr>
              <a:t> </a:t>
            </a:r>
            <a:r>
              <a:rPr lang="en-US" b="1" i="0" dirty="0" err="1">
                <a:solidFill>
                  <a:srgbClr val="0070C0"/>
                </a:solidFill>
                <a:effectLst/>
                <a:latin typeface="Söhne"/>
              </a:rPr>
              <a:t>dụng</a:t>
            </a:r>
            <a:r>
              <a:rPr lang="en-US" b="1" i="0" dirty="0">
                <a:solidFill>
                  <a:srgbClr val="0070C0"/>
                </a:solidFill>
                <a:effectLst/>
                <a:latin typeface="Söhne"/>
              </a:rPr>
              <a:t>: </a:t>
            </a:r>
            <a:r>
              <a:rPr lang="vi-VN" sz="1800" dirty="0">
                <a:solidFill>
                  <a:srgbClr val="000000"/>
                </a:solidFill>
                <a:effectLst/>
                <a:latin typeface="Times New Roman" panose="02020603050405020304" pitchFamily="18" charset="0"/>
                <a:ea typeface="Times New Roman" panose="02020603050405020304" pitchFamily="18" charset="0"/>
              </a:rPr>
              <a:t>Xác định vùng kích thước ảnh cần thiết cho chương trình, chọn các vùng có thể bổ sung dữ liệu thông tin cho nhau. </a:t>
            </a:r>
            <a:endParaRPr lang="vi-VN" dirty="0"/>
          </a:p>
          <a:p>
            <a:pPr>
              <a:spcBef>
                <a:spcPts val="600"/>
              </a:spcBef>
            </a:pPr>
            <a:r>
              <a:rPr lang="en-US" dirty="0">
                <a:solidFill>
                  <a:srgbClr val="374151"/>
                </a:solidFill>
                <a:latin typeface="Söhne"/>
              </a:rPr>
              <a:t> </a:t>
            </a:r>
            <a:r>
              <a:rPr lang="en-US" dirty="0" err="1">
                <a:solidFill>
                  <a:srgbClr val="374151"/>
                </a:solidFill>
                <a:latin typeface="Söhne"/>
              </a:rPr>
              <a:t>hơn</a:t>
            </a:r>
            <a:r>
              <a:rPr lang="en-US" dirty="0">
                <a:solidFill>
                  <a:srgbClr val="374151"/>
                </a:solidFill>
                <a:latin typeface="Söhne"/>
              </a:rPr>
              <a:t>.</a:t>
            </a:r>
            <a:endParaRPr lang="en-US" dirty="0"/>
          </a:p>
        </p:txBody>
      </p:sp>
    </p:spTree>
    <p:extLst>
      <p:ext uri="{BB962C8B-B14F-4D97-AF65-F5344CB8AC3E}">
        <p14:creationId xmlns:p14="http://schemas.microsoft.com/office/powerpoint/2010/main" val="4139281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5F092425E026B141B1EF6DC34A7F622E" ma:contentTypeVersion="10" ma:contentTypeDescription="Tạo tài liệu mới." ma:contentTypeScope="" ma:versionID="cd481be1a4a2f8b51239c715bf930e7e">
  <xsd:schema xmlns:xsd="http://www.w3.org/2001/XMLSchema" xmlns:xs="http://www.w3.org/2001/XMLSchema" xmlns:p="http://schemas.microsoft.com/office/2006/metadata/properties" xmlns:ns3="013dcacc-dec2-40ee-9e4f-65812a1985bb" targetNamespace="http://schemas.microsoft.com/office/2006/metadata/properties" ma:root="true" ma:fieldsID="f8ed2675a0032282e76a27e63a17f0f3" ns3:_="">
    <xsd:import namespace="013dcacc-dec2-40ee-9e4f-65812a1985b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3dcacc-dec2-40ee-9e4f-65812a1985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E44594-0402-4FE1-A4E5-F7DFCF0A8705}">
  <ds:schemaRefs>
    <ds:schemaRef ds:uri="http://schemas.microsoft.com/office/infopath/2007/PartnerControls"/>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013dcacc-dec2-40ee-9e4f-65812a1985bb"/>
    <ds:schemaRef ds:uri="http://purl.org/dc/dcmitype/"/>
    <ds:schemaRef ds:uri="http://purl.org/dc/terms/"/>
  </ds:schemaRefs>
</ds:datastoreItem>
</file>

<file path=customXml/itemProps2.xml><?xml version="1.0" encoding="utf-8"?>
<ds:datastoreItem xmlns:ds="http://schemas.openxmlformats.org/officeDocument/2006/customXml" ds:itemID="{FA54B5F1-896D-4E87-A135-7F29A854B3BF}">
  <ds:schemaRefs>
    <ds:schemaRef ds:uri="013dcacc-dec2-40ee-9e4f-65812a1985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AEEC52E-499E-49F4-8E02-45F37861A5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663</TotalTime>
  <Words>4775</Words>
  <Application>Microsoft Office PowerPoint</Application>
  <PresentationFormat>Widescreen</PresentationFormat>
  <Paragraphs>383</Paragraphs>
  <Slides>21</Slides>
  <Notes>21</Notes>
  <HiddenSlides>0</HiddenSlides>
  <MMClips>4</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21</vt:i4>
      </vt:variant>
    </vt:vector>
  </HeadingPairs>
  <TitlesOfParts>
    <vt:vector size="39" baseType="lpstr">
      <vt:lpstr>Arial</vt:lpstr>
      <vt:lpstr>Bembo</vt:lpstr>
      <vt:lpstr>Calibri</vt:lpstr>
      <vt:lpstr>Calibri </vt:lpstr>
      <vt:lpstr>Calibri Light</vt:lpstr>
      <vt:lpstr>Cambria Math</vt:lpstr>
      <vt:lpstr>Candara</vt:lpstr>
      <vt:lpstr>Helvetica</vt:lpstr>
      <vt:lpstr>Inter</vt:lpstr>
      <vt:lpstr>Lexend Deca</vt:lpstr>
      <vt:lpstr>Söhne</vt:lpstr>
      <vt:lpstr>Söhne Mono</vt:lpstr>
      <vt:lpstr>Times New Roman</vt:lpstr>
      <vt:lpstr>TimesNewRomanPS-BoldMT</vt:lpstr>
      <vt:lpstr>TimesNewRomanPS-ItalicMT</vt:lpstr>
      <vt:lpstr>TimesNewRomanPSMT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Danh Tran Le Minh</dc:creator>
  <cp:lastModifiedBy>Nhật Duy Nguyễn</cp:lastModifiedBy>
  <cp:revision>21</cp:revision>
  <cp:lastPrinted>2023-05-23T20:25:36Z</cp:lastPrinted>
  <dcterms:created xsi:type="dcterms:W3CDTF">2022-12-07T03:02:10Z</dcterms:created>
  <dcterms:modified xsi:type="dcterms:W3CDTF">2023-10-03T13:01:09Z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0x0101005F092425E026B141B1EF6DC34A7F622E</vt:lpwstr>
  </property>
</Properties>
</file>